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10"/>
  </p:notesMasterIdLst>
  <p:sldIdLst>
    <p:sldId id="264" r:id="rId2"/>
    <p:sldId id="257" r:id="rId3"/>
    <p:sldId id="274" r:id="rId4"/>
    <p:sldId id="256" r:id="rId5"/>
    <p:sldId id="276" r:id="rId6"/>
    <p:sldId id="275" r:id="rId7"/>
    <p:sldId id="277" r:id="rId8"/>
    <p:sldId id="27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7455208-FE83-4F3B-B6C9-86EE2D73B7FB}">
          <p14:sldIdLst>
            <p14:sldId id="264"/>
            <p14:sldId id="257"/>
            <p14:sldId id="274"/>
            <p14:sldId id="256"/>
            <p14:sldId id="276"/>
            <p14:sldId id="275"/>
            <p14:sldId id="277"/>
            <p14:sldId id="27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858"/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367988-5F63-4CAD-96DF-03C5A87981DD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FEB1A-8945-4242-BDCE-23066F16B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42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5177" y="2091670"/>
            <a:ext cx="2192479" cy="129590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      </a:t>
            </a:r>
            <a:r>
              <a:rPr lang="kk-KZ" sz="1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1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1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1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1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1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Хуаныш </a:t>
            </a:r>
            <a:r>
              <a:rPr lang="kk-KZ" sz="1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Лена </a:t>
            </a:r>
            <a:br>
              <a:rPr lang="kk-KZ" sz="1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DBA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и.о</a:t>
            </a:r>
            <a:r>
              <a:rPr lang="ru-RU" sz="1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доцента</a:t>
            </a:r>
            <a:r>
              <a:rPr lang="kk-KZ" sz="1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кафедры «Менеджмент</a:t>
            </a:r>
            <a:r>
              <a:rPr lang="kk-KZ" sz="1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kk-KZ" sz="1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18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3" y="3733800"/>
            <a:ext cx="4659437" cy="1066800"/>
          </a:xfrm>
        </p:spPr>
        <p:txBody>
          <a:bodyPr>
            <a:normAutofit lnSpcReduction="10000"/>
          </a:bodyPr>
          <a:lstStyle/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МАСТЕР- КЛАССА: «ҒЫЛЫМИ ЗЕРТТЕУЛЕРДІҢ ӘДІСТЕМЕСІ»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1" descr="C:\Users\Admin\Desktop\huanish Lena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091670"/>
            <a:ext cx="1203053" cy="134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Esil University | Nur-Sult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0848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Штриховая стрелка вправо 5">
            <a:hlinkClick r:id="rId4" action="ppaction://hlinksldjump"/>
          </p:cNvPr>
          <p:cNvSpPr/>
          <p:nvPr/>
        </p:nvSpPr>
        <p:spPr>
          <a:xfrm>
            <a:off x="6876256" y="5805264"/>
            <a:ext cx="1980220" cy="641794"/>
          </a:xfrm>
          <a:prstGeom prst="striped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2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sil University | Nur-Sult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5748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00808"/>
            <a:ext cx="6471084" cy="312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07103" y="679431"/>
            <a:ext cx="48192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100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sil University | Nur-Sult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5748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51720" y="548680"/>
            <a:ext cx="602533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alt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33400" y="1981200"/>
            <a:ext cx="8229600" cy="41148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ru-RU" altLang="ru-RU" sz="3600" dirty="0" smtClean="0"/>
              <a:t> </a:t>
            </a:r>
            <a:r>
              <a:rPr lang="ru-RU" altLang="ru-RU" sz="3600" b="1" dirty="0" smtClean="0"/>
              <a:t>Как проводить корреляционные исследования</a:t>
            </a:r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ru-RU" altLang="ru-RU" sz="3600" b="1" dirty="0" smtClean="0"/>
              <a:t> Зачем проводить корреляционные исследования</a:t>
            </a:r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ru-RU" altLang="ru-RU" sz="3600" b="1" dirty="0" smtClean="0"/>
              <a:t> Как интерпретировать результаты корреляционных исследований</a:t>
            </a:r>
            <a:endParaRPr lang="ru-RU" altLang="ru-RU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141146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sil University | Nur-Sult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71800" y="351036"/>
            <a:ext cx="38709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КОРРЕЛЯЦИЯ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utoShape 20"/>
          <p:cNvSpPr>
            <a:spLocks noChangeArrowheads="1"/>
          </p:cNvSpPr>
          <p:nvPr/>
        </p:nvSpPr>
        <p:spPr bwMode="auto">
          <a:xfrm>
            <a:off x="694078" y="1380768"/>
            <a:ext cx="4908550" cy="1077575"/>
          </a:xfrm>
          <a:prstGeom prst="cloudCallout">
            <a:avLst>
              <a:gd name="adj1" fmla="val 76167"/>
              <a:gd name="adj2" fmla="val 7435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altLang="ru-RU" sz="2000" b="1" dirty="0" smtClean="0"/>
              <a:t>Что такое </a:t>
            </a:r>
          </a:p>
          <a:p>
            <a:pPr algn="ctr"/>
            <a:r>
              <a:rPr lang="ru-RU" altLang="ru-RU" sz="2000" b="1" dirty="0" smtClean="0"/>
              <a:t>корреляция?!</a:t>
            </a:r>
            <a:endParaRPr lang="ru-RU" alt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3068960"/>
            <a:ext cx="774110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Корреляция 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показатель, отражающий взаимосвязь между объектами или событиями.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понятие активно используется в экономике, в статистическом анализе, математике, а также в биологии и психологии. Простой пример корреляции — это оценка вероятности событий. </a:t>
            </a:r>
          </a:p>
        </p:txBody>
      </p:sp>
    </p:spTree>
    <p:extLst>
      <p:ext uri="{BB962C8B-B14F-4D97-AF65-F5344CB8AC3E}">
        <p14:creationId xmlns:p14="http://schemas.microsoft.com/office/powerpoint/2010/main" val="754262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sil University | Nur-Sult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03848" y="130317"/>
            <a:ext cx="38709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КОРРЕЛЯЦИЯ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utoShape 20"/>
          <p:cNvSpPr>
            <a:spLocks noChangeArrowheads="1"/>
          </p:cNvSpPr>
          <p:nvPr/>
        </p:nvSpPr>
        <p:spPr bwMode="auto">
          <a:xfrm>
            <a:off x="1332930" y="952394"/>
            <a:ext cx="4908550" cy="1546086"/>
          </a:xfrm>
          <a:prstGeom prst="cloudCallout">
            <a:avLst>
              <a:gd name="adj1" fmla="val 76167"/>
              <a:gd name="adj2" fmla="val 7435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altLang="ru-RU" sz="2000" b="1" dirty="0"/>
              <a:t>Как проводить корреляционные исследования</a:t>
            </a:r>
            <a:r>
              <a:rPr lang="ru-RU" altLang="ru-RU" sz="2000" b="1" dirty="0" smtClean="0"/>
              <a:t>?!</a:t>
            </a:r>
            <a:endParaRPr lang="ru-RU" altLang="ru-RU" sz="2000" b="1" dirty="0"/>
          </a:p>
        </p:txBody>
      </p:sp>
      <p:sp>
        <p:nvSpPr>
          <p:cNvPr id="6" name="Text Box 69"/>
          <p:cNvSpPr txBox="1">
            <a:spLocks noChangeArrowheads="1"/>
          </p:cNvSpPr>
          <p:nvPr/>
        </p:nvSpPr>
        <p:spPr bwMode="auto">
          <a:xfrm>
            <a:off x="4427984" y="2636912"/>
            <a:ext cx="4464496" cy="6667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600" b="1"/>
              <a:t>1) Собираем данные</a:t>
            </a:r>
          </a:p>
        </p:txBody>
      </p:sp>
      <p:sp>
        <p:nvSpPr>
          <p:cNvPr id="8" name="Text Box 76"/>
          <p:cNvSpPr txBox="1">
            <a:spLocks noChangeArrowheads="1"/>
          </p:cNvSpPr>
          <p:nvPr/>
        </p:nvSpPr>
        <p:spPr bwMode="auto">
          <a:xfrm>
            <a:off x="4535996" y="3717032"/>
            <a:ext cx="4248472" cy="23083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3600" b="1" dirty="0"/>
              <a:t>2) Вычисляем коэффициент корреляции между переменными</a:t>
            </a:r>
          </a:p>
        </p:txBody>
      </p:sp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253642"/>
              </p:ext>
            </p:extLst>
          </p:nvPr>
        </p:nvGraphicFramePr>
        <p:xfrm>
          <a:off x="323527" y="2636912"/>
          <a:ext cx="3960440" cy="3412041"/>
        </p:xfrm>
        <a:graphic>
          <a:graphicData uri="http://schemas.openxmlformats.org/drawingml/2006/table">
            <a:tbl>
              <a:tblPr/>
              <a:tblGrid>
                <a:gridCol w="2171854"/>
                <a:gridCol w="894293"/>
                <a:gridCol w="894293"/>
              </a:tblGrid>
              <a:tr h="5543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Испытуемый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рост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IQ</a:t>
                      </a:r>
                      <a:endParaRPr kumimoji="1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3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Таня К.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3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Витя С.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3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Аня Л.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3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Андрей В.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188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24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alt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Monotype Sorts" pitchFamily="2" charset="2"/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ru-RU" altLang="ru-RU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97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  <p:bldP spid="8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>
            <a:hlinkClick r:id="rId2" action="ppaction://hlinksldjump"/>
          </p:cNvPr>
          <p:cNvSpPr/>
          <p:nvPr/>
        </p:nvSpPr>
        <p:spPr>
          <a:xfrm>
            <a:off x="2267744" y="3903079"/>
            <a:ext cx="5832648" cy="699721"/>
          </a:xfrm>
          <a:prstGeom prst="flowChartAlternateProcess">
            <a:avLst/>
          </a:prstGeom>
          <a:solidFill>
            <a:schemeClr val="accent4">
              <a:lumMod val="75000"/>
            </a:schemeClr>
          </a:solidFill>
          <a:ln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Тақырыптың мақсаты: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Esil University | Nur-Sult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76872"/>
            <a:ext cx="8522211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15816" y="908720"/>
            <a:ext cx="38709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КОРРЕЛЯЦИЯ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77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sil University | Nur-Sult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35549" y="260648"/>
            <a:ext cx="38709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КОРРЕЛЯЦИЯ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utoShape 20"/>
          <p:cNvSpPr>
            <a:spLocks noChangeArrowheads="1"/>
          </p:cNvSpPr>
          <p:nvPr/>
        </p:nvSpPr>
        <p:spPr bwMode="auto">
          <a:xfrm>
            <a:off x="1897930" y="1180252"/>
            <a:ext cx="4908550" cy="609064"/>
          </a:xfrm>
          <a:prstGeom prst="cloudCallout">
            <a:avLst>
              <a:gd name="adj1" fmla="val 76167"/>
              <a:gd name="adj2" fmla="val 7435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altLang="ru-RU" sz="2000" b="1" dirty="0" smtClean="0"/>
              <a:t>Формула корреляции</a:t>
            </a:r>
            <a:endParaRPr lang="ru-RU" altLang="ru-RU" sz="2000" b="1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394974"/>
              </p:ext>
            </p:extLst>
          </p:nvPr>
        </p:nvGraphicFramePr>
        <p:xfrm>
          <a:off x="611560" y="2420888"/>
          <a:ext cx="7743825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r:id="rId4" imgW="0" imgH="0" progId="">
                  <p:embed/>
                </p:oleObj>
              </mc:Choice>
              <mc:Fallback>
                <p:oleObj r:id="rId4" imgW="0" imgH="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420888"/>
                        <a:ext cx="7743825" cy="1314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308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sil University | Nur-Sult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03445" y="116632"/>
            <a:ext cx="38709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КОРРЕЛЯЦИЯ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AutoShape 20"/>
          <p:cNvSpPr>
            <a:spLocks noChangeArrowheads="1"/>
          </p:cNvSpPr>
          <p:nvPr/>
        </p:nvSpPr>
        <p:spPr bwMode="auto">
          <a:xfrm>
            <a:off x="1763688" y="955074"/>
            <a:ext cx="4908550" cy="1546086"/>
          </a:xfrm>
          <a:prstGeom prst="cloudCallout">
            <a:avLst>
              <a:gd name="adj1" fmla="val 76167"/>
              <a:gd name="adj2" fmla="val 7435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altLang="ru-RU" sz="2000" b="1" dirty="0">
                <a:cs typeface="Times New Roman" pitchFamily="18" charset="0"/>
              </a:rPr>
              <a:t>Корреляционные связи различаются по величине следующим образом: </a:t>
            </a:r>
            <a:endParaRPr lang="ru-RU" altLang="ru-RU" sz="2000" b="1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187624" y="2519383"/>
            <a:ext cx="6902574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ru-RU" altLang="ru-RU" sz="2800" b="1" dirty="0"/>
              <a:t>	</a:t>
            </a:r>
            <a:r>
              <a:rPr lang="ru-RU" altLang="ru-RU" sz="2800" b="1" dirty="0">
                <a:cs typeface="Times New Roman" pitchFamily="18" charset="0"/>
              </a:rPr>
              <a:t>r=0</a:t>
            </a:r>
            <a:r>
              <a:rPr lang="ru-RU" altLang="ru-RU" sz="2800" dirty="0">
                <a:cs typeface="Times New Roman" pitchFamily="18" charset="0"/>
              </a:rPr>
              <a:t> </a:t>
            </a:r>
            <a:r>
              <a:rPr lang="ru-RU" altLang="ru-RU" sz="2800" dirty="0">
                <a:cs typeface="Times New Roman" pitchFamily="18" charset="0"/>
                <a:sym typeface="Symbol" pitchFamily="18" charset="2"/>
              </a:rPr>
              <a:t></a:t>
            </a:r>
            <a:r>
              <a:rPr lang="ru-RU" altLang="ru-RU" sz="2800" dirty="0">
                <a:cs typeface="Times New Roman" pitchFamily="18" charset="0"/>
              </a:rPr>
              <a:t> нет никакой связи;</a:t>
            </a:r>
          </a:p>
          <a:p>
            <a:pPr algn="just">
              <a:spcBef>
                <a:spcPct val="50000"/>
              </a:spcBef>
            </a:pPr>
            <a:r>
              <a:rPr lang="ru-RU" altLang="ru-RU" sz="2800" b="1" dirty="0"/>
              <a:t>	</a:t>
            </a:r>
            <a:r>
              <a:rPr lang="ru-RU" altLang="ru-RU" sz="2800" b="1" dirty="0">
                <a:cs typeface="Times New Roman" pitchFamily="18" charset="0"/>
              </a:rPr>
              <a:t>r=0.01–0.3</a:t>
            </a:r>
            <a:r>
              <a:rPr lang="ru-RU" altLang="ru-RU" sz="2800" b="1" dirty="0"/>
              <a:t>0</a:t>
            </a:r>
            <a:r>
              <a:rPr lang="ru-RU" altLang="ru-RU" sz="2800" dirty="0">
                <a:cs typeface="Times New Roman" pitchFamily="18" charset="0"/>
              </a:rPr>
              <a:t> </a:t>
            </a:r>
            <a:r>
              <a:rPr lang="ru-RU" altLang="ru-RU" sz="2800" dirty="0">
                <a:cs typeface="Times New Roman" pitchFamily="18" charset="0"/>
                <a:sym typeface="Symbol" pitchFamily="18" charset="2"/>
              </a:rPr>
              <a:t></a:t>
            </a:r>
            <a:r>
              <a:rPr lang="ru-RU" altLang="ru-RU" sz="2800" dirty="0">
                <a:cs typeface="Times New Roman" pitchFamily="18" charset="0"/>
              </a:rPr>
              <a:t> слабая связь;</a:t>
            </a:r>
          </a:p>
          <a:p>
            <a:pPr algn="just">
              <a:spcBef>
                <a:spcPct val="50000"/>
              </a:spcBef>
            </a:pPr>
            <a:r>
              <a:rPr lang="ru-RU" altLang="ru-RU" sz="2800" b="1" dirty="0"/>
              <a:t>	</a:t>
            </a:r>
            <a:r>
              <a:rPr lang="ru-RU" altLang="ru-RU" sz="2800" b="1" dirty="0">
                <a:cs typeface="Times New Roman" pitchFamily="18" charset="0"/>
              </a:rPr>
              <a:t>r=0.31–0.7</a:t>
            </a:r>
            <a:r>
              <a:rPr lang="ru-RU" altLang="ru-RU" sz="2800" b="1" dirty="0"/>
              <a:t>0</a:t>
            </a:r>
            <a:r>
              <a:rPr lang="ru-RU" altLang="ru-RU" sz="2800" dirty="0">
                <a:cs typeface="Times New Roman" pitchFamily="18" charset="0"/>
                <a:sym typeface="Symbol" pitchFamily="18" charset="2"/>
              </a:rPr>
              <a:t></a:t>
            </a:r>
            <a:r>
              <a:rPr lang="ru-RU" altLang="ru-RU" sz="2800" dirty="0">
                <a:cs typeface="Times New Roman" pitchFamily="18" charset="0"/>
              </a:rPr>
              <a:t> умеренная связь;</a:t>
            </a:r>
          </a:p>
          <a:p>
            <a:pPr algn="just">
              <a:spcBef>
                <a:spcPct val="50000"/>
              </a:spcBef>
            </a:pPr>
            <a:r>
              <a:rPr lang="ru-RU" altLang="ru-RU" sz="2800" b="1" dirty="0"/>
              <a:t>	</a:t>
            </a:r>
            <a:r>
              <a:rPr lang="ru-RU" altLang="ru-RU" sz="2800" b="1" dirty="0">
                <a:cs typeface="Times New Roman" pitchFamily="18" charset="0"/>
              </a:rPr>
              <a:t>r=0.71–0.99</a:t>
            </a:r>
            <a:r>
              <a:rPr lang="ru-RU" altLang="ru-RU" sz="2800" dirty="0">
                <a:cs typeface="Times New Roman" pitchFamily="18" charset="0"/>
              </a:rPr>
              <a:t> </a:t>
            </a:r>
            <a:r>
              <a:rPr lang="ru-RU" altLang="ru-RU" sz="2800" dirty="0">
                <a:cs typeface="Times New Roman" pitchFamily="18" charset="0"/>
                <a:sym typeface="Symbol" pitchFamily="18" charset="2"/>
              </a:rPr>
              <a:t></a:t>
            </a:r>
            <a:r>
              <a:rPr lang="ru-RU" altLang="ru-RU" sz="2800" dirty="0">
                <a:cs typeface="Times New Roman" pitchFamily="18" charset="0"/>
              </a:rPr>
              <a:t> сильная связь;</a:t>
            </a:r>
          </a:p>
          <a:p>
            <a:pPr>
              <a:spcBef>
                <a:spcPct val="50000"/>
              </a:spcBef>
            </a:pPr>
            <a:r>
              <a:rPr lang="ru-RU" altLang="ru-RU" sz="3600" b="1" dirty="0"/>
              <a:t>	</a:t>
            </a:r>
            <a:r>
              <a:rPr lang="ru-RU" altLang="ru-RU" sz="2800" b="1" dirty="0" smtClean="0">
                <a:cs typeface="Times New Roman" pitchFamily="18" charset="0"/>
              </a:rPr>
              <a:t>r=1</a:t>
            </a:r>
            <a:r>
              <a:rPr lang="ru-RU" altLang="ru-RU" sz="2800" dirty="0" smtClean="0">
                <a:cs typeface="Times New Roman" pitchFamily="18" charset="0"/>
              </a:rPr>
              <a:t> </a:t>
            </a:r>
            <a:r>
              <a:rPr lang="ru-RU" altLang="ru-RU" sz="2800" dirty="0" smtClean="0">
                <a:cs typeface="Times New Roman" pitchFamily="18" charset="0"/>
                <a:sym typeface="Symbol" pitchFamily="18" charset="2"/>
              </a:rPr>
              <a:t></a:t>
            </a:r>
            <a:r>
              <a:rPr lang="ru-RU" altLang="ru-RU" sz="2800" dirty="0" smtClean="0">
                <a:cs typeface="Times New Roman" pitchFamily="18" charset="0"/>
              </a:rPr>
              <a:t> совершенная связь</a:t>
            </a:r>
            <a:r>
              <a:rPr lang="ru-RU" altLang="ru-RU" sz="3600" dirty="0" smtClean="0">
                <a:cs typeface="Times New Roman" pitchFamily="18" charset="0"/>
              </a:rPr>
              <a:t>.</a:t>
            </a:r>
            <a:r>
              <a:rPr lang="ru-RU" altLang="ru-RU" sz="3600" dirty="0" smtClean="0"/>
              <a:t> </a:t>
            </a:r>
            <a:endParaRPr lang="ru-RU" altLang="ru-RU" sz="3600" dirty="0"/>
          </a:p>
        </p:txBody>
      </p:sp>
    </p:spTree>
    <p:extLst>
      <p:ext uri="{BB962C8B-B14F-4D97-AF65-F5344CB8AC3E}">
        <p14:creationId xmlns:p14="http://schemas.microsoft.com/office/powerpoint/2010/main" val="361471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1284</TotalTime>
  <Words>95</Words>
  <Application>Microsoft Office PowerPoint</Application>
  <PresentationFormat>Экран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Паркет</vt:lpstr>
      <vt:lpstr>            Хуаныш Лена  DBA, и.о. доцента кафедры «Менеджмент»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106</cp:revision>
  <dcterms:created xsi:type="dcterms:W3CDTF">2022-10-26T14:55:25Z</dcterms:created>
  <dcterms:modified xsi:type="dcterms:W3CDTF">2024-01-09T09:38:56Z</dcterms:modified>
</cp:coreProperties>
</file>