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07" r:id="rId3"/>
    <p:sldId id="323" r:id="rId4"/>
    <p:sldId id="309" r:id="rId5"/>
    <p:sldId id="308" r:id="rId6"/>
    <p:sldId id="312" r:id="rId7"/>
    <p:sldId id="322" r:id="rId8"/>
    <p:sldId id="324" r:id="rId9"/>
    <p:sldId id="332" r:id="rId10"/>
    <p:sldId id="333" r:id="rId11"/>
    <p:sldId id="334" r:id="rId12"/>
    <p:sldId id="335" r:id="rId13"/>
    <p:sldId id="336" r:id="rId14"/>
    <p:sldId id="337" r:id="rId15"/>
    <p:sldId id="275" r:id="rId16"/>
  </p:sldIdLst>
  <p:sldSz cx="12192000" cy="6858000"/>
  <p:notesSz cx="10018713" cy="68881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4-123" initials="1" lastIdx="0" clrIdx="0">
    <p:extLst>
      <p:ext uri="{19B8F6BF-5375-455C-9EA6-DF929625EA0E}">
        <p15:presenceInfo xmlns:p15="http://schemas.microsoft.com/office/powerpoint/2012/main" userId="bddc917b6580bf0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64" autoAdjust="0"/>
  </p:normalViewPr>
  <p:slideViewPr>
    <p:cSldViewPr snapToGrid="0">
      <p:cViewPr varScale="1">
        <p:scale>
          <a:sx n="66" d="100"/>
          <a:sy n="66" d="100"/>
        </p:scale>
        <p:origin x="816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42534" cy="344739"/>
          </a:xfrm>
          <a:prstGeom prst="rect">
            <a:avLst/>
          </a:prstGeom>
        </p:spPr>
        <p:txBody>
          <a:bodyPr vert="horz" lIns="92399" tIns="46199" rIns="92399" bIns="4619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73843" y="0"/>
            <a:ext cx="4342534" cy="344739"/>
          </a:xfrm>
          <a:prstGeom prst="rect">
            <a:avLst/>
          </a:prstGeom>
        </p:spPr>
        <p:txBody>
          <a:bodyPr vert="horz" lIns="92399" tIns="46199" rIns="92399" bIns="46199" rtlCol="0"/>
          <a:lstStyle>
            <a:lvl1pPr algn="r">
              <a:defRPr sz="1200"/>
            </a:lvl1pPr>
          </a:lstStyle>
          <a:p>
            <a:fld id="{8451D585-E018-4CCA-84FF-F7F39BB95E8B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6542326"/>
            <a:ext cx="4342534" cy="344739"/>
          </a:xfrm>
          <a:prstGeom prst="rect">
            <a:avLst/>
          </a:prstGeom>
        </p:spPr>
        <p:txBody>
          <a:bodyPr vert="horz" lIns="92399" tIns="46199" rIns="92399" bIns="4619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73843" y="6542326"/>
            <a:ext cx="4342534" cy="344739"/>
          </a:xfrm>
          <a:prstGeom prst="rect">
            <a:avLst/>
          </a:prstGeom>
        </p:spPr>
        <p:txBody>
          <a:bodyPr vert="horz" lIns="92399" tIns="46199" rIns="92399" bIns="46199" rtlCol="0" anchor="b"/>
          <a:lstStyle>
            <a:lvl1pPr algn="r">
              <a:defRPr sz="1200"/>
            </a:lvl1pPr>
          </a:lstStyle>
          <a:p>
            <a:fld id="{5C3030B0-A436-42FA-8F14-3FAC2277295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342030" cy="344247"/>
          </a:xfrm>
          <a:prstGeom prst="rect">
            <a:avLst/>
          </a:prstGeom>
        </p:spPr>
        <p:txBody>
          <a:bodyPr vert="horz" lIns="92423" tIns="46211" rIns="92423" bIns="4621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82" y="2"/>
            <a:ext cx="4342030" cy="344247"/>
          </a:xfrm>
          <a:prstGeom prst="rect">
            <a:avLst/>
          </a:prstGeom>
        </p:spPr>
        <p:txBody>
          <a:bodyPr vert="horz" lIns="92423" tIns="46211" rIns="92423" bIns="46211" rtlCol="0"/>
          <a:lstStyle>
            <a:lvl1pPr algn="r">
              <a:defRPr sz="1200"/>
            </a:lvl1pPr>
          </a:lstStyle>
          <a:p>
            <a:fld id="{7C1B9426-B9E3-40C3-8CF7-A562A79D9119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3038" y="515938"/>
            <a:ext cx="4592637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23" tIns="46211" rIns="92423" bIns="4621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392" y="3271959"/>
            <a:ext cx="8015931" cy="3099835"/>
          </a:xfrm>
          <a:prstGeom prst="rect">
            <a:avLst/>
          </a:prstGeom>
        </p:spPr>
        <p:txBody>
          <a:bodyPr vert="horz" lIns="92423" tIns="46211" rIns="92423" bIns="46211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2309"/>
            <a:ext cx="4342030" cy="344247"/>
          </a:xfrm>
          <a:prstGeom prst="rect">
            <a:avLst/>
          </a:prstGeom>
        </p:spPr>
        <p:txBody>
          <a:bodyPr vert="horz" lIns="92423" tIns="46211" rIns="92423" bIns="4621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82" y="6542309"/>
            <a:ext cx="4342030" cy="344247"/>
          </a:xfrm>
          <a:prstGeom prst="rect">
            <a:avLst/>
          </a:prstGeom>
        </p:spPr>
        <p:txBody>
          <a:bodyPr vert="horz" lIns="92423" tIns="46211" rIns="92423" bIns="46211" rtlCol="0" anchor="b"/>
          <a:lstStyle>
            <a:lvl1pPr algn="r">
              <a:defRPr sz="1200"/>
            </a:lvl1pPr>
          </a:lstStyle>
          <a:p>
            <a:fld id="{2229EB2A-9E8D-4C51-8DC4-58F36F0878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1CA63-95D2-4F49-B9B4-69A7DCF4EC7F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Рисунок 17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228725" cy="1581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5893-B522-4DE7-BE9D-9D0C5EC7988D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483E4-3BD4-44D1-9A67-9DFFE7D518F2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2BEF-C84E-434F-B850-EBB80698C0E3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0C17-7F1B-4FBC-BBA9-AA5E9FF9D00C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66E3F-F1CF-4DC3-8AF4-81BB058F30CB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6AAB5-6FD3-4206-A50C-065783BE5440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0D61D-6F2F-4373-91D9-659E298B10C6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2964" y="609600"/>
            <a:ext cx="7741037" cy="132080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70352" y="6337012"/>
            <a:ext cx="1450494" cy="365125"/>
          </a:xfrm>
        </p:spPr>
        <p:txBody>
          <a:bodyPr/>
          <a:lstStyle>
            <a:lvl1pPr>
              <a:defRPr sz="1600" baseline="0"/>
            </a:lvl1pPr>
          </a:lstStyle>
          <a:p>
            <a:fld id="{B2B9F4FF-3AE5-4F45-8FBB-803E648F7965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207" y="6353090"/>
            <a:ext cx="6297612" cy="365125"/>
          </a:xfrm>
        </p:spPr>
        <p:txBody>
          <a:bodyPr/>
          <a:lstStyle>
            <a:lvl1pPr>
              <a:defRPr sz="1600" b="1" i="1" baseline="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2018" y="5766955"/>
            <a:ext cx="852055" cy="696189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Рисунок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8725" cy="1581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8695F-1171-47EC-9D4E-B8508198DB8A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082FB-44CD-43C2-9CE3-46B947780886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8385-7D5D-4E78-B62E-777F4487C9F3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8888E-A0E7-4628-B19F-7B3159685C8E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39F7-73DC-43A4-A34B-9398B869664F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49AA-CDBF-4E8B-84B5-514F7F0C69C6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813D-478E-478A-A8BF-EC4416C2C8C2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31587-84A1-4C95-9BB7-6784A833B878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625641"/>
            <a:ext cx="7766936" cy="3262867"/>
          </a:xfrm>
        </p:spPr>
        <p:txBody>
          <a:bodyPr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Квалификационные требования, предъявляемые к образовательной деятельности организаций, предоставляющих высшее и (или) послевузовское </a:t>
            </a:r>
            <a:r>
              <a:rPr lang="ru-RU" sz="3200" dirty="0" smtClean="0">
                <a:solidFill>
                  <a:schemeClr val="tx1"/>
                </a:solidFill>
              </a:rPr>
              <a:t>образование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8310" y="5334201"/>
            <a:ext cx="7766936" cy="1096899"/>
          </a:xfrm>
        </p:spPr>
        <p:txBody>
          <a:bodyPr/>
          <a:lstStyle/>
          <a:p>
            <a:pPr algn="l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Начальник управления планирования</a:t>
            </a:r>
          </a:p>
          <a:p>
            <a:pPr algn="l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и мониторинга учебного процесса   		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		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Жарлгасова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Б.Е.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549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68309" y="277090"/>
            <a:ext cx="8562381" cy="1320800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2.2. Для реализации образовательных программ послевузовского образования с присуждением степени «магистр»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342352" y="1781898"/>
            <a:ext cx="8596668" cy="4681246"/>
          </a:xfrm>
        </p:spPr>
        <p:txBody>
          <a:bodyPr>
            <a:normAutofit/>
          </a:bodyPr>
          <a:lstStyle/>
          <a:p>
            <a:r>
              <a:rPr lang="ru-RU" dirty="0"/>
              <a:t>23.3. </a:t>
            </a:r>
            <a:r>
              <a:rPr lang="ru-RU" sz="2000" dirty="0"/>
              <a:t>Для направлений подготовки кадров «Сфера обслуживания», </a:t>
            </a:r>
            <a:r>
              <a:rPr lang="ru-RU" sz="2000" b="1" dirty="0"/>
              <a:t>«Информационные и коммуникационные технологии», </a:t>
            </a:r>
            <a:r>
              <a:rPr lang="ru-RU" sz="2000" dirty="0"/>
              <a:t>«Искусство», «Журналистика и информация» - осуществление руководства научно-исследовательской работой (проектами) обучающихся преподавателями соответствующего профиля, являющимся автором не менее 5 (пяти) научных статей за последние 5 (пять) лет в изданиях, включенных в Перечень изданий</a:t>
            </a:r>
            <a:r>
              <a:rPr lang="ru-RU" sz="2000" b="1" dirty="0"/>
              <a:t>, и (или) специалистами</a:t>
            </a:r>
            <a:r>
              <a:rPr lang="ru-RU" sz="2000" dirty="0"/>
              <a:t>, </a:t>
            </a:r>
            <a:r>
              <a:rPr lang="ru-RU" sz="2000" b="1" dirty="0"/>
              <a:t>имеющими не менее 5 (пяти) лет стажа практической работы за последние 10 (десять) лет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F4FF-3AE5-4F45-8FBB-803E648F7965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247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68309" y="277090"/>
            <a:ext cx="8562381" cy="1320800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2.4. Для реализации образовательных программ послевузовского образования с присуждением степени доктора философии (</a:t>
            </a:r>
            <a:r>
              <a:rPr lang="ru-RU" sz="2400" dirty="0" err="1">
                <a:solidFill>
                  <a:schemeClr val="tx1"/>
                </a:solidFill>
              </a:rPr>
              <a:t>PhD</a:t>
            </a:r>
            <a:r>
              <a:rPr lang="ru-RU" sz="2400" dirty="0">
                <a:solidFill>
                  <a:schemeClr val="tx1"/>
                </a:solidFill>
              </a:rPr>
              <a:t>) и доктора по профилю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342352" y="1781898"/>
            <a:ext cx="8596668" cy="4681246"/>
          </a:xfrm>
        </p:spPr>
        <p:txBody>
          <a:bodyPr>
            <a:normAutofit/>
          </a:bodyPr>
          <a:lstStyle/>
          <a:p>
            <a:r>
              <a:rPr lang="ru-RU" sz="2000" dirty="0" smtClean="0"/>
              <a:t>28.1 Доля </a:t>
            </a:r>
            <a:r>
              <a:rPr lang="ru-RU" sz="2000" dirty="0"/>
              <a:t>преподавателей по направлению подготовки кадров, для которых основным местом работы является ОВПО: с ученой степенью и (или) степенью (академической) доктора философии </a:t>
            </a:r>
            <a:r>
              <a:rPr lang="ru-RU" sz="2000" dirty="0" err="1"/>
              <a:t>PhD</a:t>
            </a:r>
            <a:r>
              <a:rPr lang="ru-RU" sz="2000" dirty="0"/>
              <a:t>/доктора по профилю и (или) ученым званием, выданными/признанными уполномоченным органом в области науки и высшего образования по профилю направления подготовки кадров, от общего числа преподавателей по направлению подготовки кадров – </a:t>
            </a:r>
            <a:r>
              <a:rPr lang="ru-RU" sz="2000" b="1" dirty="0"/>
              <a:t>не менее 80 %.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F4FF-3AE5-4F45-8FBB-803E648F7965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246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68309" y="277090"/>
            <a:ext cx="8562381" cy="1320800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2.4. Для реализации образовательных программ послевузовского образования с присуждением степени доктора философии (</a:t>
            </a:r>
            <a:r>
              <a:rPr lang="ru-RU" sz="2400" dirty="0" err="1">
                <a:solidFill>
                  <a:schemeClr val="tx1"/>
                </a:solidFill>
              </a:rPr>
              <a:t>PhD</a:t>
            </a:r>
            <a:r>
              <a:rPr lang="ru-RU" sz="2400" dirty="0">
                <a:solidFill>
                  <a:schemeClr val="tx1"/>
                </a:solidFill>
              </a:rPr>
              <a:t>) и доктора по профилю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342352" y="1781898"/>
            <a:ext cx="8596668" cy="4681246"/>
          </a:xfrm>
        </p:spPr>
        <p:txBody>
          <a:bodyPr>
            <a:normAutofit fontScale="85000" lnSpcReduction="20000"/>
          </a:bodyPr>
          <a:lstStyle/>
          <a:p>
            <a:r>
              <a:rPr lang="ru-RU" sz="2000" dirty="0"/>
              <a:t>29.1. Наличие </a:t>
            </a:r>
            <a:r>
              <a:rPr lang="ru-RU" sz="2000" b="1" dirty="0"/>
              <a:t>не менее 3 (трех) преподавателей</a:t>
            </a:r>
            <a:r>
              <a:rPr lang="ru-RU" sz="2000" dirty="0"/>
              <a:t>,</a:t>
            </a:r>
            <a:r>
              <a:rPr lang="ru-RU" sz="2000" b="1" dirty="0"/>
              <a:t> </a:t>
            </a:r>
            <a:r>
              <a:rPr lang="ru-RU" sz="2000" b="1" dirty="0" smtClean="0"/>
              <a:t>штатных</a:t>
            </a:r>
            <a:r>
              <a:rPr lang="ru-RU" sz="2000" dirty="0" smtClean="0"/>
              <a:t>, </a:t>
            </a:r>
            <a:r>
              <a:rPr lang="ru-RU" sz="2000" dirty="0"/>
              <a:t>имеющих ученую степень и (или) степень (академическую) доктора философии </a:t>
            </a:r>
            <a:r>
              <a:rPr lang="ru-RU" sz="2000" dirty="0" err="1"/>
              <a:t>PhD</a:t>
            </a:r>
            <a:r>
              <a:rPr lang="ru-RU" sz="2000" dirty="0"/>
              <a:t>/доктора по профилю по направлению подготовки кадров, являющихся автором </a:t>
            </a:r>
            <a:r>
              <a:rPr lang="ru-RU" sz="2000" b="1" dirty="0"/>
              <a:t>не менее 3 (трех) статей и (или) обзоров в рецензируемых международных научных журналах за последние 5 (пять) лет: </a:t>
            </a:r>
            <a:endParaRPr lang="ru-RU" sz="2000" b="1" dirty="0" smtClean="0"/>
          </a:p>
          <a:p>
            <a:r>
              <a:rPr lang="ru-RU" sz="2000" dirty="0" smtClean="0"/>
              <a:t>2</a:t>
            </a:r>
            <a:r>
              <a:rPr lang="ru-RU" sz="2000" dirty="0"/>
              <a:t>) для остальных направлений подготовки кадров – в изданиях, входящих в первые 3 (три) квартиля по данным </a:t>
            </a:r>
            <a:r>
              <a:rPr lang="ru-RU" sz="2000" dirty="0" err="1"/>
              <a:t>данным</a:t>
            </a:r>
            <a:r>
              <a:rPr lang="ru-RU" sz="2000" dirty="0"/>
              <a:t> </a:t>
            </a:r>
            <a:r>
              <a:rPr lang="ru-RU" sz="2000" dirty="0" err="1"/>
              <a:t>Journal</a:t>
            </a:r>
            <a:r>
              <a:rPr lang="ru-RU" sz="2000" dirty="0"/>
              <a:t> </a:t>
            </a:r>
            <a:r>
              <a:rPr lang="ru-RU" sz="2000" dirty="0" err="1"/>
              <a:t>Citation</a:t>
            </a:r>
            <a:r>
              <a:rPr lang="ru-RU" sz="2000" dirty="0"/>
              <a:t> </a:t>
            </a:r>
            <a:r>
              <a:rPr lang="ru-RU" sz="2000" dirty="0" err="1"/>
              <a:t>Reports</a:t>
            </a:r>
            <a:r>
              <a:rPr lang="ru-RU" sz="2000" dirty="0"/>
              <a:t> (Журнал </a:t>
            </a:r>
            <a:r>
              <a:rPr lang="ru-RU" sz="2000" dirty="0" err="1"/>
              <a:t>Цитэйшн</a:t>
            </a:r>
            <a:r>
              <a:rPr lang="ru-RU" sz="2000" dirty="0"/>
              <a:t> </a:t>
            </a:r>
            <a:r>
              <a:rPr lang="ru-RU" sz="2000" dirty="0" err="1"/>
              <a:t>Репортс</a:t>
            </a:r>
            <a:r>
              <a:rPr lang="ru-RU" sz="2000" dirty="0"/>
              <a:t>) компании </a:t>
            </a:r>
            <a:r>
              <a:rPr lang="ru-RU" sz="2000" dirty="0" err="1"/>
              <a:t>Clarivate</a:t>
            </a:r>
            <a:r>
              <a:rPr lang="ru-RU" sz="2000" dirty="0"/>
              <a:t> (</a:t>
            </a:r>
            <a:r>
              <a:rPr lang="ru-RU" sz="2000" dirty="0" err="1"/>
              <a:t>Кларивэйт</a:t>
            </a:r>
            <a:r>
              <a:rPr lang="ru-RU" sz="2000" dirty="0"/>
              <a:t>) или имеющих в базе данных </a:t>
            </a:r>
            <a:r>
              <a:rPr lang="ru-RU" sz="2000" dirty="0" err="1"/>
              <a:t>Scopus</a:t>
            </a:r>
            <a:r>
              <a:rPr lang="ru-RU" sz="2000" dirty="0"/>
              <a:t> (</a:t>
            </a:r>
            <a:r>
              <a:rPr lang="ru-RU" sz="2000" dirty="0" err="1"/>
              <a:t>Скопус</a:t>
            </a:r>
            <a:r>
              <a:rPr lang="ru-RU" sz="2000" dirty="0"/>
              <a:t>) показатель </a:t>
            </a:r>
            <a:r>
              <a:rPr lang="ru-RU" sz="2000" dirty="0" err="1"/>
              <a:t>процентиль</a:t>
            </a:r>
            <a:r>
              <a:rPr lang="ru-RU" sz="2000" dirty="0"/>
              <a:t> по </a:t>
            </a:r>
            <a:r>
              <a:rPr lang="ru-RU" sz="2000" dirty="0" err="1"/>
              <a:t>CiteScore</a:t>
            </a:r>
            <a:r>
              <a:rPr lang="ru-RU" sz="2000" dirty="0"/>
              <a:t> (</a:t>
            </a:r>
            <a:r>
              <a:rPr lang="ru-RU" sz="2000" dirty="0" err="1"/>
              <a:t>СайтСкор</a:t>
            </a:r>
            <a:r>
              <a:rPr lang="ru-RU" sz="2000" dirty="0"/>
              <a:t>) </a:t>
            </a:r>
            <a:r>
              <a:rPr lang="ru-RU" sz="2000" b="1" dirty="0"/>
              <a:t>не менее 35-ти </a:t>
            </a:r>
            <a:r>
              <a:rPr lang="ru-RU" sz="2000" dirty="0"/>
              <a:t>(тридцати пяти) по одной из научных областей, соответствующих образовательной программе. </a:t>
            </a:r>
            <a:endParaRPr lang="ru-RU" sz="2000" dirty="0" smtClean="0"/>
          </a:p>
          <a:p>
            <a:r>
              <a:rPr lang="ru-RU" sz="2000" dirty="0" smtClean="0"/>
              <a:t>29.2</a:t>
            </a:r>
            <a:r>
              <a:rPr lang="ru-RU" sz="2000" dirty="0"/>
              <a:t>. Наличие </a:t>
            </a:r>
            <a:r>
              <a:rPr lang="ru-RU" sz="2000" b="1" dirty="0"/>
              <a:t>не менее двух (из указанных трех) </a:t>
            </a:r>
            <a:r>
              <a:rPr lang="ru-RU" sz="2000" b="1" dirty="0" smtClean="0"/>
              <a:t>штатных преподавателей</a:t>
            </a:r>
            <a:r>
              <a:rPr lang="ru-RU" sz="2000" dirty="0"/>
              <a:t>, </a:t>
            </a:r>
            <a:r>
              <a:rPr lang="ru-RU" sz="2000" dirty="0" smtClean="0"/>
              <a:t> - подготовивших </a:t>
            </a:r>
            <a:r>
              <a:rPr lang="ru-RU" sz="2000" dirty="0"/>
              <a:t>лиц с ученой степенью и(или) степенью (академической) доктора философии </a:t>
            </a:r>
            <a:r>
              <a:rPr lang="ru-RU" sz="2000" dirty="0" err="1"/>
              <a:t>PhD</a:t>
            </a:r>
            <a:r>
              <a:rPr lang="ru-RU" sz="2000" dirty="0"/>
              <a:t>/доктора по профилю и (или) магистра; </a:t>
            </a:r>
            <a:endParaRPr lang="ru-RU" sz="2000" dirty="0" smtClean="0"/>
          </a:p>
          <a:p>
            <a:r>
              <a:rPr lang="ru-RU" sz="2000" dirty="0" smtClean="0"/>
              <a:t>- являющихся </a:t>
            </a:r>
            <a:r>
              <a:rPr lang="ru-RU" sz="2000" dirty="0"/>
              <a:t>авторами-корреспондентами или первыми (основными) авторами статьи и/или обзора в издании, удовлетворяющем требованиям предыдущего подпункта в зависимости от направления подготовки кадров и (или) являющихся руководителями и (или) исполнителями успешно выполненных </a:t>
            </a:r>
            <a:r>
              <a:rPr lang="ru-RU" sz="2000" b="1" dirty="0"/>
              <a:t>за счет средств государственного бюджета научных проектов и программ и(или) международных проектов за последние 3 (три) года.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F4FF-3AE5-4F45-8FBB-803E648F7965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977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68309" y="277090"/>
            <a:ext cx="8562381" cy="1320800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2.4. Для реализации образовательных программ послевузовского образования с присуждением степени доктора философии (</a:t>
            </a:r>
            <a:r>
              <a:rPr lang="ru-RU" sz="2400" dirty="0" err="1">
                <a:solidFill>
                  <a:schemeClr val="tx1"/>
                </a:solidFill>
              </a:rPr>
              <a:t>PhD</a:t>
            </a:r>
            <a:r>
              <a:rPr lang="ru-RU" sz="2400" dirty="0">
                <a:solidFill>
                  <a:schemeClr val="tx1"/>
                </a:solidFill>
              </a:rPr>
              <a:t>) и доктора по профилю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342352" y="1781898"/>
            <a:ext cx="8596668" cy="4681246"/>
          </a:xfrm>
        </p:spPr>
        <p:txBody>
          <a:bodyPr>
            <a:normAutofit lnSpcReduction="10000"/>
          </a:bodyPr>
          <a:lstStyle/>
          <a:p>
            <a:r>
              <a:rPr lang="ru-RU" sz="2000" dirty="0"/>
              <a:t>31.1. Осуществление научного руководства преподавателем, имеющим ученую степень и (или) степень (академическую) доктора философии </a:t>
            </a:r>
            <a:r>
              <a:rPr lang="ru-RU" sz="2000" dirty="0" err="1"/>
              <a:t>PhD</a:t>
            </a:r>
            <a:r>
              <a:rPr lang="ru-RU" sz="2000" dirty="0"/>
              <a:t>/доктора по профилю, являющимся автором</a:t>
            </a:r>
            <a:r>
              <a:rPr lang="ru-RU" sz="2000" dirty="0" smtClean="0"/>
              <a:t>:</a:t>
            </a:r>
          </a:p>
          <a:p>
            <a:r>
              <a:rPr lang="ru-RU" sz="2000" b="1" dirty="0" smtClean="0"/>
              <a:t>-</a:t>
            </a:r>
            <a:r>
              <a:rPr lang="ru-RU" sz="2000" dirty="0"/>
              <a:t>по остальным направлениям подготовки кадров: являющийся автором не менее </a:t>
            </a:r>
            <a:r>
              <a:rPr lang="ru-RU" sz="2000" b="1" dirty="0"/>
              <a:t>5 (пяти) научных статей</a:t>
            </a:r>
            <a:r>
              <a:rPr lang="ru-RU" sz="2000" dirty="0"/>
              <a:t>, опубликованных за </a:t>
            </a:r>
            <a:r>
              <a:rPr lang="ru-RU" sz="2000" b="1" dirty="0"/>
              <a:t>последние 5 (пять) лет в </a:t>
            </a:r>
            <a:r>
              <a:rPr lang="ru-RU" sz="2000" dirty="0"/>
              <a:t>изданиях по профилю, включенных в </a:t>
            </a:r>
            <a:r>
              <a:rPr lang="ru-RU" sz="2000" b="1" dirty="0"/>
              <a:t>Перечень научных изданий и 1 (одной) научной статьи </a:t>
            </a:r>
            <a:r>
              <a:rPr lang="ru-RU" sz="2000" dirty="0"/>
              <a:t>в международном рецензируемом научном журнале, </a:t>
            </a:r>
            <a:r>
              <a:rPr lang="ru-RU" sz="2000" b="1" dirty="0"/>
              <a:t>имеющем </a:t>
            </a:r>
            <a:r>
              <a:rPr lang="ru-RU" sz="2000" b="1" dirty="0" err="1"/>
              <a:t>импакт</a:t>
            </a:r>
            <a:r>
              <a:rPr lang="ru-RU" sz="2000" b="1" dirty="0"/>
              <a:t>-фактор</a:t>
            </a:r>
            <a:r>
              <a:rPr lang="ru-RU" sz="2000" dirty="0"/>
              <a:t> по данным JCR (ЖСР) или индексируемом в одной из баз </a:t>
            </a:r>
            <a:r>
              <a:rPr lang="ru-RU" sz="2000" dirty="0" err="1"/>
              <a:t>Science</a:t>
            </a:r>
            <a:r>
              <a:rPr lang="ru-RU" sz="2000" dirty="0"/>
              <a:t> </a:t>
            </a:r>
            <a:r>
              <a:rPr lang="ru-RU" sz="2000" dirty="0" err="1"/>
              <a:t>Citation</a:t>
            </a:r>
            <a:r>
              <a:rPr lang="ru-RU" sz="2000" dirty="0"/>
              <a:t> </a:t>
            </a:r>
            <a:r>
              <a:rPr lang="ru-RU" sz="2000" dirty="0" err="1"/>
              <a:t>Index</a:t>
            </a:r>
            <a:r>
              <a:rPr lang="ru-RU" sz="2000" dirty="0"/>
              <a:t> </a:t>
            </a:r>
            <a:r>
              <a:rPr lang="ru-RU" sz="2000" dirty="0" err="1"/>
              <a:t>Expanded</a:t>
            </a:r>
            <a:r>
              <a:rPr lang="ru-RU" sz="2000" dirty="0"/>
              <a:t> (</a:t>
            </a:r>
            <a:r>
              <a:rPr lang="ru-RU" sz="2000" dirty="0" err="1"/>
              <a:t>Сайнс</a:t>
            </a:r>
            <a:r>
              <a:rPr lang="ru-RU" sz="2000" dirty="0"/>
              <a:t> </a:t>
            </a:r>
            <a:r>
              <a:rPr lang="ru-RU" sz="2000" dirty="0" err="1"/>
              <a:t>Цитэйшн</a:t>
            </a:r>
            <a:r>
              <a:rPr lang="ru-RU" sz="2000" dirty="0"/>
              <a:t> Индекс </a:t>
            </a:r>
            <a:r>
              <a:rPr lang="ru-RU" sz="2000" dirty="0" err="1"/>
              <a:t>Экспандед</a:t>
            </a:r>
            <a:r>
              <a:rPr lang="ru-RU" sz="2000" dirty="0"/>
              <a:t>), </a:t>
            </a:r>
            <a:r>
              <a:rPr lang="ru-RU" sz="2000" dirty="0" err="1"/>
              <a:t>Social</a:t>
            </a:r>
            <a:r>
              <a:rPr lang="ru-RU" sz="2000" dirty="0"/>
              <a:t> </a:t>
            </a:r>
            <a:r>
              <a:rPr lang="ru-RU" sz="2000" dirty="0" err="1"/>
              <a:t>Science</a:t>
            </a:r>
            <a:r>
              <a:rPr lang="ru-RU" sz="2000" dirty="0"/>
              <a:t> </a:t>
            </a:r>
            <a:r>
              <a:rPr lang="ru-RU" sz="2000" dirty="0" err="1"/>
              <a:t>Citation</a:t>
            </a:r>
            <a:r>
              <a:rPr lang="ru-RU" sz="2000" dirty="0"/>
              <a:t> </a:t>
            </a:r>
            <a:r>
              <a:rPr lang="ru-RU" sz="2000" dirty="0" err="1"/>
              <a:t>Index</a:t>
            </a:r>
            <a:r>
              <a:rPr lang="ru-RU" sz="2000" dirty="0"/>
              <a:t> (</a:t>
            </a:r>
            <a:r>
              <a:rPr lang="ru-RU" sz="2000" dirty="0" err="1"/>
              <a:t>Сошиал</a:t>
            </a:r>
            <a:r>
              <a:rPr lang="ru-RU" sz="2000" dirty="0"/>
              <a:t> </a:t>
            </a:r>
            <a:r>
              <a:rPr lang="ru-RU" sz="2000" dirty="0" err="1"/>
              <a:t>Сайнс</a:t>
            </a:r>
            <a:r>
              <a:rPr lang="ru-RU" sz="2000" dirty="0"/>
              <a:t> </a:t>
            </a:r>
            <a:r>
              <a:rPr lang="ru-RU" sz="2000" dirty="0" err="1"/>
              <a:t>Цитэйшн</a:t>
            </a:r>
            <a:r>
              <a:rPr lang="ru-RU" sz="2000" dirty="0"/>
              <a:t> Индекс) или </a:t>
            </a:r>
            <a:r>
              <a:rPr lang="ru-RU" sz="2000" dirty="0" err="1"/>
              <a:t>Arts</a:t>
            </a:r>
            <a:r>
              <a:rPr lang="ru-RU" sz="2000" dirty="0"/>
              <a:t> </a:t>
            </a:r>
            <a:r>
              <a:rPr lang="ru-RU" sz="2000" dirty="0" err="1"/>
              <a:t>and</a:t>
            </a:r>
            <a:r>
              <a:rPr lang="ru-RU" sz="2000" dirty="0"/>
              <a:t> </a:t>
            </a:r>
            <a:r>
              <a:rPr lang="ru-RU" sz="2000" dirty="0" err="1"/>
              <a:t>Humanities</a:t>
            </a:r>
            <a:r>
              <a:rPr lang="ru-RU" sz="2000" dirty="0"/>
              <a:t> </a:t>
            </a:r>
            <a:r>
              <a:rPr lang="ru-RU" sz="2000" dirty="0" err="1"/>
              <a:t>Citation</a:t>
            </a:r>
            <a:r>
              <a:rPr lang="ru-RU" sz="2000" dirty="0"/>
              <a:t> </a:t>
            </a:r>
            <a:r>
              <a:rPr lang="ru-RU" sz="2000" dirty="0" err="1"/>
              <a:t>Index</a:t>
            </a:r>
            <a:r>
              <a:rPr lang="ru-RU" sz="2000" dirty="0"/>
              <a:t> (</a:t>
            </a:r>
            <a:r>
              <a:rPr lang="ru-RU" sz="2000" dirty="0" err="1"/>
              <a:t>Артс</a:t>
            </a:r>
            <a:r>
              <a:rPr lang="ru-RU" sz="2000" dirty="0"/>
              <a:t> энд </a:t>
            </a:r>
            <a:r>
              <a:rPr lang="ru-RU" sz="2000" dirty="0" err="1"/>
              <a:t>Хьюмэнитис</a:t>
            </a:r>
            <a:r>
              <a:rPr lang="ru-RU" sz="2000" dirty="0"/>
              <a:t> </a:t>
            </a:r>
            <a:r>
              <a:rPr lang="ru-RU" sz="2000" dirty="0" err="1"/>
              <a:t>Цитэйшн</a:t>
            </a:r>
            <a:r>
              <a:rPr lang="ru-RU" sz="2000" dirty="0"/>
              <a:t> Индекс) в </a:t>
            </a:r>
            <a:r>
              <a:rPr lang="ru-RU" sz="2000" dirty="0" err="1"/>
              <a:t>Web</a:t>
            </a:r>
            <a:r>
              <a:rPr lang="ru-RU" sz="2000" dirty="0"/>
              <a:t> </a:t>
            </a:r>
            <a:r>
              <a:rPr lang="ru-RU" sz="2000" dirty="0" err="1"/>
              <a:t>of</a:t>
            </a:r>
            <a:r>
              <a:rPr lang="ru-RU" sz="2000" dirty="0"/>
              <a:t> </a:t>
            </a:r>
            <a:r>
              <a:rPr lang="ru-RU" sz="2000" dirty="0" err="1"/>
              <a:t>Science</a:t>
            </a:r>
            <a:r>
              <a:rPr lang="ru-RU" sz="2000" dirty="0"/>
              <a:t> </a:t>
            </a:r>
            <a:r>
              <a:rPr lang="ru-RU" sz="2000" dirty="0" err="1"/>
              <a:t>Core</a:t>
            </a:r>
            <a:r>
              <a:rPr lang="ru-RU" sz="2000" dirty="0"/>
              <a:t> </a:t>
            </a:r>
            <a:r>
              <a:rPr lang="ru-RU" sz="2000" dirty="0" err="1"/>
              <a:t>Collection</a:t>
            </a:r>
            <a:r>
              <a:rPr lang="ru-RU" sz="2000" dirty="0"/>
              <a:t> (</a:t>
            </a:r>
            <a:r>
              <a:rPr lang="ru-RU" sz="2000" dirty="0" err="1"/>
              <a:t>Вэб</a:t>
            </a:r>
            <a:r>
              <a:rPr lang="ru-RU" sz="2000" dirty="0"/>
              <a:t> оф </a:t>
            </a:r>
            <a:r>
              <a:rPr lang="ru-RU" sz="2000" dirty="0" err="1"/>
              <a:t>Сайнс</a:t>
            </a:r>
            <a:r>
              <a:rPr lang="ru-RU" sz="2000" dirty="0"/>
              <a:t> Кор </a:t>
            </a:r>
            <a:r>
              <a:rPr lang="ru-RU" sz="2000" dirty="0" err="1"/>
              <a:t>Коллекшн</a:t>
            </a:r>
            <a:r>
              <a:rPr lang="ru-RU" sz="2000" dirty="0"/>
              <a:t>) либо имеющих показатель </a:t>
            </a:r>
            <a:r>
              <a:rPr lang="ru-RU" sz="2000" dirty="0" err="1"/>
              <a:t>процентиль</a:t>
            </a:r>
            <a:r>
              <a:rPr lang="ru-RU" sz="2000" dirty="0"/>
              <a:t> по </a:t>
            </a:r>
            <a:r>
              <a:rPr lang="ru-RU" sz="2000" dirty="0" err="1"/>
              <a:t>CiteScore</a:t>
            </a:r>
            <a:r>
              <a:rPr lang="ru-RU" sz="2000" dirty="0"/>
              <a:t> (</a:t>
            </a:r>
            <a:r>
              <a:rPr lang="ru-RU" sz="2000" dirty="0" err="1"/>
              <a:t>СайтCкор</a:t>
            </a:r>
            <a:r>
              <a:rPr lang="ru-RU" sz="2000" dirty="0"/>
              <a:t>) </a:t>
            </a:r>
            <a:r>
              <a:rPr lang="ru-RU" sz="2000" b="1" dirty="0"/>
              <a:t>не менее 35 (тридцати пяти</a:t>
            </a:r>
            <a:r>
              <a:rPr lang="ru-RU" sz="2000" dirty="0"/>
              <a:t>).</a:t>
            </a:r>
            <a:endParaRPr lang="ru-RU" sz="2000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F4FF-3AE5-4F45-8FBB-803E648F7965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7184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68309" y="277090"/>
            <a:ext cx="8562381" cy="1320800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2.4. Для реализации образовательных программ послевузовского образования с присуждением степени доктора философии (</a:t>
            </a:r>
            <a:r>
              <a:rPr lang="ru-RU" sz="2400" dirty="0" err="1">
                <a:solidFill>
                  <a:schemeClr val="tx1"/>
                </a:solidFill>
              </a:rPr>
              <a:t>PhD</a:t>
            </a:r>
            <a:r>
              <a:rPr lang="ru-RU" sz="2400" dirty="0">
                <a:solidFill>
                  <a:schemeClr val="tx1"/>
                </a:solidFill>
              </a:rPr>
              <a:t>) и доктора по профилю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342352" y="1781898"/>
            <a:ext cx="8596668" cy="4681246"/>
          </a:xfrm>
        </p:spPr>
        <p:txBody>
          <a:bodyPr>
            <a:normAutofit/>
          </a:bodyPr>
          <a:lstStyle/>
          <a:p>
            <a:endParaRPr lang="ru-RU" sz="2000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F4FF-3AE5-4F45-8FBB-803E648F7965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428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28725" y="2229921"/>
            <a:ext cx="77412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СПАСИБО за внимание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3754664"/>
            <a:ext cx="4137781" cy="3103336"/>
          </a:xfrm>
          <a:prstGeom prst="rect">
            <a:avLst/>
          </a:prstGeom>
        </p:spPr>
      </p:pic>
      <p:pic>
        <p:nvPicPr>
          <p:cNvPr id="9" name="Рисунок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174"/>
            <a:ext cx="1228725" cy="158115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3B22-3E11-4CA8-993E-B2315A028327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4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0110" y="609601"/>
            <a:ext cx="7823892" cy="543176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sz="2400" dirty="0" smtClean="0"/>
              <a:t>Приказ </a:t>
            </a:r>
            <a:r>
              <a:rPr lang="ru-RU" sz="2400" dirty="0"/>
              <a:t>Министра науки и высшего образования Республики Казахстан «Об утверждении квалификационных требований, предъявляемых к образовательной деятельности организаций, предоставляющих высшее и (или) послевузовское образование, и перечня документов, подтверждающих соответствие им» от 5 января 2024 года №4 (государственная регистрация в Министерстве юстиции Республики Казахстан №33892 от 08.01.2024 года)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F4FF-3AE5-4F45-8FBB-803E648F7965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95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F4FF-3AE5-4F45-8FBB-803E648F7965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9909" y="498764"/>
            <a:ext cx="8596668" cy="635923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tx1"/>
                </a:solidFill>
              </a:rPr>
              <a:t>1.Базовые </a:t>
            </a:r>
            <a:r>
              <a:rPr lang="ru-RU" dirty="0">
                <a:solidFill>
                  <a:schemeClr val="tx1"/>
                </a:solidFill>
              </a:rPr>
              <a:t>квалификационные требования, предъявляемые к образовательной деятельности организаций высшего и (или) послевузовского образования (далее </a:t>
            </a:r>
            <a:r>
              <a:rPr lang="ru-RU" dirty="0" smtClean="0">
                <a:solidFill>
                  <a:schemeClr val="tx1"/>
                </a:solidFill>
              </a:rPr>
              <a:t>– ОВПО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2. Профилирующие квалификационные требования, предъявляемые к образовательной деятельности </a:t>
            </a:r>
            <a:r>
              <a:rPr lang="ru-RU" dirty="0" smtClean="0"/>
              <a:t>ОВПО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2.1 Для реализации образовательных программ высшего образования, с присуждением академической степени «бакалавр</a:t>
            </a:r>
            <a:r>
              <a:rPr lang="ru-RU" dirty="0" smtClean="0"/>
              <a:t>»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2.2. Для реализации образовательных программ послевузовского образования с присуждением степени «магистр</a:t>
            </a:r>
            <a:r>
              <a:rPr lang="ru-RU" dirty="0" smtClean="0"/>
              <a:t>»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2.3. Для реализации образовательных программ </a:t>
            </a:r>
            <a:r>
              <a:rPr lang="ru-RU" dirty="0" smtClean="0"/>
              <a:t>резидентуры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2.4. Для реализации образовательных программ послевузовского образования с присуждением степени доктора философии (</a:t>
            </a:r>
            <a:r>
              <a:rPr lang="ru-RU" dirty="0" err="1"/>
              <a:t>PhD</a:t>
            </a:r>
            <a:r>
              <a:rPr lang="ru-RU" dirty="0"/>
              <a:t>) и доктора по </a:t>
            </a:r>
            <a:r>
              <a:rPr lang="ru-RU" dirty="0" smtClean="0"/>
              <a:t>профилю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3. Квалификационные требования, предъявляемые к образовательной деятельности ОВПО по реализации образовательных программ в форме онлайн-обучения </a:t>
            </a:r>
            <a:endParaRPr lang="ru-RU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4</a:t>
            </a:r>
            <a:r>
              <a:rPr lang="ru-RU" dirty="0"/>
              <a:t>. Квалификационные требования, предъявляемые к образовательной деятельности международных и иностранных учебных </a:t>
            </a:r>
            <a:r>
              <a:rPr lang="ru-RU" dirty="0" smtClean="0"/>
              <a:t>заведений, их филиалам. </a:t>
            </a:r>
            <a:endParaRPr lang="ru-RU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552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2200" y="212436"/>
            <a:ext cx="8848709" cy="840509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1.Базовые </a:t>
            </a:r>
            <a:r>
              <a:rPr lang="ru-RU" sz="2400" dirty="0">
                <a:solidFill>
                  <a:schemeClr val="tx1"/>
                </a:solidFill>
              </a:rPr>
              <a:t>квалификационные требования, предъявляемые к образовательной деятельности </a:t>
            </a:r>
            <a:r>
              <a:rPr lang="ru-RU" sz="2400" dirty="0" smtClean="0">
                <a:solidFill>
                  <a:schemeClr val="tx1"/>
                </a:solidFill>
              </a:rPr>
              <a:t>ОВПО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8461" y="1052945"/>
            <a:ext cx="8596668" cy="54101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1. Наличие ОП в Реестре ОП РК в соответствии с ГОС </a:t>
            </a:r>
            <a:r>
              <a:rPr lang="ru-RU" dirty="0" err="1" smtClean="0"/>
              <a:t>ВиПО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2. Наличие библиотечного фонда учебной, учебно-методической и научной литературы в формате печатных и (или) электронных изданий, обеспечивающих 100% дисциплин образовательных программ по языкам обучения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5</a:t>
            </a:r>
            <a:r>
              <a:rPr lang="ru-RU" dirty="0"/>
              <a:t>. Наличие необходимых зданий (учебные корпуса), обеспечивающих качество образовательных услуг: по направлению подготовки кадров «Право» - наличие криминалистического полигона и зала судебных заседаний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9. 9.1 Обеспечение </a:t>
            </a:r>
            <a:r>
              <a:rPr lang="ru-RU" dirty="0"/>
              <a:t>прохождения преподавателями, для которых основным местом работы является ОВПО, повышения квалификации в соответствии с профилем преподаваемых дисциплин </a:t>
            </a:r>
            <a:r>
              <a:rPr lang="ru-RU" b="1" dirty="0"/>
              <a:t>не реже 1 (одного) раза в 3 (три) года и объемом не менее 72 (семидесяти двух) часов за курс </a:t>
            </a:r>
            <a:r>
              <a:rPr lang="ru-RU" b="1" dirty="0" smtClean="0"/>
              <a:t>обучения</a:t>
            </a:r>
          </a:p>
          <a:p>
            <a:pPr marL="0" indent="0">
              <a:buNone/>
            </a:pPr>
            <a:r>
              <a:rPr lang="ru-RU" dirty="0"/>
              <a:t>9.2. Обеспечение повышения квалификации руководителей ОВПО и его заместителя(ей) в области менеджмента не реже 1 (одного) раза в 3 (три) года.</a:t>
            </a:r>
            <a:r>
              <a:rPr lang="en-US" dirty="0"/>
              <a:t> 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12.  </a:t>
            </a:r>
            <a:r>
              <a:rPr lang="ru-RU" dirty="0"/>
              <a:t>Использование компьютерной программы </a:t>
            </a:r>
            <a:r>
              <a:rPr lang="ru-RU" b="1" dirty="0"/>
              <a:t>для проверки наличия заимствованного материала </a:t>
            </a:r>
            <a:r>
              <a:rPr lang="ru-RU" dirty="0"/>
              <a:t>и использования текста с синонимической заменой слов и выражений без изменения смысла (парафраз), включая использование текста, переведенного с другого языка. Наличие функционирующей электронной базы данных (архив) выданных документов об образовании, а также дипломных работ (проектов), магистерских диссертаций (доступ к электронной базе или информационным ресурсам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F4FF-3AE5-4F45-8FBB-803E648F7965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4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9837" y="378690"/>
            <a:ext cx="9218163" cy="1644074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2. Профилирующие квалификационные требования, предъявляемые к образовательной деятельности </a:t>
            </a:r>
            <a:r>
              <a:rPr lang="ru-RU" sz="2400" dirty="0" smtClean="0">
                <a:solidFill>
                  <a:schemeClr val="tx1"/>
                </a:solidFill>
              </a:rPr>
              <a:t>ОВПО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2.1 </a:t>
            </a:r>
            <a:r>
              <a:rPr lang="ru-RU" sz="2400" dirty="0">
                <a:solidFill>
                  <a:schemeClr val="tx1"/>
                </a:solidFill>
              </a:rPr>
              <a:t>Для реализации образовательных программ высшего образования, с присуждением академической степени «бакалавр»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9988" y="2022764"/>
            <a:ext cx="8596668" cy="44403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13.3  </a:t>
            </a:r>
            <a:r>
              <a:rPr lang="ru-RU" dirty="0"/>
              <a:t>Доля </a:t>
            </a:r>
            <a:r>
              <a:rPr lang="ru-RU" dirty="0" smtClean="0"/>
              <a:t>штатных преподавателей, </a:t>
            </a:r>
            <a:r>
              <a:rPr lang="ru-RU" dirty="0"/>
              <a:t>от общего числа преподавателей по образовательным программам направлений подготовки кадров</a:t>
            </a:r>
            <a:r>
              <a:rPr lang="ru-RU" dirty="0" smtClean="0"/>
              <a:t>:</a:t>
            </a:r>
          </a:p>
          <a:p>
            <a:pPr>
              <a:buFontTx/>
              <a:buChar char="-"/>
            </a:pPr>
            <a:r>
              <a:rPr lang="ru-RU" dirty="0" smtClean="0"/>
              <a:t>по «Бизнес и управление», «</a:t>
            </a:r>
            <a:r>
              <a:rPr lang="ru-RU" dirty="0"/>
              <a:t>Сфера обслуживания</a:t>
            </a:r>
            <a:r>
              <a:rPr lang="ru-RU" dirty="0" smtClean="0"/>
              <a:t>», «ИКТ» - не менее 40%</a:t>
            </a:r>
          </a:p>
          <a:p>
            <a:pPr>
              <a:buFontTx/>
              <a:buChar char="-"/>
            </a:pPr>
            <a:r>
              <a:rPr lang="ru-RU" dirty="0" smtClean="0"/>
              <a:t>по остальным направлениям подготовки – не менее 60%</a:t>
            </a:r>
          </a:p>
          <a:p>
            <a:pPr marL="0" indent="0">
              <a:buNone/>
            </a:pPr>
            <a:r>
              <a:rPr lang="ru-RU" dirty="0" smtClean="0"/>
              <a:t>13.4 Доля ППС </a:t>
            </a:r>
            <a:r>
              <a:rPr lang="ru-RU" dirty="0"/>
              <a:t>по </a:t>
            </a:r>
            <a:r>
              <a:rPr lang="ru-RU" b="1" dirty="0"/>
              <a:t>совместительству-практиков</a:t>
            </a:r>
            <a:r>
              <a:rPr lang="ru-RU" dirty="0"/>
              <a:t>, со стажем работы по направлению подготовки кадров не менее 3 (трех) лет за последние 10 (десять) лет от общего числа преподавателей дисциплин циклов базового и профилирующего по образовательной программе направления подготовки кадров - </a:t>
            </a:r>
            <a:r>
              <a:rPr lang="ru-RU" b="1" dirty="0"/>
              <a:t>не менее 10 </a:t>
            </a:r>
            <a:r>
              <a:rPr lang="ru-RU" b="1" dirty="0" smtClean="0"/>
              <a:t>%;</a:t>
            </a:r>
          </a:p>
          <a:p>
            <a:pPr marL="0" indent="0">
              <a:buNone/>
            </a:pPr>
            <a:r>
              <a:rPr lang="ru-RU" dirty="0"/>
              <a:t>14.3. По образовательным программам направления подготовки кадров «Право» - доля преподавателей профильных дисциплин с опытом практической работы не менее 3 (трех) лет за последние 10 (десять) лет в сфере юриспруденции по профилю преподаваемых дисциплин, от общего числа преподавателей профильных дисциплин по образовательным программам направления подготовки кадров – не менее 60 %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F4FF-3AE5-4F45-8FBB-803E648F7965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843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9837" y="369453"/>
            <a:ext cx="8396819" cy="692727"/>
          </a:xfrm>
        </p:spPr>
        <p:txBody>
          <a:bodyPr>
            <a:normAutofit fontScale="90000"/>
          </a:bodyPr>
          <a:lstStyle/>
          <a:p>
            <a:r>
              <a:rPr lang="ru-RU" sz="2400" b="1" dirty="0" err="1" smtClean="0">
                <a:solidFill>
                  <a:schemeClr val="tx1"/>
                </a:solidFill>
              </a:rPr>
              <a:t>Остепененность</a:t>
            </a:r>
            <a:r>
              <a:rPr lang="ru-RU" sz="2400" b="1" dirty="0" smtClean="0">
                <a:solidFill>
                  <a:schemeClr val="tx1"/>
                </a:solidFill>
              </a:rPr>
              <a:t> штатного ППС по направлению подготовки кадров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9988" y="1302327"/>
            <a:ext cx="8596668" cy="5301673"/>
          </a:xfrm>
        </p:spPr>
        <p:txBody>
          <a:bodyPr>
            <a:normAutofit/>
          </a:bodyPr>
          <a:lstStyle/>
          <a:p>
            <a:r>
              <a:rPr lang="ru-RU" dirty="0"/>
              <a:t>15.1. Доля преподавателей по образовательным программам направления подготовки кадров, </a:t>
            </a:r>
            <a:r>
              <a:rPr lang="ru-RU" dirty="0" smtClean="0"/>
              <a:t>штатных, </a:t>
            </a:r>
            <a:r>
              <a:rPr lang="ru-RU" dirty="0"/>
              <a:t>с ученой степенью и (или) степенью (академической) доктора философии </a:t>
            </a:r>
            <a:r>
              <a:rPr lang="ru-RU" dirty="0" err="1"/>
              <a:t>PhD</a:t>
            </a:r>
            <a:r>
              <a:rPr lang="ru-RU" dirty="0"/>
              <a:t>/доктора по профилю и(или) ученым званием, выданными/признанными уполномоченным органом в области науки и высшего образования и (или) преподавателей, удостоенных спортивного </a:t>
            </a:r>
            <a:r>
              <a:rPr lang="ru-RU" dirty="0" smtClean="0"/>
              <a:t>звания «</a:t>
            </a:r>
            <a:r>
              <a:rPr lang="ru-RU" dirty="0"/>
              <a:t>Заслуженный тренер Республики Казахстан</a:t>
            </a:r>
            <a:r>
              <a:rPr lang="ru-RU" dirty="0" smtClean="0"/>
              <a:t>»: по </a:t>
            </a:r>
            <a:r>
              <a:rPr lang="ru-RU" dirty="0"/>
              <a:t>направлениям подготовки кадров «Педагогические науки», </a:t>
            </a:r>
            <a:r>
              <a:rPr lang="ru-RU" b="1" dirty="0"/>
              <a:t>«Право» </a:t>
            </a:r>
            <a:r>
              <a:rPr lang="ru-RU" dirty="0"/>
              <a:t>– </a:t>
            </a:r>
            <a:r>
              <a:rPr lang="ru-RU" b="1" dirty="0">
                <a:solidFill>
                  <a:schemeClr val="tx1"/>
                </a:solidFill>
              </a:rPr>
              <a:t>не менее 50 % </a:t>
            </a:r>
            <a:r>
              <a:rPr lang="ru-RU" dirty="0"/>
              <a:t>от общего числа преподавателей по образовательным программам направления подготовки кадров; </a:t>
            </a:r>
            <a:endParaRPr lang="ru-RU" dirty="0" smtClean="0"/>
          </a:p>
          <a:p>
            <a:r>
              <a:rPr lang="ru-RU" dirty="0" smtClean="0"/>
              <a:t>по </a:t>
            </a:r>
            <a:r>
              <a:rPr lang="ru-RU" dirty="0"/>
              <a:t>направлениям подготовки кадров </a:t>
            </a:r>
            <a:r>
              <a:rPr lang="ru-RU" b="1" dirty="0"/>
              <a:t>«Сфера обслуживания», «Информационные и коммуникационные технологии», </a:t>
            </a:r>
            <a:r>
              <a:rPr lang="ru-RU" b="1" dirty="0" smtClean="0"/>
              <a:t>– </a:t>
            </a:r>
            <a:r>
              <a:rPr lang="ru-RU" b="1" dirty="0"/>
              <a:t>не менее 30 % </a:t>
            </a:r>
            <a:r>
              <a:rPr lang="ru-RU" dirty="0"/>
              <a:t>от общего числа преподавателей по образовательным программам направления подготовки кадров; </a:t>
            </a:r>
            <a:endParaRPr lang="ru-RU" dirty="0" smtClean="0"/>
          </a:p>
          <a:p>
            <a:r>
              <a:rPr lang="ru-RU" b="1" dirty="0" smtClean="0"/>
              <a:t>по </a:t>
            </a:r>
            <a:r>
              <a:rPr lang="ru-RU" b="1" dirty="0"/>
              <a:t>иным направлениям подготовки кадров – не менее 40 % </a:t>
            </a:r>
            <a:r>
              <a:rPr lang="ru-RU" dirty="0"/>
              <a:t>от общего числа преподавателей по образовательным программам направления подготовки кадров.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F4FF-3AE5-4F45-8FBB-803E648F7965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613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3827" y="323272"/>
            <a:ext cx="9264345" cy="110836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Научное руководство дипломными работами (проектами)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3684" y="1763426"/>
            <a:ext cx="9073880" cy="45735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16. Осуществление </a:t>
            </a:r>
            <a:r>
              <a:rPr lang="ru-RU" dirty="0"/>
              <a:t>руководства дипломными работами (проектами) обучающихся преподавателями соответствующего профиля и (или) специалистами, осуществляющих трудовую деятельность по профилю подготовки со стажем </a:t>
            </a:r>
            <a:r>
              <a:rPr lang="ru-RU" b="1" dirty="0"/>
              <a:t>работы не менее 10 (десяти) </a:t>
            </a:r>
            <a:r>
              <a:rPr lang="ru-RU" b="1" dirty="0" smtClean="0"/>
              <a:t>лет</a:t>
            </a:r>
          </a:p>
          <a:p>
            <a:pPr marL="0" indent="0">
              <a:buNone/>
            </a:pPr>
            <a:r>
              <a:rPr lang="ru-RU" dirty="0" smtClean="0"/>
              <a:t>17. Обеспечение </a:t>
            </a:r>
            <a:r>
              <a:rPr lang="ru-RU" dirty="0"/>
              <a:t>трудоустройства выпускников по уровню </a:t>
            </a:r>
            <a:r>
              <a:rPr lang="ru-RU" dirty="0" err="1"/>
              <a:t>бакалавриата</a:t>
            </a:r>
            <a:r>
              <a:rPr lang="ru-RU" dirty="0"/>
              <a:t> по направлению подготовки кадров, при этом доля трудоустроенных от общего числа выпускников по направлению подготовки кадров в течение года выпуска – </a:t>
            </a:r>
            <a:r>
              <a:rPr lang="ru-RU" b="1" dirty="0"/>
              <a:t>не менее 50 %,</a:t>
            </a:r>
            <a:r>
              <a:rPr lang="ru-RU" dirty="0"/>
              <a:t> в том числе обеспеченность непрерывной трудовой деятельностью не менее 3 (трех) месяцев – 50 % (для подготовки кадров по направлениям «Педагогические науки», </a:t>
            </a:r>
            <a:r>
              <a:rPr lang="ru-RU" b="1" dirty="0"/>
              <a:t>«Право»– не менее 60 %; </a:t>
            </a:r>
            <a:r>
              <a:rPr lang="ru-RU" dirty="0"/>
              <a:t>по направлению «Здравоохранение» – не менее 80 %). При этом количество трудоустроенных выпускников включает в себя выпускников, продолживших обучение по программам второго высшего образования, по очной форме обучения, в резидентуре или магистратуре, или докторантуре, а также призванных на военную службу в ряды Вооруженных Сил Республики Казахстан, лиц, находящихся в отпуске по уходу за ребенком до достижения им 3 (трех) лет.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F4FF-3AE5-4F45-8FBB-803E648F7965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645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68309" y="277090"/>
            <a:ext cx="8562381" cy="1320800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2.2. Для реализации образовательных программ послевузовского образования с присуждением степени «магистр»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342352" y="1781898"/>
            <a:ext cx="8596668" cy="4681246"/>
          </a:xfrm>
        </p:spPr>
        <p:txBody>
          <a:bodyPr/>
          <a:lstStyle/>
          <a:p>
            <a:r>
              <a:rPr lang="ru-RU" dirty="0" smtClean="0"/>
              <a:t>21.3 Доля </a:t>
            </a:r>
            <a:r>
              <a:rPr lang="ru-RU" dirty="0"/>
              <a:t>преподавателей по образовательным программам направления подготовки кадров, </a:t>
            </a:r>
            <a:r>
              <a:rPr lang="ru-RU" b="1" dirty="0" smtClean="0"/>
              <a:t>штатных, </a:t>
            </a:r>
            <a:r>
              <a:rPr lang="ru-RU" b="1" dirty="0"/>
              <a:t>с ученой степенью </a:t>
            </a:r>
            <a:r>
              <a:rPr lang="ru-RU" dirty="0"/>
              <a:t>и (или) степенью (академической) доктора философии </a:t>
            </a:r>
            <a:r>
              <a:rPr lang="ru-RU" dirty="0" err="1"/>
              <a:t>PhD</a:t>
            </a:r>
            <a:r>
              <a:rPr lang="ru-RU" dirty="0"/>
              <a:t>/доктора по профилю и(или) ученым званием, выданными/признанными уполномоченным органом в области науки и высшего образования и (или) удостоенных спортивного звания «Заслуженный тренер Республики Казахстан», от общего числа преподавателей по образовательным программам направления подготовки кадров – </a:t>
            </a:r>
            <a:r>
              <a:rPr lang="ru-RU" b="1" dirty="0"/>
              <a:t>не менее 70 </a:t>
            </a:r>
            <a:r>
              <a:rPr lang="ru-RU" b="1" dirty="0" smtClean="0"/>
              <a:t>%;</a:t>
            </a:r>
          </a:p>
          <a:p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F4FF-3AE5-4F45-8FBB-803E648F7965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640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68309" y="277090"/>
            <a:ext cx="8562381" cy="1320800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2.2. Для реализации образовательных программ послевузовского образования с присуждением степени «магистр»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342352" y="1781898"/>
            <a:ext cx="8596668" cy="468124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23.1. Осуществление научного руководства преподавателем: имеющим ученую степень и (или) степень (академическую) доктора философии </a:t>
            </a:r>
            <a:r>
              <a:rPr lang="ru-RU" dirty="0" err="1"/>
              <a:t>PhD</a:t>
            </a:r>
            <a:r>
              <a:rPr lang="ru-RU" dirty="0"/>
              <a:t>/доктора по профилю, соответствующую профилю направления подготовки кадров, со стажем научно-педагогической работы не менее 3 (трех) лет, являющимся автором </a:t>
            </a:r>
            <a:r>
              <a:rPr lang="ru-RU" b="1" dirty="0"/>
              <a:t>не менее 5 (пяти) научных статей за последние 5 (пять) лет </a:t>
            </a:r>
            <a:r>
              <a:rPr lang="ru-RU" dirty="0"/>
              <a:t>в изданиях, включенных в Перечень научных изданий, рекомендуемых для публикации основных результатов научной деятельности, утвержденный уполномоченным органом в области науки и высшего образования (далее – Перечень изданий) и </a:t>
            </a:r>
            <a:r>
              <a:rPr lang="ru-RU" b="1" dirty="0"/>
              <a:t>не менее 1 (одной) научной статьи за последние 5 (пять) лет в международном рецензируемом научном журнале</a:t>
            </a:r>
            <a:r>
              <a:rPr lang="ru-RU" dirty="0"/>
              <a:t>, </a:t>
            </a:r>
            <a:r>
              <a:rPr lang="ru-RU" b="1" dirty="0"/>
              <a:t>имеющем </a:t>
            </a:r>
            <a:r>
              <a:rPr lang="ru-RU" b="1" dirty="0" err="1"/>
              <a:t>импакт</a:t>
            </a:r>
            <a:r>
              <a:rPr lang="ru-RU" b="1" dirty="0"/>
              <a:t>-фактор </a:t>
            </a:r>
            <a:r>
              <a:rPr lang="ru-RU" dirty="0"/>
              <a:t>по данным JCR (ЖСР) или индексируемым в одной из баз </a:t>
            </a:r>
            <a:r>
              <a:rPr lang="ru-RU" dirty="0" err="1"/>
              <a:t>Science</a:t>
            </a:r>
            <a:r>
              <a:rPr lang="ru-RU" dirty="0"/>
              <a:t> </a:t>
            </a:r>
            <a:r>
              <a:rPr lang="ru-RU" dirty="0" err="1"/>
              <a:t>Citation</a:t>
            </a:r>
            <a:r>
              <a:rPr lang="ru-RU" dirty="0"/>
              <a:t> </a:t>
            </a:r>
            <a:r>
              <a:rPr lang="ru-RU" dirty="0" err="1"/>
              <a:t>Index</a:t>
            </a:r>
            <a:r>
              <a:rPr lang="ru-RU" dirty="0"/>
              <a:t> </a:t>
            </a:r>
            <a:r>
              <a:rPr lang="ru-RU" dirty="0" err="1"/>
              <a:t>Expanded</a:t>
            </a:r>
            <a:r>
              <a:rPr lang="ru-RU" dirty="0"/>
              <a:t> (</a:t>
            </a:r>
            <a:r>
              <a:rPr lang="ru-RU" dirty="0" err="1"/>
              <a:t>Сайнс</a:t>
            </a:r>
            <a:r>
              <a:rPr lang="ru-RU" dirty="0"/>
              <a:t> </a:t>
            </a:r>
            <a:r>
              <a:rPr lang="ru-RU" dirty="0" err="1"/>
              <a:t>Цитэйшн</a:t>
            </a:r>
            <a:r>
              <a:rPr lang="ru-RU" dirty="0"/>
              <a:t> Индекс </a:t>
            </a:r>
            <a:r>
              <a:rPr lang="ru-RU" dirty="0" err="1"/>
              <a:t>Экспандед</a:t>
            </a:r>
            <a:r>
              <a:rPr lang="ru-RU" dirty="0"/>
              <a:t>), </a:t>
            </a:r>
            <a:r>
              <a:rPr lang="ru-RU" dirty="0" err="1"/>
              <a:t>Social</a:t>
            </a:r>
            <a:r>
              <a:rPr lang="ru-RU" dirty="0"/>
              <a:t> </a:t>
            </a:r>
            <a:r>
              <a:rPr lang="ru-RU" dirty="0" err="1"/>
              <a:t>Science</a:t>
            </a:r>
            <a:r>
              <a:rPr lang="ru-RU" dirty="0"/>
              <a:t> </a:t>
            </a:r>
            <a:r>
              <a:rPr lang="ru-RU" dirty="0" err="1"/>
              <a:t>Citation</a:t>
            </a:r>
            <a:r>
              <a:rPr lang="ru-RU" dirty="0"/>
              <a:t> </a:t>
            </a:r>
            <a:r>
              <a:rPr lang="ru-RU" dirty="0" err="1"/>
              <a:t>Index</a:t>
            </a:r>
            <a:r>
              <a:rPr lang="ru-RU" dirty="0"/>
              <a:t> (</a:t>
            </a:r>
            <a:r>
              <a:rPr lang="ru-RU" dirty="0" err="1"/>
              <a:t>Сошиал</a:t>
            </a:r>
            <a:r>
              <a:rPr lang="ru-RU" dirty="0"/>
              <a:t> </a:t>
            </a:r>
            <a:r>
              <a:rPr lang="ru-RU" dirty="0" err="1"/>
              <a:t>Сайнс</a:t>
            </a:r>
            <a:r>
              <a:rPr lang="ru-RU" dirty="0"/>
              <a:t> </a:t>
            </a:r>
            <a:r>
              <a:rPr lang="ru-RU" dirty="0" err="1"/>
              <a:t>Цитэйшн</a:t>
            </a:r>
            <a:r>
              <a:rPr lang="ru-RU" dirty="0"/>
              <a:t> Индекс) или </a:t>
            </a:r>
            <a:r>
              <a:rPr lang="ru-RU" dirty="0" err="1"/>
              <a:t>Arts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Humanities</a:t>
            </a:r>
            <a:r>
              <a:rPr lang="ru-RU" dirty="0"/>
              <a:t> </a:t>
            </a:r>
            <a:r>
              <a:rPr lang="ru-RU" dirty="0" err="1"/>
              <a:t>Citation</a:t>
            </a:r>
            <a:r>
              <a:rPr lang="ru-RU" dirty="0"/>
              <a:t> </a:t>
            </a:r>
            <a:r>
              <a:rPr lang="ru-RU" dirty="0" err="1"/>
              <a:t>Index</a:t>
            </a:r>
            <a:r>
              <a:rPr lang="ru-RU" dirty="0"/>
              <a:t> (</a:t>
            </a:r>
            <a:r>
              <a:rPr lang="ru-RU" dirty="0" err="1"/>
              <a:t>Артс</a:t>
            </a:r>
            <a:r>
              <a:rPr lang="ru-RU" dirty="0"/>
              <a:t> энд </a:t>
            </a:r>
            <a:r>
              <a:rPr lang="ru-RU" dirty="0" err="1"/>
              <a:t>Хьюмэнитис</a:t>
            </a:r>
            <a:r>
              <a:rPr lang="ru-RU" dirty="0"/>
              <a:t> </a:t>
            </a:r>
            <a:r>
              <a:rPr lang="ru-RU" dirty="0" err="1"/>
              <a:t>Цитэйшн</a:t>
            </a:r>
            <a:r>
              <a:rPr lang="ru-RU" dirty="0"/>
              <a:t> Индекс) в </a:t>
            </a:r>
            <a:r>
              <a:rPr lang="ru-RU" dirty="0" err="1"/>
              <a:t>Web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Science</a:t>
            </a:r>
            <a:r>
              <a:rPr lang="ru-RU" dirty="0"/>
              <a:t> </a:t>
            </a:r>
            <a:r>
              <a:rPr lang="ru-RU" dirty="0" err="1"/>
              <a:t>Core</a:t>
            </a:r>
            <a:r>
              <a:rPr lang="ru-RU" dirty="0"/>
              <a:t> </a:t>
            </a:r>
            <a:r>
              <a:rPr lang="ru-RU" dirty="0" err="1"/>
              <a:t>Collection</a:t>
            </a:r>
            <a:r>
              <a:rPr lang="ru-RU" dirty="0"/>
              <a:t> (</a:t>
            </a:r>
            <a:r>
              <a:rPr lang="ru-RU" dirty="0" err="1"/>
              <a:t>Вэб</a:t>
            </a:r>
            <a:r>
              <a:rPr lang="ru-RU" dirty="0"/>
              <a:t> оф </a:t>
            </a:r>
            <a:r>
              <a:rPr lang="ru-RU" dirty="0" err="1"/>
              <a:t>Сайнс</a:t>
            </a:r>
            <a:r>
              <a:rPr lang="ru-RU" dirty="0"/>
              <a:t> Кор </a:t>
            </a:r>
            <a:r>
              <a:rPr lang="ru-RU" dirty="0" err="1"/>
              <a:t>Коллекшн</a:t>
            </a:r>
            <a:r>
              <a:rPr lang="ru-RU" dirty="0"/>
              <a:t>) или </a:t>
            </a:r>
            <a:r>
              <a:rPr lang="ru-RU" b="1" dirty="0"/>
              <a:t>показатель </a:t>
            </a:r>
            <a:r>
              <a:rPr lang="ru-RU" b="1" dirty="0" err="1"/>
              <a:t>процентиль</a:t>
            </a:r>
            <a:r>
              <a:rPr lang="ru-RU" b="1" dirty="0"/>
              <a:t> по </a:t>
            </a:r>
            <a:r>
              <a:rPr lang="ru-RU" b="1" dirty="0" err="1"/>
              <a:t>CiteScore</a:t>
            </a:r>
            <a:r>
              <a:rPr lang="ru-RU" b="1" dirty="0"/>
              <a:t> (</a:t>
            </a:r>
            <a:r>
              <a:rPr lang="ru-RU" b="1" dirty="0" err="1"/>
              <a:t>СайтCкор</a:t>
            </a:r>
            <a:r>
              <a:rPr lang="ru-RU" b="1" dirty="0"/>
              <a:t>) не менее 25 в базе данных </a:t>
            </a:r>
            <a:r>
              <a:rPr lang="ru-RU" b="1" dirty="0" err="1"/>
              <a:t>Scopus</a:t>
            </a:r>
            <a:r>
              <a:rPr lang="ru-RU" b="1" dirty="0"/>
              <a:t> (</a:t>
            </a:r>
            <a:r>
              <a:rPr lang="ru-RU" b="1" dirty="0" err="1"/>
              <a:t>Скопус</a:t>
            </a:r>
            <a:r>
              <a:rPr lang="ru-RU" b="1" dirty="0"/>
              <a:t>).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F4FF-3AE5-4F45-8FBB-803E648F7965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65271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5317</TotalTime>
  <Words>1793</Words>
  <Application>Microsoft Office PowerPoint</Application>
  <PresentationFormat>Широкоэкранный</PresentationFormat>
  <Paragraphs>80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Trebuchet MS</vt:lpstr>
      <vt:lpstr>Wingdings</vt:lpstr>
      <vt:lpstr>Wingdings 3</vt:lpstr>
      <vt:lpstr>Аспект</vt:lpstr>
      <vt:lpstr>Квалификационные требования, предъявляемые к образовательной деятельности организаций, предоставляющих высшее и (или) послевузовское образование</vt:lpstr>
      <vt:lpstr>Презентация PowerPoint</vt:lpstr>
      <vt:lpstr>Презентация PowerPoint</vt:lpstr>
      <vt:lpstr>1.Базовые квалификационные требования, предъявляемые к образовательной деятельности ОВПО </vt:lpstr>
      <vt:lpstr>2. Профилирующие квалификационные требования, предъявляемые к образовательной деятельности ОВПО 2.1 Для реализации образовательных программ высшего образования, с присуждением академической степени «бакалавр»</vt:lpstr>
      <vt:lpstr>Остепененность штатного ППС по направлению подготовки кадров</vt:lpstr>
      <vt:lpstr>Научное руководство дипломными работами (проектами)</vt:lpstr>
      <vt:lpstr>2.2. Для реализации образовательных программ послевузовского образования с присуждением степени «магистр»</vt:lpstr>
      <vt:lpstr>2.2. Для реализации образовательных программ послевузовского образования с присуждением степени «магистр»</vt:lpstr>
      <vt:lpstr>2.2. Для реализации образовательных программ послевузовского образования с присуждением степени «магистр»</vt:lpstr>
      <vt:lpstr>2.4. Для реализации образовательных программ послевузовского образования с присуждением степени доктора философии (PhD) и доктора по профилю</vt:lpstr>
      <vt:lpstr>2.4. Для реализации образовательных программ послевузовского образования с присуждением степени доктора философии (PhD) и доктора по профилю</vt:lpstr>
      <vt:lpstr>2.4. Для реализации образовательных программ послевузовского образования с присуждением степени доктора философии (PhD) и доктора по профилю</vt:lpstr>
      <vt:lpstr>2.4. Для реализации образовательных программ послевузовского образования с присуждением степени доктора философии (PhD) и доктора по профилю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Расчет часов педагогической нагрузки ППС  на 2022-2023 учебный год</dc:title>
  <dc:creator>122</dc:creator>
  <cp:lastModifiedBy>122</cp:lastModifiedBy>
  <cp:revision>297</cp:revision>
  <cp:lastPrinted>2024-01-09T04:54:11Z</cp:lastPrinted>
  <dcterms:created xsi:type="dcterms:W3CDTF">2022-05-26T09:29:50Z</dcterms:created>
  <dcterms:modified xsi:type="dcterms:W3CDTF">2024-01-10T18:51:43Z</dcterms:modified>
</cp:coreProperties>
</file>