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57" r:id="rId3"/>
    <p:sldId id="25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90" r:id="rId13"/>
    <p:sldId id="288" r:id="rId14"/>
    <p:sldId id="289" r:id="rId15"/>
    <p:sldId id="291" r:id="rId16"/>
    <p:sldId id="292" r:id="rId17"/>
    <p:sldId id="293" r:id="rId18"/>
    <p:sldId id="294" r:id="rId19"/>
    <p:sldId id="275" r:id="rId20"/>
    <p:sldId id="273" r:id="rId21"/>
  </p:sldIdLst>
  <p:sldSz cx="9144000" cy="6858000" type="screen4x3"/>
  <p:notesSz cx="6791325" cy="99218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25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AEA5AF-F22D-4770-A64E-9015B2AA5300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340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6513" y="942340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1B792F-E48C-4C7D-809F-F5156312A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063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DE9BA9C-0EC8-4298-81FC-F813A7B30826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B162DBE-3020-45DC-8D4C-BFDAE2E7F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CE11C-F4D3-423A-AA75-7274E3FCBD26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F0850-B9C1-4ECC-879C-884E7A1AE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74C0D9-715B-47E6-B98F-44DC2664FE03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5F4C0E3-3789-4EED-95F7-402112B23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DC81F-E2F6-4C69-8696-34492A2C0863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2BBD1-07C8-4BDF-B00D-5D8717090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D2BEF23-2135-4C32-B27D-382A99A53AB4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AACD72-027B-4119-B586-97D31D956B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4A01B-BFD4-45D4-910F-67484F85057C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5984A-E7CA-40F7-AE47-AFF48FBBA3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6843C-E9CA-44EC-AC9C-F4D93600C8F7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71A65-CDF4-4404-A0A8-5571B7E48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12299-338A-4410-BD11-97FBACA935C0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0BFB-D4F1-4ABF-9341-028918FDE5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94AF9-DE88-43B2-9339-7E7C1E8E45B9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F4CB2-163D-4BBA-9DB8-B5DCB0FD6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30C13-0E97-4D76-A959-F1650095ECD9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A8A35-C03F-4934-A2A0-9450B83B2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213103-9B6B-49B4-BB99-F3A4E21C6D1E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6BD72C-1372-4ED6-BFB7-715F6D1EE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EE93958-CF49-4898-B4F5-12019403E7C6}" type="datetimeFigureOut">
              <a:rPr lang="ru-RU"/>
              <a:pPr>
                <a:defRPr/>
              </a:pPr>
              <a:t>08.01.2024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3E6EEAA-59D1-4E54-846A-B5FD462BAF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4" r:id="rId9"/>
    <p:sldLayoutId id="2147483671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berstembaev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4612" y="533400"/>
            <a:ext cx="6143668" cy="403860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/>
              <a:t>РОЛЬ СРО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/>
              <a:t>ФОРМИРОВАНИИ ПРОФЕССИОНАЛЬНЫХ КОМПЕТЕНЦИЙ ОБУЧАЮЩИХСЯ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И </a:t>
            </a:r>
            <a:r>
              <a:rPr lang="ru-RU" sz="3600" dirty="0"/>
              <a:t>МЕТОДИЧЕСКИЕ АСПЕКТЫ ЕЕ </a:t>
            </a:r>
            <a:r>
              <a:rPr lang="ru-RU" sz="3600" dirty="0" smtClean="0"/>
              <a:t>ОБЕСПЕЧЕНИЯ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63" y="4869160"/>
            <a:ext cx="5114925" cy="1224136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000" dirty="0" smtClean="0"/>
              <a:t>Берстембаева Р.К. – к.э.н., ассоциированный профессор кафедры «Финансы»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3000" dirty="0" smtClean="0"/>
              <a:t> </a:t>
            </a:r>
            <a:r>
              <a:rPr lang="en-US" sz="3200" u="sng" dirty="0" smtClean="0">
                <a:hlinkClick r:id="rId2"/>
              </a:rPr>
              <a:t>rberstembaeva@gmail.com</a:t>
            </a:r>
            <a:endParaRPr lang="ru-RU" sz="32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3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77" y="1109662"/>
            <a:ext cx="8905875" cy="463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9206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i="1" dirty="0"/>
              <a:t>Аннотация </a:t>
            </a:r>
            <a:r>
              <a:rPr lang="ru-RU" sz="2000" i="1" dirty="0" smtClean="0"/>
              <a:t>– </a:t>
            </a:r>
            <a:r>
              <a:rPr lang="ru-RU" sz="2000" dirty="0" smtClean="0"/>
              <a:t>Задание </a:t>
            </a:r>
            <a:r>
              <a:rPr lang="ru-RU" sz="2000" dirty="0"/>
              <a:t>направлено на выработку </a:t>
            </a:r>
            <a:r>
              <a:rPr lang="ru-RU" sz="2000" dirty="0" smtClean="0"/>
              <a:t>критического </a:t>
            </a:r>
            <a:r>
              <a:rPr lang="ru-RU" sz="2000" dirty="0"/>
              <a:t>мышления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1579"/>
          </a:xfrm>
        </p:spPr>
        <p:txBody>
          <a:bodyPr/>
          <a:lstStyle/>
          <a:p>
            <a:r>
              <a:rPr lang="ru-RU" sz="2000" dirty="0"/>
              <a:t>Работа предусматривает поиск и анализ научных публикаций казахстанских учёных по заданной проблематике. Комментарии содержат обоснования выбора статьи, суждения. </a:t>
            </a:r>
          </a:p>
          <a:p>
            <a:r>
              <a:rPr lang="ru-RU" sz="2000" dirty="0"/>
              <a:t>Научная статья как средство оценки может продемонстрировать как уровень владения студента учебным материалом, так и </a:t>
            </a:r>
            <a:r>
              <a:rPr lang="ru-RU" sz="2000" dirty="0" err="1"/>
              <a:t>сформированность</a:t>
            </a:r>
            <a:r>
              <a:rPr lang="ru-RU" sz="2000" dirty="0"/>
              <a:t> общих умений работать с информацией. Статьи должны быть опубликованы в научных изданиях РК в течение последних трёх лет.  Обучающийся внимательно изучает научную статью и даёт комментарий к ней, высказывая свои суждения, критическую оценку, согласие или несогласие с позицией автора. Суть задания заключается в анализе конкретной проблемы и выработке рекомендации, направленных на её решение.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923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i="1" dirty="0"/>
              <a:t>Блок-схема.</a:t>
            </a:r>
            <a:r>
              <a:rPr lang="ru-RU" sz="2000" dirty="0"/>
              <a:t> Данное задание направлено на выработку научного аппарата, навыков обработки информации.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/>
              <a:t>основе представленного в лекциях материала и других источников следует представить </a:t>
            </a:r>
            <a:r>
              <a:rPr lang="ru-RU" dirty="0" smtClean="0"/>
              <a:t>краткую </a:t>
            </a:r>
            <a:r>
              <a:rPr lang="ru-RU" dirty="0"/>
              <a:t>информацию в таблично-графическом виде. При этом желательно отобразить взаимосвязи между </a:t>
            </a:r>
            <a:r>
              <a:rPr lang="ru-RU" dirty="0" smtClean="0"/>
              <a:t>элементами, </a:t>
            </a:r>
            <a:r>
              <a:rPr lang="ru-RU" dirty="0"/>
              <a:t>указать, на какие именно аспекты деятельности компании они влияют. Рекомендация: структуру блок-схемы следует обосновать, пояснить, почему Вами финансовый механизм представлен так, а не иначе.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674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4"/>
            <a:ext cx="7239000" cy="1452141"/>
          </a:xfrm>
        </p:spPr>
        <p:txBody>
          <a:bodyPr>
            <a:normAutofit/>
          </a:bodyPr>
          <a:lstStyle/>
          <a:p>
            <a:r>
              <a:rPr lang="ru-RU" sz="2400" dirty="0"/>
              <a:t>Презентация – работа в малых группах (направлена на выработку навыков коммуникативной грамотности)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1"/>
            <a:ext cx="7239000" cy="4179491"/>
          </a:xfrm>
        </p:spPr>
        <p:txBody>
          <a:bodyPr/>
          <a:lstStyle/>
          <a:p>
            <a:r>
              <a:rPr lang="ru-RU" i="1" dirty="0"/>
              <a:t>Презентация. </a:t>
            </a:r>
            <a:r>
              <a:rPr lang="ru-RU" dirty="0"/>
              <a:t>Данное задание является результатом работы в команде. Особенности </a:t>
            </a:r>
            <a:r>
              <a:rPr lang="ru-RU" i="1" dirty="0"/>
              <a:t>работы в малых группах</a:t>
            </a:r>
            <a:r>
              <a:rPr lang="ru-RU" dirty="0"/>
              <a:t>  связаны с тем, что следует </a:t>
            </a:r>
            <a:r>
              <a:rPr lang="ru-RU" i="1" dirty="0"/>
              <a:t>чётко распределить обязанности</a:t>
            </a:r>
            <a:r>
              <a:rPr lang="ru-RU" dirty="0"/>
              <a:t> между членами группы с учётом персональных особенностей каждого для достижения общего максимального эффекта</a:t>
            </a:r>
          </a:p>
        </p:txBody>
      </p:sp>
    </p:spTree>
    <p:extLst>
      <p:ext uri="{BB962C8B-B14F-4D97-AF65-F5344CB8AC3E}">
        <p14:creationId xmlns:p14="http://schemas.microsoft.com/office/powerpoint/2010/main" val="2726890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Расчётно-аналитическая работа направлена на выработку навыков формирования обоснованных управленческих решений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Основным видом СРО являются </a:t>
            </a:r>
            <a:r>
              <a:rPr lang="ru-RU" sz="2000" i="1" dirty="0"/>
              <a:t>расчётные работы</a:t>
            </a:r>
            <a:r>
              <a:rPr lang="ru-RU" sz="2000" dirty="0"/>
              <a:t> по соответствующим темам: «Оценка ликвидности и платежеспособности предприятия», «Анализ структуры капитала и финансовой устойчивости предприятия», «Анализ доходности и рентабельности предприятия и факторов, их определяющих». </a:t>
            </a:r>
            <a:endParaRPr lang="ru-RU" sz="2000" dirty="0" smtClean="0"/>
          </a:p>
          <a:p>
            <a:r>
              <a:rPr lang="ru-RU" sz="2000" dirty="0" smtClean="0"/>
              <a:t>Задания </a:t>
            </a:r>
            <a:r>
              <a:rPr lang="ru-RU" sz="2000" dirty="0"/>
              <a:t>выполняются обучающимися индивидуально, письменно. </a:t>
            </a:r>
            <a:endParaRPr lang="ru-RU" sz="2000" dirty="0" smtClean="0"/>
          </a:p>
          <a:p>
            <a:r>
              <a:rPr lang="ru-RU" sz="2000" dirty="0" smtClean="0"/>
              <a:t>Они </a:t>
            </a:r>
            <a:r>
              <a:rPr lang="ru-RU" sz="2000" dirty="0"/>
              <a:t>нацелены на проведение аналитической работы, выявление факторов, определяющих состояние и динамику показателей и формирование выводов и рекомендаций, направленных на повышение эффективности управления финансами данного предприятия.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393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кейс</a:t>
            </a:r>
            <a:r>
              <a:rPr lang="ru-RU" sz="2400" dirty="0"/>
              <a:t> или </a:t>
            </a:r>
            <a:r>
              <a:rPr lang="ru-RU" sz="2400" i="1" dirty="0"/>
              <a:t>метод конкретных ситуаций</a:t>
            </a:r>
            <a:r>
              <a:rPr lang="ru-RU" sz="2400" dirty="0"/>
              <a:t> – это метод активного проблемного, эвристического обучения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Кейс «Оценка внешней среды организации и её влияния на финансы корпорации»</a:t>
            </a:r>
            <a:r>
              <a:rPr lang="ru-RU" dirty="0"/>
              <a:t> Работа предусматривает анализ факторов внешней среды, которые могут оказать позитивное или негативное воздействие на финансовую деятельность анализируемого предприятия. Результаты оценки могут быть представлены в виде матрицы SWOT-анализа.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3334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2028840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Выполнение СРО требует чёткого методического и организационного обеспечения.</a:t>
            </a:r>
            <a:br>
              <a:rPr lang="ru-RU" sz="2400" dirty="0"/>
            </a:br>
            <a:r>
              <a:rPr lang="ru-RU" sz="2400" dirty="0"/>
              <a:t>Основными требованиями, предъявляемыми к методическому обеспечению СРО должны быть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4904"/>
            <a:ext cx="7905750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5698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804069"/>
          </a:xfrm>
        </p:spPr>
        <p:txBody>
          <a:bodyPr>
            <a:normAutofit/>
          </a:bodyPr>
          <a:lstStyle/>
          <a:p>
            <a:r>
              <a:rPr lang="ru-RU" sz="2400" dirty="0"/>
              <a:t>Конкретизация требований </a:t>
            </a:r>
            <a:br>
              <a:rPr lang="ru-RU" sz="2400" dirty="0"/>
            </a:br>
            <a:r>
              <a:rPr lang="ru-RU" sz="2400" dirty="0"/>
              <a:t>к СРС – залог её результативности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7704856" cy="4971579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/>
              <a:t>В методических рекомендациях по выполнению СРС важно обозначить </a:t>
            </a:r>
            <a:r>
              <a:rPr lang="ru-RU" sz="2000" b="1" dirty="0"/>
              <a:t>чёткие требования </a:t>
            </a:r>
            <a:r>
              <a:rPr lang="ru-RU" sz="2000" dirty="0"/>
              <a:t>преподавателя к студентам. Конкретизация требований является принципиальным шагом в методике преподавания и, как показывает практика, демонстрирует высокую степень эффективности. Это выражается, прежде всего, в оказании реальной помощи студенту при выполнении работы.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b="1" dirty="0"/>
              <a:t>Наличие чётких критериев </a:t>
            </a:r>
            <a:r>
              <a:rPr lang="ru-RU" sz="2000" dirty="0"/>
              <a:t>оценки самостоятельной работы студентов, а также </a:t>
            </a:r>
            <a:r>
              <a:rPr lang="ru-RU" sz="2000" b="1" dirty="0"/>
              <a:t>сроков их сдачи и формата </a:t>
            </a:r>
            <a:r>
              <a:rPr lang="ru-RU" sz="2000" dirty="0"/>
              <a:t>каждого задания обеспечивает качество выполняемой работы.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000" dirty="0"/>
              <a:t>Практика показывает, что студенты отслеживают выполнение этих критериев, и выставленная оценка не является для них неожиданностью, она, скорее предсказуема.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357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Выполнение СРС требует чёткого </a:t>
            </a:r>
            <a:r>
              <a:rPr lang="ru-RU" u="sng" dirty="0"/>
              <a:t>методического и организационного</a:t>
            </a:r>
            <a:r>
              <a:rPr lang="ru-RU" dirty="0"/>
              <a:t> обеспечения.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i="1" u="sng" dirty="0"/>
              <a:t>Специфика</a:t>
            </a:r>
            <a:r>
              <a:rPr lang="ru-RU" dirty="0"/>
              <a:t> той или иной дисциплины определяет конкретные виды СРС.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/>
              <a:t>В Методических рекомендациях целесообразно продумать цель курса, виды СРС, требования к их выполнению, критерии оценки и нацеленность выполняемых заданий на получение конкретных результатов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036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0" y="404664"/>
            <a:ext cx="8050427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04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Реализация кредитной технологии обучения акцентирует особое внимание на самостоятельную работу студентов.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Роль преподавателя заключается здесь в умелой её организации.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Сегодня методы обучения должны меняться в сторону приоритета личностной мотивации, аналитического мышления и умения учиться.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2858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Особенности СРС</a:t>
            </a:r>
            <a:endParaRPr lang="ru-RU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dirty="0" smtClean="0"/>
              <a:t>Самостоятельную работу студентов как вид учебной деятельности характеризует то, что:</a:t>
            </a:r>
          </a:p>
          <a:p>
            <a:pPr eaLnBrk="1" hangingPunct="1"/>
            <a:r>
              <a:rPr lang="ru-RU" dirty="0" smtClean="0"/>
              <a:t>- СРС связана со всеми формами планового учебного процесса,</a:t>
            </a:r>
          </a:p>
          <a:p>
            <a:pPr eaLnBrk="1" hangingPunct="1"/>
            <a:r>
              <a:rPr lang="ru-RU" dirty="0" smtClean="0"/>
              <a:t>- она специфична как по содержанию, так и по многообразию методических приёмов;</a:t>
            </a:r>
          </a:p>
          <a:p>
            <a:pPr eaLnBrk="1" hangingPunct="1"/>
            <a:r>
              <a:rPr lang="ru-RU" dirty="0" smtClean="0"/>
              <a:t>- руководство самостоятельной работой требует от преподавателя не только теоретических знаний и методических навыков, но и организаторских качеств.</a:t>
            </a: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239000" cy="3252341"/>
          </a:xfrm>
        </p:spPr>
        <p:txBody>
          <a:bodyPr>
            <a:normAutofit fontScale="90000"/>
          </a:bodyPr>
          <a:lstStyle/>
          <a:p>
            <a:r>
              <a:rPr lang="ru-RU" altLang="ru-RU" sz="4000" dirty="0"/>
              <a:t>«Скажите мне – я забуду, </a:t>
            </a:r>
            <a:br>
              <a:rPr lang="ru-RU" altLang="ru-RU" sz="4000" dirty="0"/>
            </a:br>
            <a:r>
              <a:rPr lang="ru-RU" altLang="ru-RU" sz="4000" dirty="0">
                <a:solidFill>
                  <a:srgbClr val="0000FF"/>
                </a:solidFill>
              </a:rPr>
              <a:t>Покажите мне – я запомню,</a:t>
            </a:r>
            <a:r>
              <a:rPr lang="ru-RU" altLang="ru-RU" sz="4000" dirty="0"/>
              <a:t/>
            </a:r>
            <a:br>
              <a:rPr lang="ru-RU" altLang="ru-RU" sz="4000" dirty="0"/>
            </a:br>
            <a:r>
              <a:rPr lang="ru-RU" altLang="ru-RU" sz="4000" dirty="0">
                <a:solidFill>
                  <a:srgbClr val="FF0000"/>
                </a:solidFill>
              </a:rPr>
              <a:t>Вовлеките меня – я пойму</a:t>
            </a:r>
            <a:r>
              <a:rPr lang="ru-RU" altLang="ru-RU" sz="4000" dirty="0" smtClean="0"/>
              <a:t>»</a:t>
            </a:r>
            <a:br>
              <a:rPr lang="ru-RU" altLang="ru-RU" sz="4000" dirty="0" smtClean="0"/>
            </a:br>
            <a:r>
              <a:rPr lang="ru-RU" altLang="ru-RU" sz="4000" dirty="0"/>
              <a:t/>
            </a:r>
            <a:br>
              <a:rPr lang="ru-RU" altLang="ru-RU" sz="4000" dirty="0"/>
            </a:br>
            <a:r>
              <a:rPr lang="ru-RU" altLang="ru-RU" sz="2000" dirty="0" smtClean="0"/>
              <a:t>китайская пословица</a:t>
            </a:r>
            <a:r>
              <a:rPr lang="ru-RU" altLang="ru-RU" sz="4000" dirty="0"/>
              <a:t/>
            </a:r>
            <a:br>
              <a:rPr lang="ru-RU" altLang="ru-RU" sz="40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16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1619"/>
          </a:xfrm>
        </p:spPr>
        <p:txBody>
          <a:bodyPr/>
          <a:lstStyle/>
          <a:p>
            <a:pPr marL="0" indent="0">
              <a:buNone/>
            </a:pPr>
            <a:r>
              <a:rPr lang="ru-RU" altLang="ru-RU" dirty="0"/>
              <a:t>«Знание, полученное человеком в готовом виде, менее ценно для него и поэтому не так долговечно, как продукт собственного мышления», - писал Сократ. </a:t>
            </a:r>
          </a:p>
          <a:p>
            <a:endParaRPr lang="ru-RU" dirty="0"/>
          </a:p>
        </p:txBody>
      </p:sp>
      <p:pic>
        <p:nvPicPr>
          <p:cNvPr id="4" name="Picture 5" descr="Фотография  Сократ (photo  Socra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284538"/>
            <a:ext cx="3155950" cy="3097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71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33338"/>
            <a:ext cx="8743950" cy="679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2587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340768"/>
            <a:ext cx="7998627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193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4"/>
            <a:ext cx="7239000" cy="20282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Работодатели отмечают необходимость владения </a:t>
            </a:r>
            <a:r>
              <a:rPr lang="ru-RU" dirty="0" smtClean="0"/>
              <a:t>выпускников </a:t>
            </a:r>
            <a:r>
              <a:rPr lang="ru-RU" dirty="0" smtClean="0"/>
              <a:t>следующими компетенциями: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3"/>
            <a:ext cx="7239000" cy="3891459"/>
          </a:xfrm>
        </p:spPr>
        <p:txBody>
          <a:bodyPr/>
          <a:lstStyle/>
          <a:p>
            <a:pPr lvl="0"/>
            <a:r>
              <a:rPr lang="ru-RU" dirty="0" smtClean="0"/>
              <a:t>коммуникативная грамотность</a:t>
            </a:r>
          </a:p>
          <a:p>
            <a:pPr lvl="0"/>
            <a:r>
              <a:rPr lang="ru-RU" dirty="0"/>
              <a:t>у</a:t>
            </a:r>
            <a:r>
              <a:rPr lang="ru-RU" dirty="0" smtClean="0"/>
              <a:t>мение работать с текстом </a:t>
            </a:r>
            <a:endParaRPr lang="ru-RU" dirty="0"/>
          </a:p>
          <a:p>
            <a:pPr lvl="0"/>
            <a:r>
              <a:rPr lang="ru-RU" dirty="0"/>
              <a:t>с</a:t>
            </a:r>
            <a:r>
              <a:rPr lang="ru-RU" dirty="0" smtClean="0"/>
              <a:t>амоорганизация</a:t>
            </a:r>
            <a:endParaRPr lang="ru-RU" dirty="0"/>
          </a:p>
          <a:p>
            <a:pPr lvl="0"/>
            <a:r>
              <a:rPr lang="ru-RU" dirty="0"/>
              <a:t>умение работать в команде. </a:t>
            </a:r>
          </a:p>
          <a:p>
            <a:pPr lvl="0"/>
            <a:r>
              <a:rPr lang="ru-RU" dirty="0"/>
              <a:t>интеллектуальная и креативная деятельность;</a:t>
            </a:r>
          </a:p>
          <a:p>
            <a:pPr lvl="0"/>
            <a:r>
              <a:rPr lang="ru-RU" dirty="0" smtClean="0"/>
              <a:t>широкая </a:t>
            </a:r>
            <a:r>
              <a:rPr lang="ru-RU" dirty="0"/>
              <a:t>эрудиция и кругозор.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927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Разработка заданий для СРС зависит от специфики дисциплины и направлена на выработку конкретных навыков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7820025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1619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179</TotalTime>
  <Words>717</Words>
  <Application>Microsoft Office PowerPoint</Application>
  <PresentationFormat>Экран (4:3)</PresentationFormat>
  <Paragraphs>44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РОЛЬ СРО  В ФОРМИРОВАНИИ ПРОФЕССИОНАЛЬНЫХ КОМПЕТЕНЦИЙ ОБУЧАЮЩИХСЯ  И МЕТОДИЧЕСКИЕ АСПЕКТЫ ЕЕ ОБЕСПЕЧЕНИЯ</vt:lpstr>
      <vt:lpstr>Презентация PowerPoint</vt:lpstr>
      <vt:lpstr>Особенности СРС</vt:lpstr>
      <vt:lpstr>«Скажите мне – я забуду,  Покажите мне – я запомню, Вовлеките меня – я пойму»  китайская пословица </vt:lpstr>
      <vt:lpstr>Презентация PowerPoint</vt:lpstr>
      <vt:lpstr>Презентация PowerPoint</vt:lpstr>
      <vt:lpstr>Презентация PowerPoint</vt:lpstr>
      <vt:lpstr>Работодатели отмечают необходимость владения выпускников следующими компетенциями:</vt:lpstr>
      <vt:lpstr>Разработка заданий для СРС зависит от специфики дисциплины и направлена на выработку конкретных навыков</vt:lpstr>
      <vt:lpstr>Презентация PowerPoint</vt:lpstr>
      <vt:lpstr>Аннотация – Задание направлено на выработку критического мышления </vt:lpstr>
      <vt:lpstr>Блок-схема. Данное задание направлено на выработку научного аппарата, навыков обработки информации.</vt:lpstr>
      <vt:lpstr>Презентация – работа в малых группах (направлена на выработку навыков коммуникативной грамотности)</vt:lpstr>
      <vt:lpstr>Расчётно-аналитическая работа направлена на выработку навыков формирования обоснованных управленческих решений </vt:lpstr>
      <vt:lpstr>кейс или метод конкретных ситуаций – это метод активного проблемного, эвристического обучения</vt:lpstr>
      <vt:lpstr>Выполнение СРО требует чёткого методического и организационного обеспечения. Основными требованиями, предъявляемыми к методическому обеспечению СРО должны быть:</vt:lpstr>
      <vt:lpstr>Конкретизация требований  к СРС – залог её результативности</vt:lpstr>
      <vt:lpstr>Выводы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    ОБЕСПЕЧЕНИЕ    САМОСТОЯТЕЛЬНОЙ   РАБОТЫ   СТУДЕНТОВ   И   ПУТИ   ЕГО СОВЕРШЕНСТВОВАНИЯ</dc:title>
  <dc:creator>ODani</dc:creator>
  <cp:lastModifiedBy>Пользователь Windows</cp:lastModifiedBy>
  <cp:revision>36</cp:revision>
  <dcterms:modified xsi:type="dcterms:W3CDTF">2024-01-08T17:10:07Z</dcterms:modified>
</cp:coreProperties>
</file>