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566" r:id="rId2"/>
    <p:sldId id="645" r:id="rId3"/>
    <p:sldId id="311" r:id="rId4"/>
    <p:sldId id="420" r:id="rId5"/>
    <p:sldId id="481" r:id="rId6"/>
    <p:sldId id="555" r:id="rId7"/>
    <p:sldId id="648" r:id="rId8"/>
    <p:sldId id="649" r:id="rId9"/>
    <p:sldId id="650" r:id="rId10"/>
    <p:sldId id="651" r:id="rId11"/>
    <p:sldId id="652" r:id="rId12"/>
    <p:sldId id="653" r:id="rId13"/>
    <p:sldId id="446" r:id="rId14"/>
    <p:sldId id="601" r:id="rId15"/>
    <p:sldId id="572" r:id="rId16"/>
    <p:sldId id="447" r:id="rId17"/>
    <p:sldId id="597" r:id="rId18"/>
    <p:sldId id="646" r:id="rId19"/>
    <p:sldId id="619" r:id="rId20"/>
    <p:sldId id="620" r:id="rId21"/>
    <p:sldId id="584" r:id="rId22"/>
    <p:sldId id="621" r:id="rId23"/>
    <p:sldId id="469" r:id="rId24"/>
    <p:sldId id="625" r:id="rId25"/>
    <p:sldId id="626" r:id="rId26"/>
    <p:sldId id="628" r:id="rId27"/>
    <p:sldId id="631" r:id="rId28"/>
    <p:sldId id="644" r:id="rId29"/>
    <p:sldId id="594" r:id="rId30"/>
    <p:sldId id="634" r:id="rId31"/>
    <p:sldId id="633" r:id="rId32"/>
    <p:sldId id="642" r:id="rId33"/>
    <p:sldId id="638" r:id="rId34"/>
    <p:sldId id="637" r:id="rId35"/>
    <p:sldId id="647" r:id="rId36"/>
    <p:sldId id="473" r:id="rId37"/>
    <p:sldId id="549" r:id="rId38"/>
    <p:sldId id="641" r:id="rId39"/>
    <p:sldId id="654" r:id="rId40"/>
  </p:sldIdLst>
  <p:sldSz cx="10693400" cy="7562850"/>
  <p:notesSz cx="10693400" cy="75628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A9A"/>
    <a:srgbClr val="2B67AF"/>
    <a:srgbClr val="E0770E"/>
    <a:srgbClr val="E3801D"/>
    <a:srgbClr val="CC3300"/>
    <a:srgbClr val="009644"/>
    <a:srgbClr val="6E40C0"/>
    <a:srgbClr val="8D413F"/>
    <a:srgbClr val="B75351"/>
    <a:srgbClr val="B6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00" autoAdjust="0"/>
  </p:normalViewPr>
  <p:slideViewPr>
    <p:cSldViewPr>
      <p:cViewPr varScale="1">
        <p:scale>
          <a:sx n="61" d="100"/>
          <a:sy n="61" d="100"/>
        </p:scale>
        <p:origin x="12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48EC4-8E3C-482E-AAD8-B252A20AD4B0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420DA-AB5D-4CB1-A17F-FEBB42261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850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C1669E-96FD-4BF8-B4A4-23FC7A5DE011}" type="datetimeFigureOut">
              <a:rPr lang="ru-RU"/>
              <a:pPr>
                <a:defRPr/>
              </a:pPr>
              <a:t>30.09.2021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40CA38-9387-489E-A984-ADCBF1FD0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0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0CA38-9387-489E-A984-ADCBF1FD094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6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0CA38-9387-489E-A984-ADCBF1FD094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555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73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9A1AD5-8F62-4BB4-B2DB-9362E6E4EA5E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44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0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0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48B679-2429-478E-99CD-EB4033E5A11A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6948" indent="-314211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6843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9580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62317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65054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267791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770528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273266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29EAAE7-4C40-4046-88AA-E2CE7CEFA2EA}" type="slidenum">
              <a:rPr lang="ru-RU" altLang="ru-RU" smtClean="0">
                <a:latin typeface="Calibri" pitchFamily="34" charset="0"/>
              </a:rPr>
              <a:pPr/>
              <a:t>21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6948" indent="-314211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6843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9580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62317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65054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267791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770528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273266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EBC7404-E386-4510-8E3C-76FED26F7B4F}" type="slidenum">
              <a:rPr lang="ru-RU" altLang="ru-RU" smtClean="0">
                <a:latin typeface="Calibri" pitchFamily="34" charset="0"/>
              </a:rPr>
              <a:pPr/>
              <a:t>22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4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C5E68C-147A-49AF-A505-41AD8981C36F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0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05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5A6379-532A-4672-ADC9-C9AE9820CC2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35A76B-65EF-426B-A5D0-D7DA199B631C}" type="datetime1">
              <a:rPr lang="en-US" smtClean="0"/>
              <a:t>9/30/2021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D6A9E1-0EFD-49E7-A94E-8DDDA02553B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EF6674-C784-462A-9B4E-2191BBD46C9D}" type="datetime1">
              <a:rPr lang="en-US" smtClean="0"/>
              <a:t>9/30/2021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E51116-78C5-40D5-8298-B07AB84589C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0949" y="2567856"/>
            <a:ext cx="4575810" cy="423164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37763" y="1137036"/>
            <a:ext cx="4347845" cy="3865879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C1F172-1FD5-485A-B41D-2D297E249F14}" type="datetime1">
              <a:rPr lang="en-US" smtClean="0"/>
              <a:t>9/30/2021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D8F4C2-5C6F-464D-AC16-D3B960404CA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4D69B4-FC76-4658-A521-D8EB94AF7C6C}" type="datetime1">
              <a:rPr lang="en-US" smtClean="0"/>
              <a:t>9/30/2021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E8AB4F-3B18-4684-BAF8-7349035C5B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74533E-C9BC-40FB-8C32-24E78A7EEB44}" type="datetime1">
              <a:rPr lang="en-US" smtClean="0"/>
              <a:t>9/30/2021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A254A3-F7E0-41DE-9A63-CF9FB199144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9" y="509691"/>
            <a:ext cx="3315970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FA82E4-73DA-4859-B427-1FF606BA82DB}" type="datetime1">
              <a:rPr lang="en-US" smtClean="0"/>
              <a:t>9/30/2021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08A5-0AA0-4AFC-A84A-BD6FEEA552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2439376"/>
            <a:ext cx="4523809" cy="32316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80" indent="0">
              <a:buNone/>
              <a:defRPr sz="1700" b="1"/>
            </a:lvl2pPr>
            <a:lvl3pPr marL="782361" indent="0">
              <a:buNone/>
              <a:defRPr sz="1500" b="1"/>
            </a:lvl3pPr>
            <a:lvl4pPr marL="1173541" indent="0">
              <a:buNone/>
              <a:defRPr sz="1400" b="1"/>
            </a:lvl4pPr>
            <a:lvl5pPr marL="1564721" indent="0">
              <a:buNone/>
              <a:defRPr sz="1400" b="1"/>
            </a:lvl5pPr>
            <a:lvl6pPr marL="1955902" indent="0">
              <a:buNone/>
              <a:defRPr sz="1400" b="1"/>
            </a:lvl6pPr>
            <a:lvl7pPr marL="2347082" indent="0">
              <a:buNone/>
              <a:defRPr sz="1400" b="1"/>
            </a:lvl7pPr>
            <a:lvl8pPr marL="2738262" indent="0">
              <a:buNone/>
              <a:defRPr sz="1400" b="1"/>
            </a:lvl8pPr>
            <a:lvl9pPr marL="312944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2439376"/>
            <a:ext cx="4546088" cy="32316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80" indent="0">
              <a:buNone/>
              <a:defRPr sz="1700" b="1"/>
            </a:lvl2pPr>
            <a:lvl3pPr marL="782361" indent="0">
              <a:buNone/>
              <a:defRPr sz="1500" b="1"/>
            </a:lvl3pPr>
            <a:lvl4pPr marL="1173541" indent="0">
              <a:buNone/>
              <a:defRPr sz="1400" b="1"/>
            </a:lvl4pPr>
            <a:lvl5pPr marL="1564721" indent="0">
              <a:buNone/>
              <a:defRPr sz="1400" b="1"/>
            </a:lvl5pPr>
            <a:lvl6pPr marL="1955902" indent="0">
              <a:buNone/>
              <a:defRPr sz="1400" b="1"/>
            </a:lvl6pPr>
            <a:lvl7pPr marL="2347082" indent="0">
              <a:buNone/>
              <a:defRPr sz="1400" b="1"/>
            </a:lvl7pPr>
            <a:lvl8pPr marL="2738262" indent="0">
              <a:buNone/>
              <a:defRPr sz="1400" b="1"/>
            </a:lvl8pPr>
            <a:lvl9pPr marL="312944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C778DA-FE77-4C47-83AA-DC7432C8DFF3}" type="datetime1">
              <a:rPr lang="en-US" smtClean="0"/>
              <a:t>9/30/2021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99206-CB43-4598-9A3E-257A59A28D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9" y="509691"/>
            <a:ext cx="3315970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fld id="{300879D0-CCCF-4C58-A80B-439D5A60908C}" type="datetime1">
              <a:rPr lang="en-US" smtClean="0"/>
              <a:t>9/30/2021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5BD38-962E-457B-982E-09660FD1CE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708025" y="509588"/>
            <a:ext cx="3314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725488" y="2373313"/>
            <a:ext cx="9242425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75" y="7034213"/>
            <a:ext cx="3422650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8" y="7034213"/>
            <a:ext cx="2459037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83C9B8-E438-4322-AD99-4BAEB57FB87C}" type="datetime1">
              <a:rPr lang="en-US" smtClean="0"/>
              <a:t>9/30/2021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375" y="7034213"/>
            <a:ext cx="2459038" cy="274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F9CA82-6E87-4A68-BBC4-63BEDC00B7C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700" r:id="rId6"/>
    <p:sldLayoutId id="2147483701" r:id="rId7"/>
    <p:sldLayoutId id="2147483702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9.pn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jpeg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19.jpeg"/><Relationship Id="rId10" Type="http://schemas.openxmlformats.org/officeDocument/2006/relationships/image" Target="../media/image16.jpeg"/><Relationship Id="rId19" Type="http://schemas.openxmlformats.org/officeDocument/2006/relationships/image" Target="../media/image23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>
            <a:spLocks/>
          </p:cNvSpPr>
          <p:nvPr/>
        </p:nvSpPr>
        <p:spPr bwMode="auto">
          <a:xfrm>
            <a:off x="0" y="4637087"/>
            <a:ext cx="10693401" cy="2925763"/>
          </a:xfrm>
          <a:custGeom>
            <a:avLst/>
            <a:gdLst/>
            <a:ahLst/>
            <a:cxnLst>
              <a:cxn ang="0">
                <a:pos x="0" y="2924886"/>
              </a:cxn>
              <a:cxn ang="0">
                <a:pos x="10679290" y="2924886"/>
              </a:cxn>
              <a:cxn ang="0">
                <a:pos x="10679290" y="0"/>
              </a:cxn>
              <a:cxn ang="0">
                <a:pos x="0" y="0"/>
              </a:cxn>
              <a:cxn ang="0">
                <a:pos x="0" y="2924886"/>
              </a:cxn>
            </a:cxnLst>
            <a:rect l="0" t="0" r="r" b="b"/>
            <a:pathLst>
              <a:path w="10679430" h="2925445">
                <a:moveTo>
                  <a:pt x="0" y="2924886"/>
                </a:moveTo>
                <a:lnTo>
                  <a:pt x="10679290" y="2924886"/>
                </a:lnTo>
                <a:lnTo>
                  <a:pt x="10679290" y="0"/>
                </a:lnTo>
                <a:lnTo>
                  <a:pt x="0" y="0"/>
                </a:lnTo>
                <a:lnTo>
                  <a:pt x="0" y="2924886"/>
                </a:lnTo>
                <a:close/>
              </a:path>
            </a:pathLst>
          </a:custGeom>
          <a:solidFill>
            <a:srgbClr val="265B9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220" y="397049"/>
            <a:ext cx="9016986" cy="73866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4274"/>
                </a:solidFill>
                <a:latin typeface="Arial" pitchFamily="34" charset="0"/>
                <a:cs typeface="Arial" pitchFamily="34" charset="0"/>
              </a:rPr>
              <a:t>Казахский университет экономики, финансов и международной торговли</a:t>
            </a:r>
            <a:endParaRPr lang="ru-RU" sz="2400" i="1" dirty="0">
              <a:solidFill>
                <a:srgbClr val="00427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4294967295"/>
          </p:nvPr>
        </p:nvSpPr>
        <p:spPr>
          <a:xfrm>
            <a:off x="705974" y="1814717"/>
            <a:ext cx="9657477" cy="5495100"/>
          </a:xfrm>
          <a:prstGeom prst="rect">
            <a:avLst/>
          </a:prstGeom>
        </p:spPr>
        <p:txBody>
          <a:bodyPr lIns="104315" tIns="52157" rIns="104315" bIns="52157">
            <a:normAutofit fontScale="25000" lnSpcReduction="2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endParaRPr lang="ru-RU" sz="27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7100" b="1" cap="all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Основные показатели Университета </a:t>
            </a: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2020-2021 </a:t>
            </a: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учебный год </a:t>
            </a:r>
            <a:endParaRPr lang="ru-RU" sz="9600" b="1" i="1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Ректор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академик МАН ВШ,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д.п.н., профессор математики   </a:t>
            </a: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С. </a:t>
            </a:r>
            <a:r>
              <a:rPr lang="ru-RU" sz="7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Абдыманапов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Н</a:t>
            </a:r>
            <a:r>
              <a:rPr lang="kk-KZ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ұ</a:t>
            </a: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р-</a:t>
            </a:r>
            <a:r>
              <a:rPr lang="ru-RU" sz="7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Сұлтан</a:t>
            </a: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2021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433" y="1321907"/>
            <a:ext cx="1095331" cy="985621"/>
          </a:xfrm>
          <a:prstGeom prst="rect">
            <a:avLst/>
          </a:prstGeom>
          <a:solidFill>
            <a:srgbClr val="FCE9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2324" y="2485281"/>
            <a:ext cx="6192688" cy="1231106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1. Учебно-методическая работа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2364" y="325042"/>
            <a:ext cx="6192688" cy="615553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1792" y="1281095"/>
            <a:ext cx="9428196" cy="5668682"/>
          </a:xfrm>
        </p:spPr>
        <p:txBody>
          <a:bodyPr>
            <a:prstTxWarp prst="textPlain">
              <a:avLst/>
            </a:prstTxWarp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18 образовательных программ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бакалавриата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9 образовательных программ магистратуры,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2 программы докторантуры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PhD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программы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еждународный бизнес».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Обучение на государственном, русском и английском языках.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2020-2021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учебном году прием на образовательные программы университета по всем формам и уровням обучения составил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945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(из них на бакалаврских программах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77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человека, на магистерских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147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на докторских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MBA, DBA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Контингент обучающихся на </a:t>
            </a:r>
            <a:r>
              <a:rPr lang="ru-RU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01.10.2020 </a:t>
            </a:r>
            <a:r>
              <a:rPr lang="ru-RU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составил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3212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из них: в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бакалавриате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2914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магистратуре –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246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докторантуре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(PhD, DBA), MBA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52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человека.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Образовательный процесс обеспечивается профессорско-преподавательским составом на 1.10.2019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237 человек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из которых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226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95,7%)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штатные преподаватели.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Доля преподавателей с учеными степенями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целом по вузу составляет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58,8%.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(на 1.10.18 – 54,5%)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>
            <a:spLocks noGrp="1"/>
          </p:cNvSpPr>
          <p:nvPr>
            <p:ph type="title"/>
          </p:nvPr>
        </p:nvSpPr>
        <p:spPr>
          <a:xfrm>
            <a:off x="1602284" y="325041"/>
            <a:ext cx="8064896" cy="504056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kern="1200" dirty="0" err="1" smtClean="0">
                <a:solidFill>
                  <a:srgbClr val="C00000"/>
                </a:solidFill>
                <a:cs typeface="Arial" pitchFamily="34" charset="0"/>
              </a:rPr>
              <a:t>КазУЭФМТ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. Факты. 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2017-2020 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гг.</a:t>
            </a:r>
            <a:endParaRPr lang="ru-RU" sz="3200" b="1" i="1" kern="12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414" name="Содержимое 10"/>
          <p:cNvSpPr>
            <a:spLocks noGrp="1"/>
          </p:cNvSpPr>
          <p:nvPr>
            <p:ph sz="quarter" idx="4"/>
          </p:nvPr>
        </p:nvSpPr>
        <p:spPr>
          <a:xfrm>
            <a:off x="1026220" y="1001714"/>
            <a:ext cx="9287768" cy="6194003"/>
          </a:xfrm>
          <a:pattFill prst="pct25">
            <a:fgClr>
              <a:srgbClr val="FCE9E4"/>
            </a:fgClr>
            <a:bgClr>
              <a:schemeClr val="bg1"/>
            </a:bgClr>
          </a:pattFill>
        </p:spPr>
        <p:txBody>
          <a:bodyPr/>
          <a:lstStyle/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alt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17-19 </a:t>
            </a:r>
            <a:r>
              <a:rPr lang="ru-RU" alt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 2017 г</a:t>
            </a:r>
            <a:r>
              <a:rPr lang="ru-RU" alt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– прохождение международной аккредитации образовательных программ через международное аккредитационное агентство </a:t>
            </a:r>
            <a:r>
              <a:rPr lang="en-US" altLang="ru-RU" sz="22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FIBAA</a:t>
            </a:r>
            <a:r>
              <a:rPr lang="ru-RU" altLang="ru-RU" sz="22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(Германия) </a:t>
            </a:r>
            <a:r>
              <a:rPr lang="ru-RU" alt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сроком на 5 лет до сентября 2022 г</a:t>
            </a:r>
            <a:r>
              <a:rPr lang="ru-RU" alt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24-30 </a:t>
            </a: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января 2018 г. 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успешное прохождение проверки на соблюдение законодательства Республики Казахстан об образовании и квалификационных требований к образовательной деятельности, и перечня документов, подтверждающих соответствие им со стороны ККСОН Министерства образования РК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апреля 2018 г</a:t>
            </a: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прохождение мониторинга по проектам </a:t>
            </a:r>
            <a:r>
              <a:rPr lang="pl-PL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Erasmus+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EDUQAS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«Внедрение системы обеспечения качества образования посредством сотрудничества Университет-Бизнес-Государство в вузах», «Международная кредитная мобильность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апреля 2019 г. 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успешное прохождение институциональной  (на 7 лет) и специализированной </a:t>
            </a:r>
            <a:r>
              <a:rPr lang="ru-RU" sz="2200" i="1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реаккредитации</a:t>
            </a:r>
            <a:r>
              <a:rPr lang="ru-RU" sz="22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НААР 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5-7 лет) до 2024-2026 гг.</a:t>
            </a:r>
            <a:endParaRPr lang="ru-RU" sz="22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altLang="ru-RU" sz="165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dirty="0" smtClean="0">
              <a:solidFill>
                <a:srgbClr val="C00000"/>
              </a:solidFill>
              <a:latin typeface="Gotham Pro"/>
              <a:cs typeface="Gotham Pro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898989"/>
                </a:solidFill>
                <a:cs typeface="Arial" charset="0"/>
              </a:rPr>
              <a:t>4</a:t>
            </a:r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1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057" y="2431667"/>
            <a:ext cx="1936322" cy="29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43" y="2034266"/>
            <a:ext cx="1852780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68" y="3067156"/>
            <a:ext cx="2105263" cy="29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178347" y="287108"/>
            <a:ext cx="7675917" cy="923330"/>
          </a:xfrm>
        </p:spPr>
        <p:txBody>
          <a:bodyPr/>
          <a:lstStyle/>
          <a:p>
            <a:pPr eaLnBrk="1" hangingPunct="1"/>
            <a:r>
              <a:rPr lang="ru-RU" sz="2000" b="1" i="1" dirty="0">
                <a:solidFill>
                  <a:srgbClr val="C00000"/>
                </a:solidFill>
                <a:latin typeface="Gotham Pro Narrow Medium"/>
                <a:ea typeface="Gotham Pro"/>
                <a:cs typeface="Gotham Pro"/>
              </a:rPr>
              <a:t>Специальности, аккредитованные европейским агентством по аккредитации и экспертизе качества высшего образования FIBAA (г. Бонн, </a:t>
            </a:r>
            <a:r>
              <a:rPr lang="ru-RU" sz="2000" b="1" i="1" dirty="0" smtClean="0">
                <a:solidFill>
                  <a:srgbClr val="C00000"/>
                </a:solidFill>
                <a:latin typeface="Gotham Pro Narrow Medium"/>
                <a:ea typeface="Gotham Pro"/>
                <a:cs typeface="Gotham Pro"/>
              </a:rPr>
              <a:t>Германия).</a:t>
            </a:r>
            <a:endParaRPr lang="ru-RU" altLang="ru-RU" sz="2000" b="1" i="1" dirty="0">
              <a:solidFill>
                <a:srgbClr val="B418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8724" y="1261145"/>
            <a:ext cx="4901142" cy="543841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700" b="1" i="1" dirty="0" err="1">
                <a:solidFill>
                  <a:srgbClr val="265B9C"/>
                </a:solidFill>
              </a:rPr>
              <a:t>Бакалавриат</a:t>
            </a:r>
            <a:endParaRPr lang="ru-RU" sz="2700" b="1" i="1" dirty="0">
              <a:solidFill>
                <a:srgbClr val="265B9C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Экономика</a:t>
            </a:r>
            <a:endParaRPr lang="en-US" sz="2000" b="1" i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b="1" i="1" dirty="0" smtClean="0"/>
              <a:t>             </a:t>
            </a:r>
            <a:r>
              <a:rPr lang="ru-RU" b="1" i="1" dirty="0" smtClean="0">
                <a:solidFill>
                  <a:srgbClr val="C00000"/>
                </a:solidFill>
              </a:rPr>
              <a:t>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Менеджмент</a:t>
            </a:r>
            <a:endParaRPr lang="ru-RU" sz="2000" b="1" i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</a:rPr>
              <a:t>     </a:t>
            </a:r>
          </a:p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</a:rPr>
              <a:t>     Финансы</a:t>
            </a: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rgbClr val="C00000"/>
                </a:solidFill>
              </a:rPr>
              <a:t>         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sz="1600" b="1" i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1600" b="1" i="1" dirty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</a:rPr>
              <a:t>   </a:t>
            </a:r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b="1" i="1" dirty="0" smtClean="0">
                <a:solidFill>
                  <a:srgbClr val="265B9C"/>
                </a:solidFill>
              </a:rPr>
              <a:t>Программы </a:t>
            </a:r>
            <a:r>
              <a:rPr lang="ru-RU" sz="1600" b="1" i="1" dirty="0">
                <a:solidFill>
                  <a:srgbClr val="265B9C"/>
                </a:solidFill>
              </a:rPr>
              <a:t>аккредитованы сроком на 5 лет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5" y="1261144"/>
            <a:ext cx="4986540" cy="5400601"/>
          </a:xfrm>
          <a:ln>
            <a:solidFill>
              <a:srgbClr val="004274"/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700" b="1" i="1" dirty="0" smtClean="0">
                <a:solidFill>
                  <a:srgbClr val="265B9C"/>
                </a:solidFill>
              </a:rPr>
              <a:t>Магистратура</a:t>
            </a:r>
            <a:endParaRPr lang="ru-RU" sz="2700" b="1" i="1" dirty="0">
              <a:solidFill>
                <a:srgbClr val="265B9C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 </a:t>
            </a:r>
            <a:r>
              <a:rPr lang="ru-RU" sz="2000" b="1" i="1" dirty="0" smtClean="0">
                <a:solidFill>
                  <a:srgbClr val="C00000"/>
                </a:solidFill>
              </a:rPr>
              <a:t>Экономика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Менеджмент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   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Финансы</a:t>
            </a: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16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1600" b="1" i="1" dirty="0" smtClean="0">
                <a:solidFill>
                  <a:srgbClr val="265B9C"/>
                </a:solidFill>
              </a:rPr>
              <a:t>       с </a:t>
            </a:r>
            <a:r>
              <a:rPr lang="ru-RU" sz="1600" b="1" i="1" dirty="0">
                <a:solidFill>
                  <a:srgbClr val="265B9C"/>
                </a:solidFill>
              </a:rPr>
              <a:t>15 сентября 2017 г. по сентябрь 2022 г.</a:t>
            </a: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23558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22" y="2510446"/>
            <a:ext cx="1993874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80" y="2034266"/>
            <a:ext cx="1938179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83" y="3067158"/>
            <a:ext cx="1941892" cy="28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Пользователь\Desktop\logo-FIBAA-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0910" y="253033"/>
            <a:ext cx="10081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ый треугольник 1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6214" y="7034213"/>
            <a:ext cx="2459038" cy="276225"/>
          </a:xfrm>
        </p:spPr>
        <p:txBody>
          <a:bodyPr/>
          <a:lstStyle/>
          <a:p>
            <a:pPr>
              <a:defRPr/>
            </a:pPr>
            <a:r>
              <a:rPr lang="ru-RU" altLang="ru-RU" dirty="0" smtClean="0"/>
              <a:t>5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798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object 14"/>
          <p:cNvSpPr>
            <a:spLocks/>
          </p:cNvSpPr>
          <p:nvPr/>
        </p:nvSpPr>
        <p:spPr bwMode="auto">
          <a:xfrm>
            <a:off x="1130300" y="2617788"/>
            <a:ext cx="2341563" cy="1139825"/>
          </a:xfrm>
          <a:custGeom>
            <a:avLst/>
            <a:gdLst/>
            <a:ahLst/>
            <a:cxnLst>
              <a:cxn ang="0">
                <a:pos x="0" y="1139304"/>
              </a:cxn>
              <a:cxn ang="0">
                <a:pos x="2341702" y="1139304"/>
              </a:cxn>
              <a:cxn ang="0">
                <a:pos x="2341702" y="0"/>
              </a:cxn>
              <a:cxn ang="0">
                <a:pos x="0" y="0"/>
              </a:cxn>
              <a:cxn ang="0">
                <a:pos x="0" y="1139304"/>
              </a:cxn>
            </a:cxnLst>
            <a:rect l="0" t="0" r="r" b="b"/>
            <a:pathLst>
              <a:path w="2341879" h="1139825">
                <a:moveTo>
                  <a:pt x="0" y="1139304"/>
                </a:moveTo>
                <a:lnTo>
                  <a:pt x="2341702" y="1139304"/>
                </a:lnTo>
                <a:lnTo>
                  <a:pt x="2341702" y="0"/>
                </a:lnTo>
                <a:lnTo>
                  <a:pt x="0" y="0"/>
                </a:lnTo>
                <a:lnTo>
                  <a:pt x="0" y="11393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57027" name="Прямоугольник 3"/>
          <p:cNvSpPr>
            <a:spLocks noChangeArrowheads="1"/>
          </p:cNvSpPr>
          <p:nvPr/>
        </p:nvSpPr>
        <p:spPr bwMode="auto">
          <a:xfrm>
            <a:off x="666750" y="1422400"/>
            <a:ext cx="9504363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4274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Для оценки качества образовательных программ в первую очередь осуществляется процедура аудита образовательных программ согласно «Положения по проведению аудита ОП». 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Руководство   </a:t>
            </a:r>
            <a:r>
              <a:rPr lang="ru-RU" sz="2200" dirty="0" err="1">
                <a:solidFill>
                  <a:srgbClr val="002060"/>
                </a:solidFill>
                <a:latin typeface="Calibri" pitchFamily="34" charset="0"/>
              </a:rPr>
              <a:t>КазУЭФМТ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проводит организационные мероприятия по мониторингу ОП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В состав Академических советов ОП вуза входят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представители от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работодателей, преподаватели по профилю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специальности (</a:t>
            </a:r>
            <a:r>
              <a:rPr lang="ru-RU" sz="2200" dirty="0"/>
              <a:t>около 60 представителей различных структур, от национальных холдингов, фондов, министерств, ассоциаций, банков, государственных организаций и предприятий до частных, индивидуальных </a:t>
            </a:r>
            <a:r>
              <a:rPr lang="ru-RU" sz="2200" dirty="0" smtClean="0"/>
              <a:t>предпринимателей)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заведующие кафедрами, руководители ОП, а также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студенты, магистранты.</a:t>
            </a:r>
            <a:endParaRPr lang="ru-RU" sz="22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Результаты мониторинга отражаются в отчетах по аудиту ОП, докладываются на заседаниях кафедры, Совета факультета, Научно-методического совета Университета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Гостевые лекции – актуальная практика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sz="2400" dirty="0">
              <a:solidFill>
                <a:srgbClr val="004274"/>
              </a:solidFill>
              <a:latin typeface="Calibri" pitchFamily="34" charset="0"/>
            </a:endParaRPr>
          </a:p>
        </p:txBody>
      </p:sp>
      <p:sp>
        <p:nvSpPr>
          <p:cNvPr id="257028" name="Прямоугольник 4"/>
          <p:cNvSpPr>
            <a:spLocks noChangeArrowheads="1"/>
          </p:cNvSpPr>
          <p:nvPr/>
        </p:nvSpPr>
        <p:spPr bwMode="auto">
          <a:xfrm>
            <a:off x="522288" y="468313"/>
            <a:ext cx="9793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sz="3600" b="1" i="1">
                <a:solidFill>
                  <a:srgbClr val="C00000"/>
                </a:solidFill>
                <a:latin typeface="Calibri" pitchFamily="34" charset="0"/>
              </a:rPr>
              <a:t>Академические советы и мониторинг ОП</a:t>
            </a:r>
            <a:endParaRPr lang="ru-RU" sz="3600" i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784206" y="7034213"/>
            <a:ext cx="2459038" cy="274637"/>
          </a:xfrm>
        </p:spPr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14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534988" y="236538"/>
            <a:ext cx="9740900" cy="292388"/>
          </a:xfrm>
        </p:spPr>
        <p:txBody>
          <a:bodyPr/>
          <a:lstStyle/>
          <a:p>
            <a:pPr eaLnBrk="1" hangingPunct="1"/>
            <a: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  <a:t>Участие в ранжировании вузов – рейтинг НААР и НПП РК «</a:t>
            </a:r>
            <a:r>
              <a:rPr lang="ru-RU" sz="1900" b="1" i="1" dirty="0" err="1" smtClean="0">
                <a:solidFill>
                  <a:srgbClr val="C00000"/>
                </a:solidFill>
                <a:cs typeface="Times New Roman" pitchFamily="18" charset="0"/>
              </a:rPr>
              <a:t>Атамекен</a:t>
            </a:r>
            <a: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  <a:t>» </a:t>
            </a:r>
            <a:endParaRPr lang="ru-RU" sz="19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99375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7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567845"/>
              </p:ext>
            </p:extLst>
          </p:nvPr>
        </p:nvGraphicFramePr>
        <p:xfrm>
          <a:off x="558882" y="615135"/>
          <a:ext cx="9935839" cy="7086600"/>
        </p:xfrm>
        <a:graphic>
          <a:graphicData uri="http://schemas.openxmlformats.org/drawingml/2006/table">
            <a:tbl>
              <a:tblPr/>
              <a:tblGrid>
                <a:gridCol w="993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25019">
                <a:tc>
                  <a:txBody>
                    <a:bodyPr/>
                    <a:lstStyle/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институциональном 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рейтинге вузов по направлениям подготовки специалистов НААР РК: </a:t>
                      </a:r>
                      <a:endParaRPr lang="ru-RU" sz="15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«Бизнес, управление и право»: 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– 3 место,  </a:t>
                      </a:r>
                      <a:r>
                        <a:rPr lang="ru-RU" sz="1500" b="1" i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r>
                        <a:rPr lang="ru-RU" sz="1500" b="1" i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5 место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5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7 место,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2016 г. - 6 место, 2015 г. – 10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 и социальное обеспечение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– 6 место, 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2019, 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8 место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5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9 место,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2016, 2015 гг.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 место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в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рейтинге вузов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агентства НААР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образовательным программам </a:t>
                      </a:r>
                      <a:r>
                        <a:rPr lang="ru-RU" sz="15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магистратуры несколько лет подряд (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-2020 г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входит в </a:t>
                      </a:r>
                      <a:r>
                        <a:rPr lang="pl-PL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ТОП-10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ранжировании участвовали национальные, государственные и частные вузы (всего </a:t>
                      </a:r>
                      <a:r>
                        <a:rPr lang="ru-RU" sz="150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вузов</a:t>
                      </a:r>
                      <a:r>
                        <a:rPr lang="ru-RU" sz="1500" i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2020 г.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 направлениям </a:t>
                      </a:r>
                      <a:r>
                        <a:rPr lang="ru-RU" sz="1500" b="1" i="1" dirty="0" err="1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500" b="1" i="1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науки, экономика и бизнес»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«Экономика» - 5 место, «Менеджмент» - 5 место, «Учет и аудит» - 9 место, «Финансы» - 6 место, «Маркетинг» - 5 место, ГМУ – 4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работа» – 3 место, «Туризм» – 13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«Право»: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«Таможенное дело» - 2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- 9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 направлениям магистратуры: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 науки, экономика и бизнес»: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«Экономика» - 3 место,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«Менеджмент» - 2 место, «Учет и аудит» - 7 место; «Государственное и местное управление» - 7 место, «Финансы» - 2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«Социальная работа» – 3;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- 11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ru-RU" sz="1500" b="1" i="1" kern="120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В генеральном</a:t>
                      </a:r>
                      <a:r>
                        <a:rPr kumimoji="0" lang="ru-RU" sz="1500" b="1" i="1" kern="1200" baseline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рейтинге ТОП-20 вузов РК в 2020 г. </a:t>
                      </a:r>
                      <a:r>
                        <a:rPr kumimoji="0" lang="ru-RU" sz="1500" b="1" i="1" kern="1200" baseline="0" dirty="0" err="1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500" b="1" i="1" kern="1200" baseline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находится на </a:t>
                      </a:r>
                      <a:r>
                        <a:rPr kumimoji="0" lang="ru-RU" sz="1500" b="1" i="1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ru-RU" sz="1500" b="1" i="1" kern="1200" baseline="0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месте.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ru-RU" sz="1500" b="1" i="1" kern="1200" dirty="0" smtClean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kumimoji="0" lang="ru-RU" sz="15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НПП РК «</a:t>
                      </a:r>
                      <a:r>
                        <a:rPr kumimoji="0" lang="ru-RU" sz="1500" b="1" i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5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(впервые с 2018 г.): </a:t>
                      </a:r>
                    </a:p>
                    <a:p>
                      <a:pPr algn="just"/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рейтинге вузов НПП РК «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в </a:t>
                      </a:r>
                      <a:r>
                        <a:rPr kumimoji="0" lang="ru-RU" sz="150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2019 г. 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ОП «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Таможеннное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дело» занимает 4 место, «Туризм» и «Оценка» - 5 место, «Дизайн – 11 место, «Экономика» занимает 30 место (8 место), «Маркетинг» - 14 место (7-е), «Учет и аудит» - 16 место (6-е), «Финансы» - 17 место (20-е), «Менеджмент» – 23 место (40-е),</a:t>
                      </a:r>
                      <a:r>
                        <a:rPr kumimoji="0" lang="ru-RU" sz="1500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«Информационные системы» - 31 место (27-е), «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ВТиПО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- 18 место (12-е) место среди 73 вузов Казахстана.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endParaRPr lang="ru-RU" sz="15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итогам национального бизнес рейтинга 2015 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2017, 2019 гг.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kumimoji="0" lang="pl-PL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ниверситет получил сертификат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з</a:t>
                      </a:r>
                      <a:r>
                        <a:rPr kumimoji="0" lang="pl-PL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 отличия </a:t>
                      </a:r>
                      <a:r>
                        <a:rPr kumimoji="0" lang="pl-PL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«Лидер отрасли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- 2015</a:t>
                      </a:r>
                      <a:r>
                        <a:rPr kumimoji="0" lang="pl-PL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«Лидер года – 2017, 2019»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ранжированию налогов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занял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2017 г. – 1 место - золото среди предприятий по показателю «Сумма налогов». 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361" marR="9936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41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361" marR="9936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69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584200" y="157163"/>
            <a:ext cx="9625013" cy="646112"/>
          </a:xfrm>
        </p:spPr>
        <p:txBody>
          <a:bodyPr/>
          <a:lstStyle/>
          <a:p>
            <a:pPr eaLnBrk="1" hangingPunct="1"/>
            <a: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Рейтинг Независимого казахстанского агентства</a:t>
            </a:r>
            <a:b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по обеспечению качества в образовании (НКАОКО, НАОКО)</a:t>
            </a:r>
          </a:p>
        </p:txBody>
      </p:sp>
      <p:sp>
        <p:nvSpPr>
          <p:cNvPr id="40962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99375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450156" y="901105"/>
          <a:ext cx="9935839" cy="6400800"/>
        </p:xfrm>
        <a:graphic>
          <a:graphicData uri="http://schemas.openxmlformats.org/drawingml/2006/table">
            <a:tbl>
              <a:tblPr/>
              <a:tblGrid>
                <a:gridCol w="993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8389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 итогам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ационального рейтинга лучших гуманитарно-экономических вузов Казахстана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lang="ru-RU" sz="15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2020 году – 5 место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(2019 г. – 6 место, 2018 – 5-е, 2017 – 6-е, 2016 г. – 10-е, 2015 г. – 11</a:t>
                      </a:r>
                      <a:r>
                        <a:rPr lang="ru-RU" sz="15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 место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/>
                      <a:r>
                        <a:rPr lang="ru-RU" sz="15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2020 г. Университет </a:t>
                      </a:r>
                      <a:r>
                        <a:rPr lang="pl-PL" sz="15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входит в ТОП-10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10-и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бакалавриата и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7-и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магистратуры по направлениям «Социальные науки, экономика и бизнес»; «Услуги»,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Технические науки и технологии»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5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«Право»:</a:t>
                      </a:r>
                      <a:endParaRPr lang="ru-RU" sz="1500" kern="1200" dirty="0" smtClean="0">
                        <a:solidFill>
                          <a:srgbClr val="282B6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500" b="1" u="none" kern="12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Бакалавриат</a:t>
                      </a:r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/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algn="just"/>
                      <a:r>
                        <a:rPr lang="ru-RU" sz="15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3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- 3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5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«Маркетинг»– 5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«Экономика» – 6 место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7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5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«Туризм» - 8 место</a:t>
                      </a:r>
                    </a:p>
                    <a:p>
                      <a:pPr marL="0"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«Право»: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«Таможенное дело» – 3 место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«Искусство»: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«Дизайн» – 5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Магистратура: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Экономика» – 6 место</a:t>
                      </a:r>
                    </a:p>
                    <a:p>
                      <a:pPr algn="just"/>
                      <a:r>
                        <a:rPr lang="ru-RU" sz="15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5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5 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5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– 5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 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4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«Технические науки и технологии»: 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«Информационные системы» – 7 место</a:t>
                      </a:r>
                    </a:p>
                  </a:txBody>
                  <a:tcPr marL="133646" marR="1336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4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26" name="Рисунок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225" y="5767388"/>
            <a:ext cx="12620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7" name="Рисунок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7538" y="5767388"/>
            <a:ext cx="11795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8" name="Рисунок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4575" y="5767388"/>
            <a:ext cx="126365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9" name="Рисунок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7338" y="5688013"/>
            <a:ext cx="1262062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0" name="Рисунок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7000" y="4019550"/>
            <a:ext cx="1262063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1" name="Рисунок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3688" y="4654550"/>
            <a:ext cx="1263650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2" name="Рисунок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7688" y="5130800"/>
            <a:ext cx="1262062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3" name="Рисунок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66788" y="5529263"/>
            <a:ext cx="12652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6325" name="Object 21"/>
          <p:cNvGraphicFramePr>
            <a:graphicFrameLocks noChangeAspect="1"/>
          </p:cNvGraphicFramePr>
          <p:nvPr/>
        </p:nvGraphicFramePr>
        <p:xfrm>
          <a:off x="9304338" y="3940175"/>
          <a:ext cx="1262062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4" name="PHOTO-PAINT" r:id="rId12" imgW="7229258" imgH="10581781" progId="">
                  <p:embed/>
                </p:oleObj>
              </mc:Choice>
              <mc:Fallback>
                <p:oleObj name="PHOTO-PAINT" r:id="rId12" imgW="7229258" imgH="10581781" progId="">
                  <p:embed/>
                  <p:pic>
                    <p:nvPicPr>
                      <p:cNvPr id="22632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4338" y="3940175"/>
                        <a:ext cx="1262062" cy="166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6334" name="Рисунок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221788" y="4576763"/>
            <a:ext cx="1262062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403225"/>
            <a:ext cx="9431338" cy="1563891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  <a:t>Казхастан-2050 - Национальный рейтинг по инновациям и академическому превосходству (Генеральный рейтинг вузов - по версии Республиканского рейтингового </a:t>
            </a:r>
            <a:r>
              <a:rPr lang="ru-RU" alt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агентства  НАН </a:t>
            </a:r>
            <a: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  <a:t>ВШ Казахстана)</a:t>
            </a:r>
            <a:b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alt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– в Генеральном рейтинге </a:t>
            </a:r>
            <a:r>
              <a:rPr lang="ru-RU" alt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года, </a:t>
            </a:r>
            <a:br>
              <a:rPr lang="ru-RU" alt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2020 году – не принимали участие из-за пандемии)</a:t>
            </a:r>
            <a:endParaRPr lang="ru-RU" altLang="ru-RU" sz="2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336" name="Текст 2"/>
          <p:cNvSpPr>
            <a:spLocks noGrp="1"/>
          </p:cNvSpPr>
          <p:nvPr>
            <p:ph type="body" idx="1"/>
          </p:nvPr>
        </p:nvSpPr>
        <p:spPr>
          <a:xfrm>
            <a:off x="293688" y="2040141"/>
            <a:ext cx="4524375" cy="3238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altLang="ru-RU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Бакалавриат</a:t>
            </a:r>
            <a:endParaRPr lang="ru-RU" altLang="ru-RU" i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337" name="Объект 3"/>
          <p:cNvSpPr>
            <a:spLocks noGrp="1"/>
          </p:cNvSpPr>
          <p:nvPr>
            <p:ph sz="half" idx="2"/>
          </p:nvPr>
        </p:nvSpPr>
        <p:spPr>
          <a:xfrm>
            <a:off x="965994" y="2400890"/>
            <a:ext cx="4295775" cy="3554819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 – 2 место</a:t>
            </a:r>
            <a:endParaRPr lang="ru-RU" altLang="ru-RU" sz="21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Менеджмент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и аудит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Финансы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и местное управление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Информационные системы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Таможенное дело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работа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Туризм – 2 место</a:t>
            </a:r>
          </a:p>
        </p:txBody>
      </p:sp>
      <p:sp>
        <p:nvSpPr>
          <p:cNvPr id="226338" name="Текст 4"/>
          <p:cNvSpPr>
            <a:spLocks noGrp="1"/>
          </p:cNvSpPr>
          <p:nvPr>
            <p:ph type="body" sz="quarter" idx="3"/>
          </p:nvPr>
        </p:nvSpPr>
        <p:spPr>
          <a:xfrm>
            <a:off x="5051672" y="2041745"/>
            <a:ext cx="4546600" cy="3238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altLang="ru-RU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Магистратура</a:t>
            </a:r>
          </a:p>
        </p:txBody>
      </p:sp>
      <p:sp>
        <p:nvSpPr>
          <p:cNvPr id="226339" name="Объект 5"/>
          <p:cNvSpPr>
            <a:spLocks noGrp="1"/>
          </p:cNvSpPr>
          <p:nvPr>
            <p:ph sz="quarter" idx="4"/>
          </p:nvPr>
        </p:nvSpPr>
        <p:spPr>
          <a:xfrm>
            <a:off x="5429251" y="2363991"/>
            <a:ext cx="4630737" cy="3370262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и аудит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Финансы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Менеджмент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и местное управление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работа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Информационные системы – 2 место</a:t>
            </a:r>
          </a:p>
          <a:p>
            <a:pPr eaLnBrk="1" hangingPunct="1">
              <a:spcBef>
                <a:spcPct val="0"/>
              </a:spcBef>
            </a:pPr>
            <a:endParaRPr lang="ru-RU" altLang="ru-RU" sz="1200" dirty="0" smtClean="0">
              <a:solidFill>
                <a:srgbClr val="231F20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22634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928222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9</a:t>
            </a:r>
          </a:p>
        </p:txBody>
      </p:sp>
      <p:pic>
        <p:nvPicPr>
          <p:cNvPr id="226341" name="Рисунок 9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051925" y="5130800"/>
            <a:ext cx="12620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2" name="Рисунок 11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99513" y="5607050"/>
            <a:ext cx="1262062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3" name="Рисунок 15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788275" y="5767388"/>
            <a:ext cx="13477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4" name="Рисунок 17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946900" y="5767388"/>
            <a:ext cx="12620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5" name="Рисунок 19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03938" y="5767388"/>
            <a:ext cx="12652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ый треугольник 2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08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object 14"/>
          <p:cNvSpPr>
            <a:spLocks/>
          </p:cNvSpPr>
          <p:nvPr/>
        </p:nvSpPr>
        <p:spPr bwMode="auto">
          <a:xfrm>
            <a:off x="1130300" y="2617788"/>
            <a:ext cx="2341563" cy="1139825"/>
          </a:xfrm>
          <a:custGeom>
            <a:avLst/>
            <a:gdLst/>
            <a:ahLst/>
            <a:cxnLst>
              <a:cxn ang="0">
                <a:pos x="0" y="1139304"/>
              </a:cxn>
              <a:cxn ang="0">
                <a:pos x="2341702" y="1139304"/>
              </a:cxn>
              <a:cxn ang="0">
                <a:pos x="2341702" y="0"/>
              </a:cxn>
              <a:cxn ang="0">
                <a:pos x="0" y="0"/>
              </a:cxn>
              <a:cxn ang="0">
                <a:pos x="0" y="1139304"/>
              </a:cxn>
            </a:cxnLst>
            <a:rect l="0" t="0" r="r" b="b"/>
            <a:pathLst>
              <a:path w="2341879" h="1139825">
                <a:moveTo>
                  <a:pt x="0" y="1139304"/>
                </a:moveTo>
                <a:lnTo>
                  <a:pt x="2341702" y="1139304"/>
                </a:lnTo>
                <a:lnTo>
                  <a:pt x="2341702" y="0"/>
                </a:lnTo>
                <a:lnTo>
                  <a:pt x="0" y="0"/>
                </a:lnTo>
                <a:lnTo>
                  <a:pt x="0" y="11393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57027" name="Прямоугольник 3"/>
          <p:cNvSpPr>
            <a:spLocks noChangeArrowheads="1"/>
          </p:cNvSpPr>
          <p:nvPr/>
        </p:nvSpPr>
        <p:spPr bwMode="auto">
          <a:xfrm>
            <a:off x="666750" y="1422400"/>
            <a:ext cx="9504363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4274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Для оценки качества образовательных программ в первую очередь осуществляется процедура аудита образовательных программ согласно «Положения по проведению аудита ОП». 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Руководство   </a:t>
            </a:r>
            <a:r>
              <a:rPr lang="ru-RU" sz="2200" dirty="0" err="1">
                <a:solidFill>
                  <a:srgbClr val="002060"/>
                </a:solidFill>
                <a:latin typeface="Calibri" pitchFamily="34" charset="0"/>
              </a:rPr>
              <a:t>КазУЭФМТ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проводит организационные мероприятия по мониторингу ОП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В состав Академических советов ОП вуза входят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представители от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работодателей, преподаватели по профилю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специальности (</a:t>
            </a:r>
            <a:r>
              <a:rPr lang="ru-RU" sz="2200" dirty="0"/>
              <a:t>около 60 представителей различных структур, от национальных холдингов, фондов, министерств, ассоциаций, банков, государственных организаций и предприятий до частных, индивидуальных </a:t>
            </a:r>
            <a:r>
              <a:rPr lang="ru-RU" sz="2200" dirty="0" smtClean="0"/>
              <a:t>предпринимателей)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заведующие кафедрами, руководители ОП, а также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студенты, магистранты.</a:t>
            </a:r>
            <a:endParaRPr lang="ru-RU" sz="22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Результаты мониторинга отражаются в отчетах по аудиту ОП, докладываются на заседаниях кафедры, Совета факультета, Научно-методического совета Университета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Гостевые лекции – актуальная практика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sz="2400" dirty="0">
              <a:solidFill>
                <a:srgbClr val="004274"/>
              </a:solidFill>
              <a:latin typeface="Calibri" pitchFamily="34" charset="0"/>
            </a:endParaRPr>
          </a:p>
        </p:txBody>
      </p:sp>
      <p:sp>
        <p:nvSpPr>
          <p:cNvPr id="257028" name="Прямоугольник 4"/>
          <p:cNvSpPr>
            <a:spLocks noChangeArrowheads="1"/>
          </p:cNvSpPr>
          <p:nvPr/>
        </p:nvSpPr>
        <p:spPr bwMode="auto">
          <a:xfrm>
            <a:off x="522288" y="468313"/>
            <a:ext cx="9793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sz="3600" b="1" i="1">
                <a:solidFill>
                  <a:srgbClr val="C00000"/>
                </a:solidFill>
                <a:latin typeface="Calibri" pitchFamily="34" charset="0"/>
              </a:rPr>
              <a:t>Академические советы и мониторинг ОП</a:t>
            </a:r>
            <a:endParaRPr lang="ru-RU" sz="3600" i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784206" y="7034213"/>
            <a:ext cx="2459038" cy="274637"/>
          </a:xfrm>
        </p:spPr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8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88" y="397051"/>
            <a:ext cx="9623425" cy="1477328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РЕЕСТР ОП. </a:t>
            </a:r>
            <a:b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Степень </a:t>
            </a:r>
            <a: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  <a:t>достижимости формируемых результатов обучения в разрезе ОП </a:t>
            </a: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кафедр, </a:t>
            </a:r>
            <a:r>
              <a:rPr lang="ru-RU" sz="2400" b="1" i="1" dirty="0" err="1" smtClean="0">
                <a:solidFill>
                  <a:srgbClr val="C00000"/>
                </a:solidFill>
                <a:cs typeface="Arial" pitchFamily="34" charset="0"/>
              </a:rPr>
              <a:t>бакалавритат</a:t>
            </a: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, %:</a:t>
            </a:r>
            <a: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</a:br>
            <a:endParaRPr lang="ru-RU" sz="24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2030563"/>
              </p:ext>
            </p:extLst>
          </p:nvPr>
        </p:nvGraphicFramePr>
        <p:xfrm>
          <a:off x="534988" y="1693196"/>
          <a:ext cx="6467896" cy="52271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32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3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ОП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Бакалавриат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smtClean="0">
                          <a:effectLst/>
                        </a:rPr>
                        <a:t>%  2019/2020 </a:t>
                      </a:r>
                      <a:r>
                        <a:rPr lang="ru-RU" sz="1600" dirty="0" err="1" smtClean="0">
                          <a:effectLst/>
                        </a:rPr>
                        <a:t>уч.г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Маркетинг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100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6E40C0"/>
                          </a:solidFill>
                          <a:effectLst/>
                        </a:rPr>
                        <a:t>Web</a:t>
                      </a: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 - дизайн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</a:rPr>
                        <a:t>94,96 / 87,63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Оценка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93,82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Дизайн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</a:rPr>
                        <a:t>88 / 78,28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Дизайн интерьера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</a:rPr>
                        <a:t>86,28 / 94,44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Финансы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86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Статистика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83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Туризм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82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Социальная работа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Педагогика и психология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01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Учет и аудит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01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Таможенное дело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65,32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52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Информационные технологии и защита данных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Государственное и местное управление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Информационные системы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62,74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Менеджмент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60,93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Экономика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58,91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64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Мировая экономика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50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C8C55-EEF6-4AB4-8ADF-3704C9B1EF3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290916" y="2413273"/>
            <a:ext cx="2867814" cy="43425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+mj-lt"/>
                <a:ea typeface="+mj-ea"/>
                <a:cs typeface="Arial" pitchFamily="34" charset="0"/>
              </a:rPr>
              <a:t>В среднем по кафедрам:</a:t>
            </a:r>
          </a:p>
          <a:p>
            <a:pPr marL="0" indent="0">
              <a:buNone/>
            </a:pPr>
            <a:endParaRPr lang="ru-RU" sz="1800" dirty="0"/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009644"/>
                </a:solidFill>
              </a:rPr>
              <a:t>Дизайн – 89,75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009644"/>
                </a:solidFill>
              </a:rPr>
              <a:t>МТиП</a:t>
            </a:r>
            <a:r>
              <a:rPr lang="ru-RU" sz="1800" b="1" dirty="0">
                <a:solidFill>
                  <a:srgbClr val="009644"/>
                </a:solidFill>
              </a:rPr>
              <a:t> – 88,65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009644"/>
                </a:solidFill>
              </a:rPr>
              <a:t>Финансы – 80,06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 smtClean="0">
                <a:solidFill>
                  <a:srgbClr val="002060"/>
                </a:solidFill>
              </a:rPr>
              <a:t>УиА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>
                <a:solidFill>
                  <a:srgbClr val="002060"/>
                </a:solidFill>
              </a:rPr>
              <a:t>– 76,65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rgbClr val="002060"/>
                </a:solidFill>
              </a:rPr>
              <a:t>СриТ</a:t>
            </a:r>
            <a:r>
              <a:rPr lang="ru-RU" sz="1800" dirty="0">
                <a:solidFill>
                  <a:srgbClr val="002060"/>
                </a:solidFill>
              </a:rPr>
              <a:t> – 73,63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rgbClr val="002060"/>
                </a:solidFill>
              </a:rPr>
              <a:t>ИСиТ</a:t>
            </a:r>
            <a:r>
              <a:rPr lang="ru-RU" sz="1800" dirty="0">
                <a:solidFill>
                  <a:srgbClr val="002060"/>
                </a:solidFill>
              </a:rPr>
              <a:t> – 72,66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</a:rPr>
              <a:t>Менеджмент </a:t>
            </a:r>
            <a:r>
              <a:rPr lang="ru-RU" sz="1800" dirty="0">
                <a:solidFill>
                  <a:srgbClr val="002060"/>
                </a:solidFill>
              </a:rPr>
              <a:t>– 72,54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FF0000"/>
                </a:solidFill>
              </a:rPr>
              <a:t>Экономика – 65,97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59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23425" cy="59789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cs typeface="Arial" pitchFamily="34" charset="0"/>
              </a:rPr>
              <a:t>Магистратура, докторантура</a:t>
            </a:r>
            <a:endParaRPr lang="ru-RU" sz="28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3781397"/>
              </p:ext>
            </p:extLst>
          </p:nvPr>
        </p:nvGraphicFramePr>
        <p:xfrm>
          <a:off x="1098228" y="1045121"/>
          <a:ext cx="8772152" cy="600120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1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1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ОП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Магистратура и докторантура, 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2019-2020 уч. год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Маркетинг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100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Учет и аудит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95,83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94,79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92,78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Маркетинг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89,29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Финансы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87,04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50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Государственное и местное управление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86,49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Информационные системы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81,94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Информационные системы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80,95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Социальная работа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79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78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 (докторантура</a:t>
                      </a: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69,6 / 83,79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Финансы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67,13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Учет и аудит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65,63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Статистика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65,63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Статистика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64,63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Социальная работа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59,17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20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Государственное и местное управление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 (докторантура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53,15  / 9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,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67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C8C55-EEF6-4AB4-8ADF-3704C9B1EF30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5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966788" y="128588"/>
            <a:ext cx="9191625" cy="8953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контингента обучающихся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в разрезе программ за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период 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гг. </a:t>
            </a:r>
            <a:r>
              <a:rPr lang="ru-RU" altLang="ru-RU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(по </a:t>
            </a:r>
            <a:r>
              <a:rPr lang="ru-RU" altLang="ru-RU" sz="20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сост. </a:t>
            </a:r>
            <a:r>
              <a:rPr lang="ru-RU" altLang="ru-RU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на </a:t>
            </a:r>
            <a:r>
              <a:rPr lang="ru-RU" altLang="ru-RU" sz="20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 октября )</a:t>
            </a:r>
            <a:endParaRPr lang="ru-RU" altLang="ru-RU" sz="20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10307"/>
              </p:ext>
            </p:extLst>
          </p:nvPr>
        </p:nvGraphicFramePr>
        <p:xfrm>
          <a:off x="884238" y="1319213"/>
          <a:ext cx="9070973" cy="50668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2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2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9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6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8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2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Уровень, форма обучения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2015-2016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2016-2017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2017-   2018 </a:t>
                      </a:r>
                      <a:endParaRPr kumimoji="0" lang="ru-RU" sz="17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2018-2019</a:t>
                      </a:r>
                      <a:endParaRPr kumimoji="0" lang="ru-RU" sz="1700" b="1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Бакалавриат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3359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3441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3291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3017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>
                          <a:effectLst/>
                        </a:rPr>
                        <a:t>Очная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2756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2769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2532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2286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Заочная, ДОТ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603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672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759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731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>
                          <a:effectLst/>
                        </a:rPr>
                        <a:t>Вечерняя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>
                          <a:effectLst/>
                        </a:rPr>
                        <a:t>Магистратура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553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646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533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Докторантура</a:t>
                      </a:r>
                      <a:r>
                        <a:rPr lang="en-US" sz="1800" dirty="0" smtClean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Phd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4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11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Слушатели МВА, </a:t>
                      </a:r>
                      <a:r>
                        <a:rPr lang="en-US" sz="1800" dirty="0" smtClean="0">
                          <a:effectLst/>
                        </a:rPr>
                        <a:t>DBA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18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106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61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 по вузу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3930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4</a:t>
                      </a:r>
                      <a:r>
                        <a:rPr lang="en-US" sz="1800" b="1" dirty="0" smtClean="0">
                          <a:effectLst/>
                        </a:rPr>
                        <a:t>12</a:t>
                      </a:r>
                      <a:r>
                        <a:rPr lang="ru-RU" sz="1800" b="1" dirty="0" smtClean="0">
                          <a:effectLst/>
                        </a:rPr>
                        <a:t>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3934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3411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8" y="509691"/>
            <a:ext cx="9175905" cy="129266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</a:t>
            </a:r>
            <a:r>
              <a:rPr 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обучающихся по государственным образовательным грантам</a:t>
            </a:r>
            <a:br>
              <a:rPr 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276536"/>
              </p:ext>
            </p:extLst>
          </p:nvPr>
        </p:nvGraphicFramePr>
        <p:xfrm>
          <a:off x="1026220" y="2197249"/>
          <a:ext cx="8784974" cy="3186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Обучающиеся по </a:t>
                      </a:r>
                      <a:r>
                        <a:rPr lang="ru-RU" sz="1800" dirty="0" smtClean="0">
                          <a:effectLst/>
                        </a:rPr>
                        <a:t>гос. образовательным грантам </a:t>
                      </a:r>
                      <a:r>
                        <a:rPr lang="ru-RU" sz="1800" dirty="0">
                          <a:effectLst/>
                        </a:rPr>
                        <a:t>в общем контингенте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Удельный вес в общем контингенте,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Прием по гос. образовательным грантам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Удельный вес принятых по </a:t>
                      </a:r>
                      <a:r>
                        <a:rPr lang="ru-RU" sz="1800" dirty="0" err="1" smtClean="0">
                          <a:effectLst/>
                        </a:rPr>
                        <a:t>госгрантам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 общего числа принятых,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2019-2020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148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4,7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72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7,2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2018-2019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119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3,5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62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5,0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2017-2018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45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1,3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38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2,6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9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810197" y="128588"/>
            <a:ext cx="9249792" cy="8953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приема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обучающихся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по формам и уровням подготовки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  <a:endParaRPr lang="ru-RU" altLang="ru-RU" sz="20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400333"/>
              </p:ext>
            </p:extLst>
          </p:nvPr>
        </p:nvGraphicFramePr>
        <p:xfrm>
          <a:off x="884239" y="1319213"/>
          <a:ext cx="9175750" cy="490786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57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26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47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9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9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2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Уровень, форма обучения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2015-2016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2016-2017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2017-   2018 </a:t>
                      </a:r>
                      <a:endParaRPr kumimoji="0" lang="ru-RU" sz="17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2018-2019</a:t>
                      </a:r>
                      <a:endParaRPr kumimoji="0" lang="ru-RU" sz="1700" b="1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4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Очная 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866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Заочная , ДОТ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Магистратура,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Научно-педагогическое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9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Докторантура, </a:t>
                      </a:r>
                      <a:r>
                        <a:rPr kumimoji="0" lang="ru-RU" sz="18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PhD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Прием на МВА, </a:t>
                      </a:r>
                      <a:r>
                        <a:rPr kumimoji="0"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DBA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 по вузу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1476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1241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3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884238" y="368300"/>
            <a:ext cx="9323387" cy="8604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выпуска бакалавров и магистров  </a:t>
            </a:r>
            <a:b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2018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2020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7853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16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360242"/>
              </p:ext>
            </p:extLst>
          </p:nvPr>
        </p:nvGraphicFramePr>
        <p:xfrm>
          <a:off x="800100" y="1497013"/>
          <a:ext cx="8795072" cy="52367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860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6720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Форма обучения</a:t>
                      </a:r>
                      <a:endParaRPr kumimoji="0" lang="ru-RU" alt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2019</a:t>
                      </a:r>
                      <a:endParaRPr kumimoji="0" lang="ru-RU" altLang="ru-RU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Бакалавриат</a:t>
                      </a: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916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892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 том числе: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очная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Заочная, ДОТ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вечерняя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Магистратура + </a:t>
                      </a:r>
                      <a:r>
                        <a:rPr kumimoji="0" lang="en-US" altLang="ru-RU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Ph.D</a:t>
                      </a:r>
                      <a:endParaRPr kumimoji="0" lang="ru-RU" altLang="ru-RU" sz="20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  <a:r>
                        <a:rPr kumimoji="0" lang="en-US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+4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 по ВУЗу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1303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1086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884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8" y="325041"/>
            <a:ext cx="9463937" cy="648072"/>
          </a:xfrm>
        </p:spPr>
        <p:txBody>
          <a:bodyPr/>
          <a:lstStyle/>
          <a:p>
            <a:r>
              <a:rPr lang="ru-RU" sz="2800" b="1" i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Трудоустройство выпускников, %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19570"/>
              </p:ext>
            </p:extLst>
          </p:nvPr>
        </p:nvGraphicFramePr>
        <p:xfrm>
          <a:off x="810196" y="973113"/>
          <a:ext cx="9361040" cy="5912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3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3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2017 год выпуска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2018 год выпуска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2019 год выпуска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Факультет бизнеса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83,9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Экономика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98,1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87,5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Мировая экономика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Финансы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82,4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Учет и Аудит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96,1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88,5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Оценка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Статистика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нет выпуска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ГМУ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88,2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Менеджмент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89,7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97,9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Факультет </a:t>
                      </a:r>
                      <a:r>
                        <a:rPr lang="ru-RU" sz="1800" b="1" dirty="0" smtClean="0">
                          <a:effectLst/>
                        </a:rPr>
                        <a:t>прикладных </a:t>
                      </a:r>
                      <a:r>
                        <a:rPr lang="ru-RU" sz="1800" b="1" dirty="0">
                          <a:effectLst/>
                        </a:rPr>
                        <a:t>наук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88,1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81,3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Информационные системы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81,7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93,9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83,8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ВТиПО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89,3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Дизайн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Социальная работа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93,8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Туризм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96,3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68,4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СКС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Маркетинг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95,5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85,7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Таможенное дело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72,3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По университету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98,1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82,7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2324" y="2485281"/>
            <a:ext cx="7704856" cy="1846659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2. Научно-исследовательская работа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2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025" y="325438"/>
            <a:ext cx="9396413" cy="86836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cap="all" dirty="0">
                <a:solidFill>
                  <a:srgbClr val="C00000"/>
                </a:solidFill>
                <a:cs typeface="Times New Roman" pitchFamily="18" charset="0"/>
              </a:rPr>
              <a:t>Научные темы ППС в разрезе кафедр</a:t>
            </a: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718459"/>
              </p:ext>
            </p:extLst>
          </p:nvPr>
        </p:nvGraphicFramePr>
        <p:xfrm>
          <a:off x="501253" y="1304242"/>
          <a:ext cx="9729880" cy="53456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7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4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4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управления функционированием интегрированной транспортно-логистической системы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Казахстана (№ 0118РК00874, исх.16-18/329 от 13.04.2018 г., договор №239 от 26.03.2018 г. Сроки: 2018-2020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tabLst>
                          <a:tab pos="92075" algn="l"/>
                          <a:tab pos="173038" algn="l"/>
                        </a:tabLst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Раимбеков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Ж.С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76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2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WELCOME «Открываясь навстречу международным университетским сообществам» 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2016-2019 г.г.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 к.э.н..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50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3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“EDUQAS «Внедрение Системы Обеспечения Качества Образования посредством сотрудничества Университет-Бизнес-Государство в вузах» 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2018-2020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90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4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Международная кредитная мобильность программы </a:t>
                      </a:r>
                      <a:r>
                        <a:rPr lang="en-US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Erasmus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 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(Сроки:</a:t>
                      </a:r>
                      <a:r>
                        <a:rPr kumimoji="0" lang="ru-RU" alt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2017-2019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18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5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Социально-экономическое развитие экономики Республики Казахстан в условиях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глобализации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Галиева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А.Х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91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6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инновациями в сфере образования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Турекулова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Д.М.,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520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7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Пути совершенствования таможенного контроля в условиях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ЕвразЭС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Международная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торговля и право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Капышева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С.К.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798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itchFamily="34" charset="0"/>
                <a:cs typeface="Arial" charset="0"/>
              </a:rPr>
              <a:t>19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650" y="468313"/>
            <a:ext cx="9812338" cy="72548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cap="all" dirty="0">
                <a:solidFill>
                  <a:srgbClr val="C00000"/>
                </a:solidFill>
                <a:cs typeface="Times New Roman" pitchFamily="18" charset="0"/>
              </a:rPr>
              <a:t>Научные темы ППС в разрезе кафедр</a:t>
            </a: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236367"/>
              </p:ext>
            </p:extLst>
          </p:nvPr>
        </p:nvGraphicFramePr>
        <p:xfrm>
          <a:off x="417712" y="1339255"/>
          <a:ext cx="9857979" cy="551302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1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4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0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Развитие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финансово-кредитной системы Республики Казахстан в условиях новой экономической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политики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</a:t>
                      </a:r>
                      <a:endParaRPr lang="ru-RU" sz="1400" b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№ 18 от 21.05.2019 г. 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Алина Г.Б., к.э.н., доцент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7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Совершенствование учета, аудита и анализа в условиях </a:t>
                      </a:r>
                      <a:r>
                        <a:rPr lang="ru-RU" sz="1400" b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инновационно</a:t>
                      </a: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-интеграционного развития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экономики 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г.).</a:t>
                      </a:r>
                      <a:endParaRPr lang="ru-RU" sz="1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Учёт и аудит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Алиев М.К.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доцент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7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Основные социокультурные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аспекты развития туристкой отрасли и социальной работы в рамках реализации государственной программы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жаңғыру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2 от 22.09.2019 г.).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Социальная работа и туризм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Абдугалина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С.Е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., к.п.н., 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доцент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«Актуальные проблемы модернизации общественного сознания как важнейший фактор практической реализации стратегии «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Рухани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</a:t>
                      </a: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ңғыру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на 2018-2020 годы» (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№ 12 от 31.01.2019 г.).</a:t>
                      </a:r>
                      <a:endParaRPr lang="ru-RU" sz="14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Общеобразовательных дисциплин</a:t>
                      </a:r>
                      <a:endParaRPr lang="ru-RU" sz="14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Туякова А.Е., к.и.н., доцент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Математические методы и новые технологии в науке и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Информационные системы и технологии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С.А.,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д.п.н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профессор,</a:t>
                      </a:r>
                      <a:r>
                        <a:rPr lang="ru-RU" sz="1400" b="0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Серимбетов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Б.А.,</a:t>
                      </a:r>
                    </a:p>
                    <a:p>
                      <a:pPr algn="just"/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к.т.н., доцент</a:t>
                      </a:r>
                      <a:endParaRPr lang="ru-RU" sz="1400" b="0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Создание конкурентоспособных изделий дизайна и средовых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комплексов 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8 от 28.12.2017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Базарбаева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С.М.,</a:t>
                      </a:r>
                      <a:r>
                        <a:rPr kumimoji="0" lang="ru-RU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д.т.н., профессор</a:t>
                      </a: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«Когнитивные технологии как основа обучения языкам» на 2020-2025 гг. (прот.8 от 23.01.2020 г.).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Казахского и иностранных языков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Байдрахманов</a:t>
                      </a:r>
                      <a:r>
                        <a:rPr kumimoji="0" lang="ru-RU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.Х., 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к.ф.н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 доцент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901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itchFamily="34" charset="0"/>
                <a:cs typeface="Arial" charset="0"/>
              </a:rPr>
              <a:t>20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28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222" y="813298"/>
            <a:ext cx="9648195" cy="98488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Количество  проведенных научных </a:t>
            </a:r>
            <a: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мероприятий  за 2017-2020 </a:t>
            </a:r>
            <a:r>
              <a:rPr lang="ru-RU" sz="32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гг.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240852"/>
              </p:ext>
            </p:extLst>
          </p:nvPr>
        </p:nvGraphicFramePr>
        <p:xfrm>
          <a:off x="718147" y="2197249"/>
          <a:ext cx="9440266" cy="4038832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66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8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Отчетные периоды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Научные конференции и  семинары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Круглые столы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Всего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437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2017-2018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79394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25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789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2018-2019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31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7182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2019-2020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329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47557" indent="-32598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03934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25508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47082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868656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390229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911803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433377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34FE9BD-04BD-48A5-8198-10FC1694CD16}" type="slidenum">
              <a:rPr lang="ru-RU" altLang="ru-RU" smtClean="0">
                <a:solidFill>
                  <a:srgbClr val="000000"/>
                </a:solidFill>
                <a:latin typeface="Franklin Gothic Book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Franklin Gothic Book" pitchFamily="34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0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668338" y="127799"/>
            <a:ext cx="9815279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Динамика публикаций штатного ППС</a:t>
            </a:r>
            <a:b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</a:b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 в период с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2020 </a:t>
            </a: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гг. по состоянию на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30 июня</a:t>
            </a:r>
            <a:endParaRPr lang="ru-RU" altLang="ru-RU" sz="2800" b="1" i="1" dirty="0">
              <a:solidFill>
                <a:srgbClr val="C00000"/>
              </a:solidFill>
              <a:latin typeface="Calibri" pitchFamily="34" charset="0"/>
              <a:ea typeface="Gotham Pro Narrow Medium"/>
              <a:cs typeface="Gotham Pro Narrow Medium"/>
            </a:endParaRPr>
          </a:p>
        </p:txBody>
      </p:sp>
      <p:sp>
        <p:nvSpPr>
          <p:cNvPr id="4825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47557" indent="-32598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03934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25508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47082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868656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390229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911803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433377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1BD453E-E594-47AB-94E2-1AA0B72AA287}" type="slidenum">
              <a:rPr lang="ru-RU" altLang="ru-RU" smtClean="0">
                <a:solidFill>
                  <a:srgbClr val="000000"/>
                </a:solidFill>
                <a:latin typeface="Franklin Gothic Book" pitchFamily="34" charset="0"/>
              </a:rPr>
              <a:pPr/>
              <a:t>22</a:t>
            </a:fld>
            <a:endParaRPr lang="ru-RU" altLang="ru-RU" smtClean="0">
              <a:solidFill>
                <a:srgbClr val="000000"/>
              </a:solidFill>
              <a:latin typeface="Franklin Gothic Book" pitchFamily="34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20" y="1099434"/>
            <a:ext cx="8568952" cy="574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4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5683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Индекс </a:t>
            </a:r>
            <a:r>
              <a:rPr lang="ru-RU" altLang="ru-RU" sz="3700" b="1" i="1" dirty="0" err="1">
                <a:solidFill>
                  <a:srgbClr val="C00000"/>
                </a:solidFill>
                <a:cs typeface="Arial" panose="020B0604020202020204" pitchFamily="34" charset="0"/>
              </a:rPr>
              <a:t>Хирша</a:t>
            </a:r>
            <a:r>
              <a:rPr lang="ru-RU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 (</a:t>
            </a:r>
            <a:r>
              <a:rPr lang="kk-KZ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h-index)</a:t>
            </a:r>
            <a:endParaRPr lang="ru-RU" altLang="ru-RU" sz="3700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22164" y="973138"/>
            <a:ext cx="9937103" cy="6137753"/>
          </a:xfrm>
        </p:spPr>
        <p:txBody>
          <a:bodyPr lIns="104315" tIns="52157" rIns="104315" bIns="52157"/>
          <a:lstStyle/>
          <a:p>
            <a:pPr indent="441325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На 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конец </a:t>
            </a:r>
            <a:r>
              <a:rPr lang="ru-RU" sz="2300" b="1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2019-2020</a:t>
            </a:r>
            <a:r>
              <a:rPr lang="ru-RU" sz="2300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уч. года </a:t>
            </a:r>
            <a:r>
              <a:rPr lang="ru-RU" sz="2300" b="1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44</a:t>
            </a:r>
            <a:r>
              <a:rPr lang="ru-RU" sz="2300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преподавателя имели признание на международном уровне, опубликовав свои труды в рейтинговых изданиях, что проявилось в индивидуальных рейтингах, выраженных индексом </a:t>
            </a:r>
            <a:r>
              <a:rPr lang="ru-RU" sz="23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Хирша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(</a:t>
            </a:r>
            <a:r>
              <a:rPr lang="kk-KZ" sz="2300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h-index)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. </a:t>
            </a:r>
          </a:p>
          <a:p>
            <a:pPr indent="441325">
              <a:spcBef>
                <a:spcPts val="0"/>
              </a:spcBef>
            </a:pPr>
            <a:r>
              <a:rPr lang="ru-RU" sz="2000" b="1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Особо </a:t>
            </a:r>
            <a:r>
              <a:rPr lang="ru-RU" sz="2000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отличились преподаватели </a:t>
            </a:r>
            <a:r>
              <a:rPr lang="ru-RU" sz="2000" b="1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кафедр: 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Менеджмент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11 чел.,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«Экономика» и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ИСиТ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по 8, «Финансы» - 7, «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СРиТ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- 6 и «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МТиП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- 4.</a:t>
            </a: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1) 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«Менеджмент»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 (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Оразбаева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Н.Х.,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Турекулова Д.М., Каменова М.Ж., Лесбаева Г.Т., Жуманова Б.К.,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Мухамбетова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Байбашева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Г.К.,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Бейсенгалиев Б.Т., Сатканова Р.Г., Уажанов М.У., Турекулова А.Н.); </a:t>
            </a:r>
            <a:endParaRPr lang="ru-RU" sz="2000" dirty="0">
              <a:solidFill>
                <a:srgbClr val="265B9C"/>
              </a:solidFill>
              <a:latin typeface="Gotham Pro"/>
              <a:cs typeface="Times New Roman" panose="02020603050405020304" pitchFamily="18" charset="0"/>
            </a:endParaRP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2) 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«Экономика»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Токсанова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А.Н.,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Укубасова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Г.С.,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Раимбеков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Ж.С.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Галиева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А.Х.,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Мухамеджанова А.А., Рахимбекова А.Е., Кожабаева С.А., Каримбаева Г.Ж.);</a:t>
            </a:r>
            <a:endParaRPr lang="ru-RU" sz="2000" dirty="0">
              <a:solidFill>
                <a:srgbClr val="265B9C"/>
              </a:solidFill>
              <a:latin typeface="Gotham Pro"/>
              <a:cs typeface="Times New Roman" panose="02020603050405020304" pitchFamily="18" charset="0"/>
            </a:endParaRP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3) 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ИСиТ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 (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Абдыманапов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С.А.,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Байзаков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С.Б.,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Муратбеков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М.М.,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Барлыбаев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А.Б.,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Шуйтенов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Г.Ж.,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Серимбетов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Б.А.,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Касенова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Л.Г.,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Турусбекова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У.К.);</a:t>
            </a: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4) 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«Финансы»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(Алина Г.Б.,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Аймурзина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Б.Т.,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Есенгельдин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Б.С., Мусина А.А.,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Лукпанова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Ж.О.,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Берстембаева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Р.К.,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Джумабекова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А.Т.);</a:t>
            </a: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5) </a:t>
            </a:r>
            <a:r>
              <a:rPr lang="ru-RU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«Социальная работа»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Абдугалина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С.Е.,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Бурганова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Р.И.,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Шайхеслямова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К.О., Алиева А.Я.,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Кабиев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Е.С.,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Самарханов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К.Б.);</a:t>
            </a:r>
          </a:p>
          <a:p>
            <a:pPr indent="441325">
              <a:spcBef>
                <a:spcPts val="0"/>
              </a:spcBef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6)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«МТ и право»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(Дарибаева А.К., Бикенова А.С., Турсумбаева М.Ж., Капышева С.К</a:t>
            </a:r>
            <a:r>
              <a:rPr lang="kk-KZ" sz="2000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.).</a:t>
            </a:r>
            <a:endParaRPr lang="ru-RU" sz="2500" dirty="0">
              <a:solidFill>
                <a:srgbClr val="231F20"/>
              </a:solidFill>
              <a:latin typeface="Gotham Pro"/>
              <a:cs typeface="Gotham Pro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338" y="541338"/>
            <a:ext cx="9815512" cy="4302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 err="1">
                <a:solidFill>
                  <a:srgbClr val="C00000"/>
                </a:solidFill>
                <a:cs typeface="Times New Roman" pitchFamily="18" charset="0"/>
              </a:rPr>
              <a:t>Учебно-научные лаборатории кафедр университета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88078"/>
              </p:ext>
            </p:extLst>
          </p:nvPr>
        </p:nvGraphicFramePr>
        <p:xfrm>
          <a:off x="293688" y="1262063"/>
          <a:ext cx="10149448" cy="5624873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99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6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Стоимость, тыс.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тг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Прикрепленные дисциплины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Кафедра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9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Комитета государственных доходов Министерства финансов РК (ауд. 305)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1.Налоги и налогообложение;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Налоговый менеджмент;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Налоговый контроль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Финансы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4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по физике,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схемотехнике</a:t>
                      </a: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и сетевым технологиям (ауд. 327)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3212,0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 Физика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2.Теория электрических цепей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</a:t>
                      </a:r>
                      <a:r>
                        <a:rPr kumimoji="0" lang="ru-RU" sz="15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Схемотехника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архитектуры компьютерных систем и сетей (ауд. 307)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1460,0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1.Архитектура вычислительных цепей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Компьютерные сети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2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Учебно-исследовательская лаборатория «Государственно-частное партнерство в сфере высшего профессионального образования» (415 ауд.)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 Управление проектами ГЧП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ГЧП в социальной сфере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Правовые основы ГЧП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4.Проектное финансирование на основе ГЧП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Экономика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6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моделирования и технических средств дизайна (ауд. 119)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125,75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Композиция</a:t>
                      </a:r>
                    </a:p>
                    <a:p>
                      <a:pPr marL="3600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5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Цветоведение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Дизайн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363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856214" y="7034213"/>
            <a:ext cx="2459038" cy="276225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24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5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725" y="541338"/>
            <a:ext cx="9899650" cy="4302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 err="1">
                <a:solidFill>
                  <a:srgbClr val="C00000"/>
                </a:solidFill>
                <a:cs typeface="Times New Roman" pitchFamily="18" charset="0"/>
              </a:rPr>
              <a:t>Учебно-научные лаборатории кафедр университета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654822"/>
              </p:ext>
            </p:extLst>
          </p:nvPr>
        </p:nvGraphicFramePr>
        <p:xfrm>
          <a:off x="501650" y="1260475"/>
          <a:ext cx="9857977" cy="574059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58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7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3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3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Стоимость, тыс.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тг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Прикрепленные дисциплины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Кафедра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kern="1200" dirty="0" smtClean="0">
                          <a:effectLst/>
                        </a:rPr>
                        <a:t>Лаборатория «</a:t>
                      </a:r>
                      <a:r>
                        <a:rPr lang="x-none" sz="1500" kern="1200" smtClean="0">
                          <a:effectLst/>
                        </a:rPr>
                        <a:t>Проблем управления информационными системами</a:t>
                      </a:r>
                      <a:r>
                        <a:rPr lang="ru-RU" sz="1500" kern="1200" dirty="0" smtClean="0">
                          <a:effectLst/>
                        </a:rPr>
                        <a:t>» (325 ауд.)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1540,0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Визуальное программирование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Имитационное моделирование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Теория шифрования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54" marB="50354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54" marB="5035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«1С: Предприятие»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(ауд. 302)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1795,0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1С-Бухгалтерия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3038" algn="l"/>
                        </a:tabLst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2.Информационные технологии в бухучете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Учет и аудит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учебной бухгалтерии им. профессора  Н.В.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Радостовца</a:t>
                      </a: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(ауд. 316)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1045,8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1С-Бухгалтерия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Информационные технологии в бухучете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Учет и аудит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НИ Лаборатория «Теории и методологии социальной работы» (ауд. 124)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165,0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1.Методы и технологии социальной работы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Общая и социальная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педаггика</a:t>
                      </a:r>
                      <a:endParaRPr kumimoji="0" lang="ru-RU" sz="15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Научные исследования магистрантов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Социальная работа и туризм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«Криминалистики и дознания» (ауд.432)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360,0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Криминалистика и дознание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Судебные процессы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Уголовное судопроизводство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Международная торговля и право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055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991" y="162430"/>
            <a:ext cx="9739187" cy="430887"/>
          </a:xfrm>
        </p:spPr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Программы двойного диплома и </a:t>
            </a:r>
            <a:r>
              <a:rPr lang="ru-RU" sz="2800" b="1" i="1" dirty="0" err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академ.мобильность</a:t>
            </a:r>
            <a:endParaRPr lang="en-CA" sz="2800" b="1" i="1" dirty="0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sp>
        <p:nvSpPr>
          <p:cNvPr id="280632" name="Rectangle 1"/>
          <p:cNvSpPr>
            <a:spLocks noChangeArrowheads="1"/>
          </p:cNvSpPr>
          <p:nvPr/>
        </p:nvSpPr>
        <p:spPr bwMode="auto">
          <a:xfrm>
            <a:off x="2398713" y="1749425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074092"/>
              </p:ext>
            </p:extLst>
          </p:nvPr>
        </p:nvGraphicFramePr>
        <p:xfrm>
          <a:off x="1626225" y="4717530"/>
          <a:ext cx="7800350" cy="2519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7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23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90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2015-2016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2016 - 2017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2017-2018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2018 - 2019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2019 - 2020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1</a:t>
                      </a: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Программы двойного диплома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6</a:t>
                      </a:r>
                      <a:endParaRPr lang="ru-RU" sz="1600" b="1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2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Входящая 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0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обучающиеся 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11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6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ППС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22" y="684475"/>
            <a:ext cx="8399594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1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750" y="468313"/>
            <a:ext cx="9448800" cy="1589087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WELCOME</a:t>
            </a:r>
            <a:r>
              <a:rPr lang="ru-RU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 </a:t>
            </a:r>
            <a:r>
              <a:rPr lang="en-US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Centre</a:t>
            </a:r>
            <a:r>
              <a:rPr lang="ru-RU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.</a:t>
            </a:r>
            <a:r>
              <a:rPr lang="en-US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 </a:t>
            </a:r>
            <a:r>
              <a:rPr lang="ru-RU" sz="40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Иностранные студенты</a:t>
            </a:r>
            <a:endParaRPr lang="en-CA" sz="4000" b="1" i="1" dirty="0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4"/>
          </p:nvPr>
        </p:nvSpPr>
        <p:spPr>
          <a:xfrm>
            <a:off x="534988" y="1765300"/>
            <a:ext cx="9623425" cy="49911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</a:t>
            </a:r>
            <a:r>
              <a:rPr lang="en-US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WELCOME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en-US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Centre 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открыт в мае 2018 года для адаптации иностранных студентов.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На данный момент количество иностранных студентов составляет 56 человек. 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	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2016-2017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600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49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2017-2018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600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56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2018-2019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600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52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студента;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           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2019-2020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– </a:t>
            </a:r>
            <a:r>
              <a:rPr lang="kk-KZ" sz="2600" b="1" dirty="0" smtClean="0">
                <a:solidFill>
                  <a:srgbClr val="FF0000"/>
                </a:solidFill>
                <a:latin typeface="+mj-lt"/>
                <a:ea typeface="Gotham Pro"/>
                <a:cs typeface="Gotham Pro"/>
              </a:rPr>
              <a:t>56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студентов.</a:t>
            </a:r>
            <a:endParaRPr lang="en-CA" sz="2600" dirty="0" smtClean="0">
              <a:solidFill>
                <a:srgbClr val="004274"/>
              </a:solidFill>
              <a:latin typeface="+mj-lt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Разработана 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Программа адаптации иностранных обучающихся</a:t>
            </a: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, включающая в себя ознакомительные встречи, различные культурные и консультативные мероприятия.</a:t>
            </a:r>
            <a:endParaRPr lang="en-CA" sz="26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Центр  оказывает помощь в регистрации студентов, получении и продлении учебных виз. </a:t>
            </a:r>
            <a:endParaRPr lang="en-CA" sz="26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lang="en-CA" sz="11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9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0276" y="3025776"/>
            <a:ext cx="7632278" cy="725487"/>
          </a:xfrm>
        </p:spPr>
        <p:txBody>
          <a:bodyPr>
            <a:noAutofit/>
          </a:bodyPr>
          <a:lstStyle/>
          <a:p>
            <a:pPr eaLnBrk="1" hangingPunct="1"/>
            <a:r>
              <a:rPr lang="ru-RU" sz="48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3. Воспитательная работа</a:t>
            </a:r>
            <a:endParaRPr lang="en-CA" sz="4800" b="1" i="1" dirty="0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9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Prostokąt 36"/>
          <p:cNvSpPr>
            <a:spLocks noChangeArrowheads="1"/>
          </p:cNvSpPr>
          <p:nvPr/>
        </p:nvSpPr>
        <p:spPr bwMode="auto">
          <a:xfrm>
            <a:off x="842963" y="6196013"/>
            <a:ext cx="2692400" cy="728662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endParaRPr lang="ru-RU" sz="2000"/>
          </a:p>
        </p:txBody>
      </p:sp>
      <p:sp>
        <p:nvSpPr>
          <p:cNvPr id="287746" name="Rectangle 58"/>
          <p:cNvSpPr>
            <a:spLocks noChangeArrowheads="1"/>
          </p:cNvSpPr>
          <p:nvPr/>
        </p:nvSpPr>
        <p:spPr bwMode="auto">
          <a:xfrm>
            <a:off x="0" y="0"/>
            <a:ext cx="10693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87747" name="Group 1"/>
          <p:cNvGrpSpPr>
            <a:grpSpLocks noChangeAspect="1"/>
          </p:cNvGrpSpPr>
          <p:nvPr/>
        </p:nvGrpSpPr>
        <p:grpSpPr bwMode="auto">
          <a:xfrm>
            <a:off x="622300" y="292100"/>
            <a:ext cx="9438082" cy="7054850"/>
            <a:chOff x="2281" y="1581"/>
            <a:chExt cx="11533" cy="8512"/>
          </a:xfrm>
        </p:grpSpPr>
        <p:sp>
          <p:nvSpPr>
            <p:cNvPr id="287752" name="Prostokąt 36"/>
            <p:cNvSpPr>
              <a:spLocks noChangeArrowheads="1"/>
            </p:cNvSpPr>
            <p:nvPr/>
          </p:nvSpPr>
          <p:spPr bwMode="auto">
            <a:xfrm>
              <a:off x="9777" y="7654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53" name="AutoShape 57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11517" cy="8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000">
                <a:latin typeface="Calibri" pitchFamily="34" charset="0"/>
              </a:endParaRPr>
            </a:p>
          </p:txBody>
        </p:sp>
        <p:sp>
          <p:nvSpPr>
            <p:cNvPr id="5125" name="Прямоугольник 7"/>
            <p:cNvSpPr>
              <a:spLocks noChangeArrowheads="1"/>
            </p:cNvSpPr>
            <p:nvPr/>
          </p:nvSpPr>
          <p:spPr bwMode="auto">
            <a:xfrm>
              <a:off x="2281" y="1581"/>
              <a:ext cx="11533" cy="1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350" tIns="30175" rIns="60350" bIns="30175">
              <a:spAutoFit/>
            </a:bodyPr>
            <a:lstStyle/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Работа со студентами организована: </a:t>
              </a:r>
            </a:p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Деканатом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по работе со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студентами. Бизнес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–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инкубатором. </a:t>
              </a:r>
            </a:p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Студенческим  советом. Комитетом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по делам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молодежи. </a:t>
              </a:r>
            </a:p>
            <a:p>
              <a:pPr algn="ctr" defTabSz="1042988"/>
              <a:r>
                <a:rPr lang="ru-RU" b="1" i="1" dirty="0" smtClean="0">
                  <a:solidFill>
                    <a:srgbClr val="C00000"/>
                  </a:solidFill>
                  <a:latin typeface="Gotham Pro Narrow Medium"/>
                </a:rPr>
                <a:t>Студенты </a:t>
              </a:r>
              <a:r>
                <a:rPr lang="ru-RU" b="1" i="1" dirty="0">
                  <a:solidFill>
                    <a:srgbClr val="C00000"/>
                  </a:solidFill>
                  <a:latin typeface="Gotham Pro Narrow Medium"/>
                </a:rPr>
                <a:t>вовлечены в Советы, комитеты и комиссии </a:t>
              </a:r>
              <a:endParaRPr lang="ru-RU" b="1" i="1" dirty="0">
                <a:solidFill>
                  <a:srgbClr val="C00000"/>
                </a:solidFill>
                <a:latin typeface="Gotham Pro Narrow Medium"/>
                <a:ea typeface="Gotham Pro Narrow Medium"/>
                <a:cs typeface="Gotham Pro Narrow Medium"/>
              </a:endParaRPr>
            </a:p>
          </p:txBody>
        </p:sp>
        <p:sp>
          <p:nvSpPr>
            <p:cNvPr id="287755" name="Symbol zastępczy numeru slajdu 6"/>
            <p:cNvSpPr txBox="1">
              <a:spLocks/>
            </p:cNvSpPr>
            <p:nvPr/>
          </p:nvSpPr>
          <p:spPr bwMode="auto">
            <a:xfrm>
              <a:off x="10247" y="9488"/>
              <a:ext cx="2635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pPr algn="r"/>
              <a:endParaRPr lang="en-US" sz="2000" dirty="0"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287756" name="Prostokąt 10"/>
            <p:cNvSpPr>
              <a:spLocks noChangeArrowheads="1"/>
            </p:cNvSpPr>
            <p:nvPr/>
          </p:nvSpPr>
          <p:spPr bwMode="auto">
            <a:xfrm>
              <a:off x="6126" y="2991"/>
              <a:ext cx="3290" cy="784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57" name="pole tekstowe 11"/>
            <p:cNvGrpSpPr>
              <a:grpSpLocks/>
            </p:cNvGrpSpPr>
            <p:nvPr/>
          </p:nvGrpSpPr>
          <p:grpSpPr bwMode="auto">
            <a:xfrm>
              <a:off x="5814" y="3109"/>
              <a:ext cx="3862" cy="938"/>
              <a:chOff x="1867" y="709"/>
              <a:chExt cx="1969" cy="483"/>
            </a:xfrm>
          </p:grpSpPr>
          <p:pic>
            <p:nvPicPr>
              <p:cNvPr id="287795" name="pole tekstowe 11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878" y="933"/>
                <a:ext cx="1958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6" name="Text Box 51"/>
              <p:cNvSpPr txBox="1">
                <a:spLocks noChangeArrowheads="1"/>
              </p:cNvSpPr>
              <p:nvPr/>
            </p:nvSpPr>
            <p:spPr bwMode="auto">
              <a:xfrm>
                <a:off x="1867" y="709"/>
                <a:ext cx="1951" cy="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 smtClean="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Ученый совет</a:t>
                </a:r>
                <a:endParaRPr lang="ru-RU" sz="2000" dirty="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58" name="Prostokąt 12"/>
            <p:cNvSpPr>
              <a:spLocks noChangeArrowheads="1"/>
            </p:cNvSpPr>
            <p:nvPr/>
          </p:nvSpPr>
          <p:spPr bwMode="auto">
            <a:xfrm>
              <a:off x="2569" y="3971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59" name="Text Box 47"/>
            <p:cNvSpPr txBox="1">
              <a:spLocks noChangeArrowheads="1"/>
            </p:cNvSpPr>
            <p:nvPr/>
          </p:nvSpPr>
          <p:spPr bwMode="auto">
            <a:xfrm>
              <a:off x="2609" y="4184"/>
              <a:ext cx="3251" cy="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 dirty="0" smtClean="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Советы факультетов</a:t>
              </a:r>
              <a:endParaRPr lang="ru-RU" sz="2000" dirty="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60" name="Prostokąt 14"/>
            <p:cNvSpPr>
              <a:spLocks noChangeArrowheads="1"/>
            </p:cNvSpPr>
            <p:nvPr/>
          </p:nvSpPr>
          <p:spPr bwMode="auto">
            <a:xfrm>
              <a:off x="6127" y="3972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61" name="Text Box 43"/>
            <p:cNvSpPr txBox="1">
              <a:spLocks noChangeArrowheads="1"/>
            </p:cNvSpPr>
            <p:nvPr/>
          </p:nvSpPr>
          <p:spPr bwMode="auto">
            <a:xfrm>
              <a:off x="5858" y="4184"/>
              <a:ext cx="3826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endParaRPr lang="en-US" sz="2000" dirty="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62" name="Prostokąt 16"/>
            <p:cNvSpPr>
              <a:spLocks noChangeArrowheads="1"/>
            </p:cNvSpPr>
            <p:nvPr/>
          </p:nvSpPr>
          <p:spPr bwMode="auto">
            <a:xfrm>
              <a:off x="2590" y="5423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3" name="pole tekstowe 17"/>
            <p:cNvGrpSpPr>
              <a:grpSpLocks/>
            </p:cNvGrpSpPr>
            <p:nvPr/>
          </p:nvGrpSpPr>
          <p:grpSpPr bwMode="auto">
            <a:xfrm>
              <a:off x="2281" y="5423"/>
              <a:ext cx="3841" cy="1659"/>
              <a:chOff x="65" y="1905"/>
              <a:chExt cx="1959" cy="856"/>
            </a:xfrm>
          </p:grpSpPr>
          <p:pic>
            <p:nvPicPr>
              <p:cNvPr id="287793" name="pole tekstowe 17"/>
              <p:cNvPicPr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5" y="2519"/>
                <a:ext cx="1959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4" name="Text Box 39"/>
              <p:cNvSpPr txBox="1">
                <a:spLocks noChangeArrowheads="1"/>
              </p:cNvSpPr>
              <p:nvPr/>
            </p:nvSpPr>
            <p:spPr bwMode="auto">
              <a:xfrm>
                <a:off x="223" y="1905"/>
                <a:ext cx="1530" cy="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 smtClean="0">
                    <a:solidFill>
                      <a:schemeClr val="bg1"/>
                    </a:solidFill>
                    <a:ea typeface="Times New Roman" pitchFamily="18" charset="0"/>
                    <a:cs typeface="Bookman Old Style" pitchFamily="18" charset="0"/>
                  </a:rPr>
                  <a:t>Академические советы</a:t>
                </a:r>
                <a:endParaRPr lang="en-US" sz="2000" dirty="0">
                  <a:solidFill>
                    <a:schemeClr val="bg1"/>
                  </a:solidFill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4" name="Prostokąt 18"/>
            <p:cNvSpPr>
              <a:spLocks noChangeArrowheads="1"/>
            </p:cNvSpPr>
            <p:nvPr/>
          </p:nvSpPr>
          <p:spPr bwMode="auto">
            <a:xfrm>
              <a:off x="6119" y="5423"/>
              <a:ext cx="3293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5" name="pole tekstowe 19"/>
            <p:cNvGrpSpPr>
              <a:grpSpLocks/>
            </p:cNvGrpSpPr>
            <p:nvPr/>
          </p:nvGrpSpPr>
          <p:grpSpPr bwMode="auto">
            <a:xfrm>
              <a:off x="6018" y="5487"/>
              <a:ext cx="3832" cy="851"/>
              <a:chOff x="1970" y="2257"/>
              <a:chExt cx="1955" cy="233"/>
            </a:xfrm>
          </p:grpSpPr>
          <p:pic>
            <p:nvPicPr>
              <p:cNvPr id="287791" name="pole tekstowe 19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70" y="2257"/>
                <a:ext cx="1955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2" name="Text Box 35"/>
              <p:cNvSpPr txBox="1">
                <a:spLocks noChangeArrowheads="1"/>
              </p:cNvSpPr>
              <p:nvPr/>
            </p:nvSpPr>
            <p:spPr bwMode="auto">
              <a:xfrm>
                <a:off x="1970" y="2257"/>
                <a:ext cx="178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Комитет по финансам</a:t>
                </a:r>
                <a:endParaRPr lang="ru-RU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6" name="Prostokąt 20"/>
            <p:cNvSpPr>
              <a:spLocks noChangeArrowheads="1"/>
            </p:cNvSpPr>
            <p:nvPr/>
          </p:nvSpPr>
          <p:spPr bwMode="auto">
            <a:xfrm>
              <a:off x="9783" y="5380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r>
                <a:rPr lang="ru-RU" sz="2000">
                  <a:solidFill>
                    <a:schemeClr val="bg1"/>
                  </a:solidFill>
                </a:rPr>
                <a:t>Научно-методический совет</a:t>
              </a:r>
            </a:p>
          </p:txBody>
        </p:sp>
        <p:grpSp>
          <p:nvGrpSpPr>
            <p:cNvPr id="287767" name="pole tekstowe 21"/>
            <p:cNvGrpSpPr>
              <a:grpSpLocks/>
            </p:cNvGrpSpPr>
            <p:nvPr/>
          </p:nvGrpSpPr>
          <p:grpSpPr bwMode="auto">
            <a:xfrm>
              <a:off x="9663" y="6446"/>
              <a:ext cx="3578" cy="2154"/>
              <a:chOff x="3736" y="2473"/>
              <a:chExt cx="1959" cy="1011"/>
            </a:xfrm>
          </p:grpSpPr>
          <p:pic>
            <p:nvPicPr>
              <p:cNvPr id="287789" name="pole tekstowe 21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36" y="2473"/>
                <a:ext cx="1959" cy="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0" name="Text Box 31"/>
              <p:cNvSpPr txBox="1">
                <a:spLocks noChangeArrowheads="1"/>
              </p:cNvSpPr>
              <p:nvPr/>
            </p:nvSpPr>
            <p:spPr bwMode="auto">
              <a:xfrm>
                <a:off x="3784" y="3127"/>
                <a:ext cx="1816" cy="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Приемная комиссия</a:t>
                </a:r>
                <a:endParaRPr lang="ru-RU" sz="2000" dirty="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8" name="Prostokąt 22"/>
            <p:cNvSpPr>
              <a:spLocks noChangeArrowheads="1"/>
            </p:cNvSpPr>
            <p:nvPr/>
          </p:nvSpPr>
          <p:spPr bwMode="auto">
            <a:xfrm>
              <a:off x="6103" y="6555"/>
              <a:ext cx="3293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9" name="pole tekstowe 23"/>
            <p:cNvGrpSpPr>
              <a:grpSpLocks/>
            </p:cNvGrpSpPr>
            <p:nvPr/>
          </p:nvGrpSpPr>
          <p:grpSpPr bwMode="auto">
            <a:xfrm>
              <a:off x="5850" y="6761"/>
              <a:ext cx="3887" cy="1547"/>
              <a:chOff x="1885" y="2595"/>
              <a:chExt cx="1983" cy="800"/>
            </a:xfrm>
          </p:grpSpPr>
          <p:pic>
            <p:nvPicPr>
              <p:cNvPr id="287787" name="pole tekstowe 23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85" y="3153"/>
                <a:ext cx="1955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8" name="Text Box 27"/>
              <p:cNvSpPr txBox="1">
                <a:spLocks noChangeArrowheads="1"/>
              </p:cNvSpPr>
              <p:nvPr/>
            </p:nvSpPr>
            <p:spPr bwMode="auto">
              <a:xfrm>
                <a:off x="1917" y="2595"/>
                <a:ext cx="195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en-US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IT комитет</a:t>
                </a:r>
                <a:endParaRPr lang="en-US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70" name="Prostokąt 24"/>
            <p:cNvSpPr>
              <a:spLocks noChangeArrowheads="1"/>
            </p:cNvSpPr>
            <p:nvPr/>
          </p:nvSpPr>
          <p:spPr bwMode="auto">
            <a:xfrm>
              <a:off x="2569" y="6555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71" name="pole tekstowe 25"/>
            <p:cNvGrpSpPr>
              <a:grpSpLocks/>
            </p:cNvGrpSpPr>
            <p:nvPr/>
          </p:nvGrpSpPr>
          <p:grpSpPr bwMode="auto">
            <a:xfrm>
              <a:off x="2281" y="6599"/>
              <a:ext cx="4057" cy="1880"/>
              <a:chOff x="65" y="2557"/>
              <a:chExt cx="2069" cy="968"/>
            </a:xfrm>
          </p:grpSpPr>
          <p:pic>
            <p:nvPicPr>
              <p:cNvPr id="287785" name="pole tekstowe 25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5" y="3110"/>
                <a:ext cx="1959" cy="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6" name="Text Box 23"/>
              <p:cNvSpPr txBox="1">
                <a:spLocks noChangeArrowheads="1"/>
              </p:cNvSpPr>
              <p:nvPr/>
            </p:nvSpPr>
            <p:spPr bwMode="auto">
              <a:xfrm>
                <a:off x="184" y="2557"/>
                <a:ext cx="1950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7772" name="Prostokąt 26"/>
            <p:cNvSpPr>
              <a:spLocks noChangeArrowheads="1"/>
            </p:cNvSpPr>
            <p:nvPr/>
          </p:nvSpPr>
          <p:spPr bwMode="auto">
            <a:xfrm>
              <a:off x="9750" y="6546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3" name="Prostokąt 28"/>
            <p:cNvSpPr>
              <a:spLocks noChangeArrowheads="1"/>
            </p:cNvSpPr>
            <p:nvPr/>
          </p:nvSpPr>
          <p:spPr bwMode="auto">
            <a:xfrm>
              <a:off x="9687" y="3971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74" name="pole tekstowe 29"/>
            <p:cNvGrpSpPr>
              <a:grpSpLocks/>
            </p:cNvGrpSpPr>
            <p:nvPr/>
          </p:nvGrpSpPr>
          <p:grpSpPr bwMode="auto">
            <a:xfrm>
              <a:off x="9479" y="4047"/>
              <a:ext cx="3861" cy="1363"/>
              <a:chOff x="3736" y="1192"/>
              <a:chExt cx="1969" cy="705"/>
            </a:xfrm>
          </p:grpSpPr>
          <p:pic>
            <p:nvPicPr>
              <p:cNvPr id="287783" name="pole tekstowe 29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736" y="1659"/>
                <a:ext cx="1959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4" name="Text Box 18"/>
              <p:cNvSpPr txBox="1">
                <a:spLocks noChangeArrowheads="1"/>
              </p:cNvSpPr>
              <p:nvPr/>
            </p:nvSpPr>
            <p:spPr bwMode="auto">
              <a:xfrm>
                <a:off x="3755" y="1192"/>
                <a:ext cx="1950" cy="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Комитет по делам молодежи</a:t>
                </a:r>
                <a:endParaRPr lang="ru-RU" sz="2000">
                  <a:ea typeface="Times New Roman" pitchFamily="18" charset="0"/>
                </a:endParaRPr>
              </a:p>
            </p:txBody>
          </p:sp>
        </p:grpSp>
        <p:sp>
          <p:nvSpPr>
            <p:cNvPr id="287775" name="Text Box 15"/>
            <p:cNvSpPr txBox="1">
              <a:spLocks noChangeArrowheads="1"/>
            </p:cNvSpPr>
            <p:nvPr/>
          </p:nvSpPr>
          <p:spPr bwMode="auto">
            <a:xfrm>
              <a:off x="9613" y="6774"/>
              <a:ext cx="3823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Комитет по науке</a:t>
              </a:r>
              <a:endParaRPr lang="ru-RU" sz="200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76" name="Prostokąt 31"/>
            <p:cNvSpPr>
              <a:spLocks noChangeArrowheads="1"/>
            </p:cNvSpPr>
            <p:nvPr/>
          </p:nvSpPr>
          <p:spPr bwMode="auto">
            <a:xfrm>
              <a:off x="6138" y="7687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7" name="Text Box 11"/>
            <p:cNvSpPr txBox="1">
              <a:spLocks noChangeArrowheads="1"/>
            </p:cNvSpPr>
            <p:nvPr/>
          </p:nvSpPr>
          <p:spPr bwMode="auto">
            <a:xfrm>
              <a:off x="6175" y="7733"/>
              <a:ext cx="3269" cy="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1600" b="1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Комиссия по контролю </a:t>
              </a:r>
            </a:p>
            <a:p>
              <a:pPr algn="ctr"/>
              <a:r>
                <a:rPr lang="ru-RU" sz="1600" b="1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качества</a:t>
              </a:r>
            </a:p>
          </p:txBody>
        </p:sp>
        <p:sp>
          <p:nvSpPr>
            <p:cNvPr id="287778" name="Prostokąt 34"/>
            <p:cNvSpPr>
              <a:spLocks noChangeArrowheads="1"/>
            </p:cNvSpPr>
            <p:nvPr/>
          </p:nvSpPr>
          <p:spPr bwMode="auto">
            <a:xfrm>
              <a:off x="2557" y="7675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9" name="Text Box 7"/>
            <p:cNvSpPr txBox="1">
              <a:spLocks noChangeArrowheads="1"/>
            </p:cNvSpPr>
            <p:nvPr/>
          </p:nvSpPr>
          <p:spPr bwMode="auto">
            <a:xfrm>
              <a:off x="2609" y="8703"/>
              <a:ext cx="3623" cy="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Дисциплинарная комиссия</a:t>
              </a:r>
              <a:endParaRPr lang="ru-RU" sz="2000">
                <a:ea typeface="Times New Roman" pitchFamily="18" charset="0"/>
                <a:cs typeface="Bookman Old Style" pitchFamily="18" charset="0"/>
              </a:endParaRPr>
            </a:p>
          </p:txBody>
        </p:sp>
        <p:grpSp>
          <p:nvGrpSpPr>
            <p:cNvPr id="287780" name="pole tekstowe 37"/>
            <p:cNvGrpSpPr>
              <a:grpSpLocks/>
            </p:cNvGrpSpPr>
            <p:nvPr/>
          </p:nvGrpSpPr>
          <p:grpSpPr bwMode="auto">
            <a:xfrm>
              <a:off x="9478" y="8896"/>
              <a:ext cx="3841" cy="468"/>
              <a:chOff x="3736" y="3698"/>
              <a:chExt cx="1959" cy="242"/>
            </a:xfrm>
          </p:grpSpPr>
          <p:pic>
            <p:nvPicPr>
              <p:cNvPr id="287781" name="pole tekstowe 37"/>
              <p:cNvPicPr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736" y="3698"/>
                <a:ext cx="1959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2" name="Text Box 3"/>
              <p:cNvSpPr txBox="1">
                <a:spLocks noChangeArrowheads="1"/>
              </p:cNvSpPr>
              <p:nvPr/>
            </p:nvSpPr>
            <p:spPr bwMode="auto">
              <a:xfrm>
                <a:off x="3742" y="3702"/>
                <a:ext cx="195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en-US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…</a:t>
                </a:r>
                <a:endParaRPr lang="en-US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</p:grpSp>
      <p:sp>
        <p:nvSpPr>
          <p:cNvPr id="61" name="Прямоугольный треугольник 60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7749" name="Prostokąt 36"/>
          <p:cNvSpPr>
            <a:spLocks noChangeArrowheads="1"/>
          </p:cNvSpPr>
          <p:nvPr/>
        </p:nvSpPr>
        <p:spPr bwMode="auto">
          <a:xfrm>
            <a:off x="3792538" y="6196013"/>
            <a:ext cx="2692400" cy="728662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pPr algn="ctr"/>
            <a:r>
              <a:rPr lang="ru-RU" sz="2000" dirty="0" smtClean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Конкурсная комиссия</a:t>
            </a:r>
            <a:endParaRPr lang="ru-RU" sz="2000" dirty="0">
              <a:solidFill>
                <a:srgbClr val="FFFFFF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87750" name="Prostokąt 36"/>
          <p:cNvSpPr>
            <a:spLocks noChangeArrowheads="1"/>
          </p:cNvSpPr>
          <p:nvPr/>
        </p:nvSpPr>
        <p:spPr bwMode="auto">
          <a:xfrm>
            <a:off x="6775450" y="6184900"/>
            <a:ext cx="2692400" cy="728663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pPr algn="ctr"/>
            <a:r>
              <a:rPr lang="en-US" sz="200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…</a:t>
            </a:r>
            <a:endParaRPr lang="ru-RU" sz="2000">
              <a:solidFill>
                <a:srgbClr val="FFFFFF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814388" y="5325477"/>
            <a:ext cx="2716344" cy="683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350" tIns="30175" rIns="60350" bIns="30175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Комиссия по образовательным льготам </a:t>
            </a:r>
            <a:endParaRPr lang="ru-RU" sz="1600" b="1" dirty="0">
              <a:solidFill>
                <a:schemeClr val="bg1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5925" y="2301141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Координационный </a:t>
            </a:r>
          </a:p>
          <a:p>
            <a:pPr algn="ctr"/>
            <a:r>
              <a:rPr lang="ru-RU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совет</a:t>
            </a:r>
            <a:endParaRPr lang="en-US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506" y="4333850"/>
            <a:ext cx="2873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Комиссия по антикоррупционной деятельности</a:t>
            </a:r>
            <a:endParaRPr lang="ru-RU" sz="1600" b="1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254A3-F7E0-41DE-9A63-CF9FB199144B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2288" y="325438"/>
            <a:ext cx="4895850" cy="792162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КДМ. Студенческий совет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22288" y="2844800"/>
            <a:ext cx="4537075" cy="4370388"/>
          </a:xfrm>
          <a:solidFill>
            <a:srgbClr val="FF9900">
              <a:alpha val="79000"/>
            </a:srgbClr>
          </a:solidFill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КДМ осуществляет свою деятельность по следующим направлениям: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реализации Государственной молодёжной политики РК, обеспечение соблюдения прав и социальной защиты студенческой молодежи;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координация деятельности общественных организаций университета, органов самоуправления и клубов по интересам;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профилактике религиозного экстремизма, правонарушений среди студенческой молодёжи и борьбы с коррупционными проявлениями;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общественно-политическому, нравственному, этнокультурному воспитанию и пропаганде здорового образа жизни;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оздоровительно-воспитательного характера, с целью профилактики </a:t>
            </a:r>
            <a:r>
              <a:rPr lang="ru-RU" dirty="0" err="1" smtClean="0">
                <a:latin typeface="Calibri" pitchFamily="34" charset="0"/>
                <a:ea typeface="Gotham Pro"/>
              </a:rPr>
              <a:t>табакокурения</a:t>
            </a:r>
            <a:r>
              <a:rPr lang="ru-RU" dirty="0" smtClean="0">
                <a:latin typeface="Calibri" pitchFamily="34" charset="0"/>
                <a:ea typeface="Gotham Pro"/>
              </a:rPr>
              <a:t> и сокращения числа курящих среди студентов, борьбы с наркоманией;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кооперирование с кафедрой языков, организация совместных мероприятий на государственном языке;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нацеленных на привитие элементов культуры и творческого мировоззрения, уважительного отношения к старшим, нравственно-психологического воздействия.</a:t>
            </a:r>
          </a:p>
          <a:p>
            <a:pPr eaLnBrk="1" hangingPunct="1">
              <a:spcBef>
                <a:spcPct val="0"/>
              </a:spcBef>
            </a:pPr>
            <a:endParaRPr lang="ru-RU" dirty="0" smtClean="0">
              <a:ea typeface="Gotham Pro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3"/>
          </p:nvPr>
        </p:nvSpPr>
        <p:spPr>
          <a:xfrm>
            <a:off x="5491163" y="828675"/>
            <a:ext cx="4824412" cy="6408738"/>
          </a:xfrm>
          <a:solidFill>
            <a:srgbClr val="FF9900">
              <a:alpha val="50000"/>
            </a:srgbClr>
          </a:solidFill>
        </p:spPr>
        <p:txBody>
          <a:bodyPr/>
          <a:lstStyle/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Студенческий Совет 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– </a:t>
            </a: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реализация проектов студентов и защита интересов обучающихся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Основные цели: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Всесторонне развить самоуправление студентов в университете;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Привить культуру академической честности среди студентов;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Увеличить гражданскую роль и ответственность студентов, живущих в общежитии;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Развить интеллектуальные возможности и патриотический дух у студентов.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endParaRPr lang="ru-RU" sz="16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Полномочия Студенческого совета:</a:t>
            </a:r>
            <a:endParaRPr lang="ru-RU" sz="1800" dirty="0" smtClean="0">
              <a:solidFill>
                <a:srgbClr val="C00000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Представление и защита прав и интересов студента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Разработка предложений по повышению качества образовательного процесса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в решении социально-бытовых, образовательных и других вопросов затрагивающих интересы студентов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реализации инициатив студентов 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Участие в работе комиссий и ученого совета Университета </a:t>
            </a:r>
            <a:r>
              <a:rPr lang="ru-RU" sz="16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КазЭУФМиТ</a:t>
            </a:r>
            <a:endParaRPr lang="ru-RU" sz="16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Предоставление обратной связи от обучающихся для повышения эффективности и качества предоставляемых услуг</a:t>
            </a:r>
          </a:p>
          <a:p>
            <a:pPr marL="285750" indent="-285750" eaLnBrk="1" hangingPunct="1">
              <a:spcBef>
                <a:spcPct val="0"/>
              </a:spcBef>
            </a:pPr>
            <a:endParaRPr lang="ru-RU" sz="1600" dirty="0" smtClean="0"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ru-RU" sz="1600" dirty="0" smtClean="0">
              <a:latin typeface="Calibri" pitchFamily="34" charset="0"/>
              <a:ea typeface="Gotham Pro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3173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25" y="828675"/>
            <a:ext cx="388937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8" y="236538"/>
            <a:ext cx="10158412" cy="55403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rgbClr val="C00000"/>
                </a:solidFill>
                <a:cs typeface="Times New Roman" pitchFamily="18" charset="0"/>
              </a:rPr>
              <a:t>Студенческое самоуправление </a:t>
            </a:r>
            <a:r>
              <a:rPr lang="ru-RU" sz="3600" b="1" i="1" dirty="0" err="1" smtClean="0">
                <a:solidFill>
                  <a:srgbClr val="C00000"/>
                </a:solidFill>
                <a:cs typeface="Times New Roman" pitchFamily="18" charset="0"/>
              </a:rPr>
              <a:t>КазУЭФМТ</a:t>
            </a:r>
            <a:endParaRPr lang="ru-RU" sz="3600" i="1" dirty="0">
              <a:solidFill>
                <a:schemeClr val="tx1"/>
              </a:solidFill>
              <a:cs typeface="Gotham Pro Narrow Medium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8353" name="Picture 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278995" y="973113"/>
            <a:ext cx="10163175" cy="6046812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48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4" y="509588"/>
            <a:ext cx="9175180" cy="1661993"/>
          </a:xfrm>
        </p:spPr>
        <p:txBody>
          <a:bodyPr/>
          <a:lstStyle/>
          <a:p>
            <a:r>
              <a:rPr lang="ru-RU" sz="3600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Социальная поддержка студентов. </a:t>
            </a:r>
            <a:br>
              <a:rPr lang="ru-RU" sz="3600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838393"/>
              </p:ext>
            </p:extLst>
          </p:nvPr>
        </p:nvGraphicFramePr>
        <p:xfrm>
          <a:off x="1170237" y="1621186"/>
          <a:ext cx="8568950" cy="4638649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85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6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5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Средства, выделенные на образовательные льготы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 2017-2019 гг., тенге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2017 г.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2018 г.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2019 г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2 258 </a:t>
                      </a:r>
                      <a:r>
                        <a:rPr lang="ru-RU" sz="2400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3 435 </a:t>
                      </a:r>
                      <a:r>
                        <a:rPr lang="ru-RU" sz="2400" b="1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7 513 </a:t>
                      </a:r>
                      <a:r>
                        <a:rPr lang="ru-RU" sz="2400" b="1" dirty="0" smtClean="0">
                          <a:solidFill>
                            <a:srgbClr val="265A9A"/>
                          </a:solidFill>
                          <a:effectLst/>
                        </a:rPr>
                        <a:t>200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8962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265A9A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в виде материальной помощи и премии за активное участие в жизни университета: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456 000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265A9A"/>
                          </a:solidFill>
                          <a:effectLst/>
                        </a:rPr>
                        <a:t> 231 000</a:t>
                      </a:r>
                      <a:endParaRPr lang="ru-RU" sz="2400" b="1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453 400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Прямоугольный треугольник 1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5" y="509588"/>
            <a:ext cx="4710113" cy="923925"/>
          </a:xfrm>
        </p:spPr>
        <p:txBody>
          <a:bodyPr/>
          <a:lstStyle/>
          <a:p>
            <a:pPr eaLnBrk="1" hangingPunct="1"/>
            <a:r>
              <a:rPr lang="kk-KZ" b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НАУЧНАЯ БИБЛИОТЕКА </a:t>
            </a:r>
            <a:r>
              <a:rPr lang="ru-RU" alt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– </a:t>
            </a:r>
            <a:r>
              <a:rPr 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абонемент и 6 читальных залов</a:t>
            </a:r>
            <a:br>
              <a:rPr 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</a:br>
            <a:endParaRPr lang="ru-RU" sz="1800" b="1" dirty="0" smtClean="0">
              <a:solidFill>
                <a:srgbClr val="C00000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77825" y="1193800"/>
            <a:ext cx="4864100" cy="6093976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sz="1800" b="1" dirty="0" smtClean="0">
                <a:solidFill>
                  <a:srgbClr val="004274"/>
                </a:solidFill>
                <a:ea typeface="Gotham Pro"/>
              </a:rPr>
              <a:t>100% - обеспеченность дисциплин учебного плана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Через электронную библиотеку университета имеется полный доступ к передовым электронным библиотекам мира (</a:t>
            </a:r>
            <a:r>
              <a:rPr lang="en-US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IPRbooks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, 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                                            Thomson Reuters, Springer 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(Германия), «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Scopus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», ЭБС Издательства «ЛАНЬ» и др.).</a:t>
            </a:r>
            <a:endParaRPr lang="en-US" sz="18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Договор </a:t>
            </a:r>
            <a:r>
              <a:rPr lang="kk-KZ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 Ассоциацией вузов РК, которая обеспечивает бесперебойное предоставление доступа к единой научно-образовательной компьютерной сети с доступом в Интернет 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Имеется доступ к электронным ресурсам: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Национальной библиотеки РК, к веб–порталу «</a:t>
            </a: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Әдебиет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порталы», уникальному Интернет-ресурсу произведений казахстанских и зарубежных авторов, доступных на казахском, русском, английском языках. 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Wi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-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F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i сеть полностью покрывает учебный корпус университета, при этом количество точек доступа по учебному корпусу составляет </a:t>
            </a:r>
            <a:r>
              <a:rPr lang="ru-RU" sz="1800" dirty="0" smtClean="0">
                <a:solidFill>
                  <a:srgbClr val="FF0000"/>
                </a:solidFill>
                <a:latin typeface="Calibri" pitchFamily="34" charset="0"/>
                <a:ea typeface="Gotham Pro"/>
              </a:rPr>
              <a:t>27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единиц (модели D-</a:t>
            </a: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Link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DWL-2600) на 2020 г.,  в общежитии - </a:t>
            </a:r>
            <a:r>
              <a:rPr lang="ru-RU" sz="1800" dirty="0" smtClean="0">
                <a:solidFill>
                  <a:srgbClr val="FF0000"/>
                </a:solidFill>
                <a:latin typeface="Calibri" pitchFamily="34" charset="0"/>
                <a:ea typeface="Gotham Pro"/>
              </a:rPr>
              <a:t>13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.</a:t>
            </a:r>
            <a:endParaRPr lang="ru-RU" sz="24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Рисунок 10"/>
          <p:cNvPicPr>
            <a:picLocks noGrp="1" noChangeAspect="1"/>
          </p:cNvPicPr>
          <p:nvPr>
            <p:ph sz="half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62724" y="1878633"/>
            <a:ext cx="4608511" cy="449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71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0" y="468313"/>
            <a:ext cx="9239250" cy="8620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Объем книжного фонда университета за период </a:t>
            </a:r>
            <a:b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с </a:t>
            </a:r>
            <a:r>
              <a:rPr lang="ru-RU" sz="2800" b="1" i="1" cap="all" dirty="0" smtClean="0">
                <a:solidFill>
                  <a:srgbClr val="C00000"/>
                </a:solidFill>
                <a:cs typeface="Times New Roman" pitchFamily="18" charset="0"/>
              </a:rPr>
              <a:t>2015 </a:t>
            </a: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по </a:t>
            </a:r>
            <a:r>
              <a:rPr lang="ru-RU" sz="2800" b="1" i="1" cap="all" dirty="0" smtClean="0">
                <a:solidFill>
                  <a:srgbClr val="C00000"/>
                </a:solidFill>
                <a:cs typeface="Times New Roman" pitchFamily="18" charset="0"/>
              </a:rPr>
              <a:t>2020 </a:t>
            </a: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гг.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88505"/>
              </p:ext>
            </p:extLst>
          </p:nvPr>
        </p:nvGraphicFramePr>
        <p:xfrm>
          <a:off x="584200" y="1476376"/>
          <a:ext cx="9607351" cy="504669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818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6203"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Учебный год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Общий фонд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Учебная литература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Научная лит</a:t>
                      </a:r>
                      <a:r>
                        <a:rPr kumimoji="0" lang="kk-KZ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ература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 электронных носителях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68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2015-2016 учебный год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391463 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314 956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76 507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14 535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202 522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160680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40 842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4 525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57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2016-2017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395 640 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317 626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78 014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16 200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204 400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162 505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41 895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4 850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97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2017-2018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396 470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318 246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78224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16320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204 980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162984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41996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5 030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68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2018-2019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397726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319246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78480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16920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206980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164728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42252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6027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473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2019-2020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399216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279508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105492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17270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207570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165628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41968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6038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07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189" y="325042"/>
            <a:ext cx="8688386" cy="553998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rgbClr val="C00000"/>
                </a:solidFill>
                <a:cs typeface="Arial" pitchFamily="34" charset="0"/>
              </a:rPr>
              <a:t>Цифровизация</a:t>
            </a:r>
            <a:r>
              <a:rPr lang="ru-RU" sz="3600" b="1" i="1" dirty="0" smtClean="0">
                <a:solidFill>
                  <a:srgbClr val="C00000"/>
                </a:solidFill>
                <a:cs typeface="Arial" pitchFamily="34" charset="0"/>
              </a:rPr>
              <a:t> образования</a:t>
            </a:r>
            <a:endParaRPr lang="ru-RU" sz="36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4830" name="Скругленный прямоугольник 15"/>
          <p:cNvSpPr>
            <a:spLocks noChangeArrowheads="1"/>
          </p:cNvSpPr>
          <p:nvPr/>
        </p:nvSpPr>
        <p:spPr bwMode="auto">
          <a:xfrm>
            <a:off x="534049" y="2733153"/>
            <a:ext cx="6869256" cy="90346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just"/>
            <a:endParaRPr lang="ru-RU"/>
          </a:p>
        </p:txBody>
      </p:sp>
      <p:sp>
        <p:nvSpPr>
          <p:cNvPr id="34828" name="Скругленный прямоугольник 13"/>
          <p:cNvSpPr>
            <a:spLocks noChangeArrowheads="1"/>
          </p:cNvSpPr>
          <p:nvPr/>
        </p:nvSpPr>
        <p:spPr bwMode="auto">
          <a:xfrm>
            <a:off x="3892550" y="1711325"/>
            <a:ext cx="6657975" cy="7016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Прямоугольный треугольник 2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825" name="Прямоугольник 24"/>
          <p:cNvSpPr>
            <a:spLocks noChangeArrowheads="1"/>
          </p:cNvSpPr>
          <p:nvPr/>
        </p:nvSpPr>
        <p:spPr bwMode="auto">
          <a:xfrm>
            <a:off x="534049" y="1216645"/>
            <a:ext cx="4452611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Разработан уникальный проект </a:t>
            </a:r>
            <a:endParaRPr lang="ru-RU" sz="1600" b="1" u="sng" dirty="0" smtClean="0">
              <a:solidFill>
                <a:srgbClr val="2B67AF"/>
              </a:solidFill>
            </a:endParaRPr>
          </a:p>
          <a:p>
            <a:r>
              <a:rPr lang="ru-RU" sz="1600" b="1" u="sng" dirty="0" smtClean="0">
                <a:solidFill>
                  <a:srgbClr val="2B67AF"/>
                </a:solidFill>
              </a:rPr>
              <a:t>E-</a:t>
            </a:r>
            <a:r>
              <a:rPr lang="ru-RU" sz="1600" b="1" u="sng" dirty="0" err="1" smtClean="0">
                <a:solidFill>
                  <a:srgbClr val="2B67AF"/>
                </a:solidFill>
              </a:rPr>
              <a:t>University</a:t>
            </a:r>
            <a:r>
              <a:rPr lang="ru-RU" sz="1600" b="1" u="sng" dirty="0">
                <a:solidFill>
                  <a:srgbClr val="2B67AF"/>
                </a:solidFill>
              </a:rPr>
              <a:t>. </a:t>
            </a:r>
            <a:endParaRPr lang="ru-RU" sz="1600" b="1" u="sng" dirty="0" smtClean="0">
              <a:solidFill>
                <a:srgbClr val="2B67AF"/>
              </a:solidFill>
            </a:endParaRPr>
          </a:p>
          <a:p>
            <a:r>
              <a:rPr lang="ru-RU" sz="1600" b="1" dirty="0" smtClean="0">
                <a:solidFill>
                  <a:srgbClr val="2B67AF"/>
                </a:solidFill>
              </a:rPr>
              <a:t>Ведется </a:t>
            </a:r>
            <a:r>
              <a:rPr lang="ru-RU" sz="1600" b="1" dirty="0">
                <a:solidFill>
                  <a:srgbClr val="2B67AF"/>
                </a:solidFill>
              </a:rPr>
              <a:t>постепенное внедрение практически всех основных </a:t>
            </a:r>
            <a:r>
              <a:rPr lang="ru-RU" sz="1600" b="1" u="sng" dirty="0" smtClean="0">
                <a:solidFill>
                  <a:srgbClr val="2B67AF"/>
                </a:solidFill>
              </a:rPr>
              <a:t>подсистем</a:t>
            </a:r>
            <a:r>
              <a:rPr lang="ru-RU" sz="1600" b="1" dirty="0">
                <a:solidFill>
                  <a:srgbClr val="2B67AF"/>
                </a:solidFill>
              </a:rPr>
              <a:t>: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Взаимодействие пользователей,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Е-библиотека,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Маркетинговые исследования,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Приемная комиссия,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Управление персоналом,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Академическая поддержка обучающихся (</a:t>
            </a:r>
            <a:r>
              <a:rPr lang="ru-RU" sz="1600" dirty="0" smtClean="0">
                <a:solidFill>
                  <a:srgbClr val="2B67AF"/>
                </a:solidFill>
              </a:rPr>
              <a:t>ЦООС), </a:t>
            </a:r>
            <a:endParaRPr lang="ru-RU" sz="1600" dirty="0">
              <a:solidFill>
                <a:srgbClr val="2B67AF"/>
              </a:solidFill>
            </a:endParaRP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Учебный процесс (</a:t>
            </a:r>
            <a:r>
              <a:rPr lang="ru-RU" sz="1600" dirty="0" err="1">
                <a:solidFill>
                  <a:srgbClr val="2B67AF"/>
                </a:solidFill>
              </a:rPr>
              <a:t>УПиМУП</a:t>
            </a:r>
            <a:r>
              <a:rPr lang="ru-RU" sz="1600" dirty="0">
                <a:solidFill>
                  <a:srgbClr val="2B67AF"/>
                </a:solidFill>
              </a:rPr>
              <a:t>, офис-регистратора, деканатов, кафедр) и другие</a:t>
            </a:r>
            <a:r>
              <a:rPr lang="ru-RU" sz="1600" dirty="0" smtClean="0">
                <a:solidFill>
                  <a:srgbClr val="2B67AF"/>
                </a:solidFill>
              </a:rPr>
              <a:t>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608A5-0AA0-4AFC-A84A-BD6FEEA55285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5202684" y="3184883"/>
            <a:ext cx="4544695" cy="3693319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Wingdings" pitchFamily="2" charset="2"/>
              <a:buChar char="q"/>
            </a:pPr>
            <a:r>
              <a:rPr lang="ru-RU" sz="1600" b="1" u="sng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Функционирует ЦООС</a:t>
            </a:r>
            <a:r>
              <a:rPr lang="ru-RU" sz="1600" u="sng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оснащенный 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«электронной очередью», организованы места для самообслуживания, позволяющие обучающимся получить в онлайн-режиме различные </a:t>
            </a: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услуги (до 11 видов заявлений, до 22 видов справок): </a:t>
            </a:r>
            <a:endParaRPr lang="ru-RU" sz="1600" dirty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заказ справки с места учебы, работы,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дубликат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студенческого билета, зачетной книжки;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подача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заявления на получение справки о наличии либо отсутствии стипендии,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копии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документов, имеющихся в личном деле,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приложения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к диплому,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изготовление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смарт-карт и прочее.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6180" y="5088325"/>
            <a:ext cx="3551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Виртуальный прием документов абитуриентов</a:t>
            </a:r>
          </a:p>
          <a:p>
            <a:endParaRPr lang="ru-RU" sz="1600" b="1" u="sng" dirty="0">
              <a:solidFill>
                <a:srgbClr val="2B67AF"/>
              </a:solidFill>
            </a:endParaRPr>
          </a:p>
          <a:p>
            <a:endParaRPr lang="ru-RU" sz="1600" b="1" u="sng" dirty="0">
              <a:solidFill>
                <a:srgbClr val="2B67AF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Запущен компьютерный класс </a:t>
            </a:r>
            <a:r>
              <a:rPr lang="ru-RU" sz="1600" b="1" u="sng" dirty="0" err="1">
                <a:solidFill>
                  <a:srgbClr val="2B67AF"/>
                </a:solidFill>
              </a:rPr>
              <a:t>Эразмус</a:t>
            </a:r>
            <a:r>
              <a:rPr lang="ru-RU" sz="1600" b="1" u="sng" dirty="0">
                <a:solidFill>
                  <a:srgbClr val="2B67AF"/>
                </a:solidFill>
              </a:rPr>
              <a:t>+ (220 </a:t>
            </a:r>
            <a:r>
              <a:rPr lang="ru-RU" sz="1600" b="1" u="sng" dirty="0" err="1">
                <a:solidFill>
                  <a:srgbClr val="2B67AF"/>
                </a:solidFill>
              </a:rPr>
              <a:t>каб</a:t>
            </a:r>
            <a:r>
              <a:rPr lang="ru-RU" sz="1600" b="1" u="sng" dirty="0">
                <a:solidFill>
                  <a:srgbClr val="2B67AF"/>
                </a:solidFill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03949" y="1323498"/>
            <a:ext cx="4398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ЦЦОТ – центр цифровых образовательных технологий – </a:t>
            </a:r>
            <a:r>
              <a:rPr lang="ru-RU" dirty="0" smtClean="0">
                <a:solidFill>
                  <a:srgbClr val="2B67AF"/>
                </a:solidFill>
              </a:rPr>
              <a:t>создание цифровых образовательных ресурсов и организация массовых онлайн-курсов (МООК)</a:t>
            </a:r>
            <a:endParaRPr lang="ru-RU" dirty="0">
              <a:solidFill>
                <a:srgbClr val="2B67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83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0" y="468313"/>
            <a:ext cx="9239250" cy="4937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 smtClean="0">
                <a:solidFill>
                  <a:srgbClr val="C00000"/>
                </a:solidFill>
                <a:cs typeface="Times New Roman" pitchFamily="18" charset="0"/>
              </a:rPr>
              <a:t>Компьютерный парк</a:t>
            </a:r>
            <a:endParaRPr lang="ru-RU" sz="3200" b="1" i="1" cap="all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7477" name="Picture 1" descr="D:\Фотографий\Студенты. Каф.Информатыика 04.04.2018\DSC_00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35" y="3133353"/>
            <a:ext cx="5113338" cy="3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17642" y="7009546"/>
            <a:ext cx="2459038" cy="276225"/>
          </a:xfrm>
        </p:spPr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36</a:t>
            </a:fld>
            <a:endParaRPr lang="ru-RU" alt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028" y="1006601"/>
            <a:ext cx="8110379" cy="182357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814402" y="3133353"/>
            <a:ext cx="47821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Через электронную библиотеку университета имеется полный доступ к передовым электронным библиотекам мира (</a:t>
            </a:r>
            <a:r>
              <a:rPr lang="en-US" sz="1600" dirty="0" err="1">
                <a:solidFill>
                  <a:srgbClr val="004274"/>
                </a:solidFill>
                <a:latin typeface="Calibri" pitchFamily="34" charset="0"/>
              </a:rPr>
              <a:t>IPRbooks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en-US" sz="1600" b="1" dirty="0">
                <a:solidFill>
                  <a:srgbClr val="004274"/>
                </a:solidFill>
                <a:latin typeface="Calibri" pitchFamily="34" charset="0"/>
              </a:rPr>
              <a:t>Web of Science 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Core Collection</a:t>
            </a:r>
            <a:r>
              <a:rPr lang="ru-RU" sz="1600" b="1" dirty="0" smtClean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en-US" sz="1600" b="1" dirty="0" smtClean="0">
                <a:solidFill>
                  <a:srgbClr val="004274"/>
                </a:solidFill>
                <a:latin typeface="Calibri" pitchFamily="34" charset="0"/>
              </a:rPr>
              <a:t>Springer </a:t>
            </a: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</a:rPr>
              <a:t>(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Scopus)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, ЭБС Издательства «ЛАНЬ» и др.).</a:t>
            </a:r>
            <a:r>
              <a:rPr lang="kk-KZ" sz="1600" dirty="0">
                <a:solidFill>
                  <a:srgbClr val="004274"/>
                </a:solidFill>
                <a:latin typeface="Calibri" pitchFamily="34" charset="0"/>
              </a:rPr>
              <a:t>КазУЭФМТ заключил договор с Ассоциацией вузов Республики Казахстан, которая обеспечивает бесперебойное предоставление доступа к единой научно-образовательной компьютерной сети с доступом в Интернет (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БАЗЫ ДАННЫХ:  </a:t>
            </a:r>
            <a:r>
              <a:rPr lang="ru-RU" sz="1600" dirty="0" err="1" smtClean="0">
                <a:solidFill>
                  <a:srgbClr val="004274"/>
                </a:solidFill>
                <a:latin typeface="Calibri" pitchFamily="34" charset="0"/>
              </a:rPr>
              <a:t>ttps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://www.kuef.kz/ru/about/library/base/)</a:t>
            </a:r>
          </a:p>
          <a:p>
            <a:pPr algn="just"/>
            <a:r>
              <a:rPr lang="ru-RU" sz="1600" dirty="0" err="1">
                <a:solidFill>
                  <a:srgbClr val="004274"/>
                </a:solidFill>
                <a:latin typeface="Calibri" pitchFamily="34" charset="0"/>
              </a:rPr>
              <a:t>Wi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-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F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i сеть полностью покрывает учебный корпус университета, при этом количество точек доступа на 2020 год по учебному корпусу составляет 2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7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 единиц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 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и в общежитии – 13 единиц (модели D-</a:t>
            </a:r>
            <a:r>
              <a:rPr lang="ru-RU" sz="1600" dirty="0" err="1">
                <a:solidFill>
                  <a:srgbClr val="004274"/>
                </a:solidFill>
                <a:latin typeface="Calibri" pitchFamily="34" charset="0"/>
              </a:rPr>
              <a:t>Link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 DWL-2600).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3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3175" y="3925888"/>
            <a:ext cx="33337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825" y="252413"/>
            <a:ext cx="9505950" cy="1724025"/>
          </a:xfrm>
        </p:spPr>
        <p:txBody>
          <a:bodyPr/>
          <a:lstStyle/>
          <a:p>
            <a:pPr eaLnBrk="1" hangingPunct="1"/>
            <a:r>
              <a:rPr lang="ru-RU" sz="20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В УНИВЕРСИТЕТЕ ВНЕДРЕНЫ ПЕРЕДОВЫЕ ИНФОРМАЦИОННО-КОММУНИКАЦИОННЫЕ ТЕХНОЛОГИИ</a:t>
            </a:r>
            <a:br>
              <a:rPr lang="ru-RU" sz="20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</a:br>
            <a:r>
              <a:rPr lang="ru-RU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Современная информационно-образовательная среда, включающая в себя 7 веб ориентированных информационных систем автоматизации учебного процесса </a:t>
            </a:r>
            <a:r>
              <a:rPr lang="en-US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E-university</a:t>
            </a:r>
            <a:endParaRPr lang="ru-RU" b="1" i="1" smtClean="0">
              <a:solidFill>
                <a:srgbClr val="004274"/>
              </a:solidFill>
              <a:latin typeface="Calibri" pitchFamily="34" charset="0"/>
              <a:ea typeface="Gotham Pro Narrow Medium"/>
            </a:endParaRPr>
          </a:p>
        </p:txBody>
      </p:sp>
      <p:pic>
        <p:nvPicPr>
          <p:cNvPr id="24883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65150" y="2187575"/>
            <a:ext cx="4575175" cy="2663825"/>
          </a:xfrm>
        </p:spPr>
      </p:pic>
      <p:pic>
        <p:nvPicPr>
          <p:cNvPr id="248836" name="Объект 6"/>
          <p:cNvPicPr>
            <a:picLocks noGrp="1" noChangeAspect="1"/>
          </p:cNvPicPr>
          <p:nvPr>
            <p:ph sz="half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711826" y="1981225"/>
            <a:ext cx="4348162" cy="2716213"/>
          </a:xfrm>
        </p:spPr>
      </p:pic>
      <p:sp>
        <p:nvSpPr>
          <p:cNvPr id="8" name="Прямоугольник 7"/>
          <p:cNvSpPr/>
          <p:nvPr/>
        </p:nvSpPr>
        <p:spPr>
          <a:xfrm>
            <a:off x="597276" y="5054292"/>
            <a:ext cx="3024336" cy="10479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Функционирует официальный сайт университета </a:t>
            </a:r>
            <a:r>
              <a:rPr lang="en-US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www.kuef.kz</a:t>
            </a:r>
            <a:endParaRPr lang="ru-RU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14451" y="6229697"/>
            <a:ext cx="4824537" cy="9417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Автоматизированы бизнес-процессы ВУЗа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внедрена корпоративная  информационная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KAZUEFMT-PLATONUS </a:t>
            </a:r>
            <a:endParaRPr lang="ru-RU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90915" y="4842909"/>
            <a:ext cx="3024337" cy="12249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Реализовано дистанционное обучение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посредством Интернет-портала </a:t>
            </a:r>
            <a:r>
              <a:rPr lang="en-US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KAZUEFMT-MODLE</a:t>
            </a:r>
            <a:endParaRPr lang="ru-RU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939938">
            <a:off x="-517597" y="3280143"/>
            <a:ext cx="11003627" cy="553998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Участие в рейтинге </a:t>
            </a:r>
            <a:r>
              <a:rPr lang="ru-RU" sz="3600" b="1" i="1" dirty="0" err="1">
                <a:solidFill>
                  <a:srgbClr val="C00000"/>
                </a:solidFill>
              </a:rPr>
              <a:t>Webometrics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5361" y="658889"/>
            <a:ext cx="964907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265B9C"/>
                </a:solidFill>
              </a:rPr>
              <a:t>Позиция </a:t>
            </a:r>
            <a:r>
              <a:rPr lang="ru-RU" sz="2400" i="1" dirty="0" err="1">
                <a:solidFill>
                  <a:srgbClr val="265B9C"/>
                </a:solidFill>
              </a:rPr>
              <a:t>КазУЭФМТ</a:t>
            </a:r>
            <a:r>
              <a:rPr lang="ru-RU" sz="2400" i="1" dirty="0">
                <a:solidFill>
                  <a:srgbClr val="265B9C"/>
                </a:solidFill>
              </a:rPr>
              <a:t> в мировом рейтинге </a:t>
            </a:r>
            <a:r>
              <a:rPr lang="ru-RU" sz="2400" i="1" dirty="0" err="1">
                <a:solidFill>
                  <a:srgbClr val="265B9C"/>
                </a:solidFill>
              </a:rPr>
              <a:t>Webometrics</a:t>
            </a:r>
            <a:r>
              <a:rPr lang="ru-RU" sz="2400" i="1" dirty="0">
                <a:solidFill>
                  <a:srgbClr val="265B9C"/>
                </a:solidFill>
              </a:rPr>
              <a:t> </a:t>
            </a:r>
            <a:r>
              <a:rPr lang="ru-RU" sz="2400" i="1" dirty="0" smtClean="0">
                <a:solidFill>
                  <a:srgbClr val="265B9C"/>
                </a:solidFill>
              </a:rPr>
              <a:t>– среди </a:t>
            </a:r>
            <a:r>
              <a:rPr lang="ru-RU" sz="2400" i="1" dirty="0">
                <a:solidFill>
                  <a:srgbClr val="265B9C"/>
                </a:solidFill>
              </a:rPr>
              <a:t>казахстанских университетов </a:t>
            </a:r>
            <a:r>
              <a:rPr lang="ru-RU" sz="2400" i="1" dirty="0" smtClean="0">
                <a:solidFill>
                  <a:srgbClr val="265B9C"/>
                </a:solidFill>
              </a:rPr>
              <a:t>в 2020 году – </a:t>
            </a:r>
            <a:r>
              <a:rPr lang="ru-RU" sz="2400" i="1" dirty="0" smtClean="0">
                <a:solidFill>
                  <a:srgbClr val="FF0000"/>
                </a:solidFill>
              </a:rPr>
              <a:t>71</a:t>
            </a:r>
            <a:r>
              <a:rPr lang="ru-RU" sz="2400" i="1" dirty="0" smtClean="0">
                <a:solidFill>
                  <a:srgbClr val="C00000"/>
                </a:solidFill>
              </a:rPr>
              <a:t> место (из 128 ВУЗов).</a:t>
            </a:r>
          </a:p>
          <a:p>
            <a:pPr algn="just">
              <a:buClr>
                <a:srgbClr val="C00000"/>
              </a:buClr>
            </a:pPr>
            <a:endParaRPr lang="ru-RU" sz="2400" i="1" dirty="0" smtClean="0">
              <a:solidFill>
                <a:srgbClr val="C0000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265B9C"/>
                </a:solidFill>
              </a:rPr>
              <a:t>Это показатель </a:t>
            </a:r>
            <a:r>
              <a:rPr lang="ru-RU" sz="2400" dirty="0">
                <a:solidFill>
                  <a:srgbClr val="265B9C"/>
                </a:solidFill>
              </a:rPr>
              <a:t>«</a:t>
            </a:r>
            <a:r>
              <a:rPr lang="ru-RU" sz="2400" dirty="0" smtClean="0">
                <a:solidFill>
                  <a:srgbClr val="265B9C"/>
                </a:solidFill>
              </a:rPr>
              <a:t>представленности» </a:t>
            </a:r>
            <a:r>
              <a:rPr lang="ru-RU" sz="2400" dirty="0">
                <a:solidFill>
                  <a:srgbClr val="265B9C"/>
                </a:solidFill>
              </a:rPr>
              <a:t>вуза в Интернет-пространстве.</a:t>
            </a:r>
            <a:endParaRPr lang="ru-RU" sz="2400" dirty="0">
              <a:solidFill>
                <a:srgbClr val="C0000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400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rgbClr val="265B9C"/>
                </a:solidFill>
              </a:rPr>
              <a:t>	</a:t>
            </a:r>
            <a:r>
              <a:rPr lang="ru-RU" sz="2400" dirty="0" smtClean="0">
                <a:solidFill>
                  <a:srgbClr val="265B9C"/>
                </a:solidFill>
              </a:rPr>
              <a:t>С 2017 года Центр информационных технологий вуза выполняет задачу </a:t>
            </a:r>
            <a:r>
              <a:rPr lang="ru-RU" sz="2400" dirty="0">
                <a:solidFill>
                  <a:srgbClr val="265B9C"/>
                </a:solidFill>
              </a:rPr>
              <a:t>по улучшению показателей корпоративного сайта </a:t>
            </a:r>
            <a:r>
              <a:rPr lang="ru-RU" sz="2400" b="1" dirty="0" smtClean="0">
                <a:solidFill>
                  <a:srgbClr val="C00000"/>
                </a:solidFill>
              </a:rPr>
              <a:t>www.kuef </a:t>
            </a:r>
            <a:r>
              <a:rPr lang="ru-RU" sz="2400" dirty="0" smtClean="0">
                <a:solidFill>
                  <a:srgbClr val="265B9C"/>
                </a:solidFill>
              </a:rPr>
              <a:t>в </a:t>
            </a:r>
            <a:r>
              <a:rPr lang="ru-RU" sz="2400" dirty="0">
                <a:solidFill>
                  <a:srgbClr val="265B9C"/>
                </a:solidFill>
              </a:rPr>
              <a:t>рейтинге «</a:t>
            </a:r>
            <a:r>
              <a:rPr lang="ru-RU" sz="2400" dirty="0" err="1">
                <a:solidFill>
                  <a:srgbClr val="265B9C"/>
                </a:solidFill>
              </a:rPr>
              <a:t>Webometrics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Ranking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of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World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Universities</a:t>
            </a:r>
            <a:r>
              <a:rPr lang="ru-RU" sz="2400" dirty="0">
                <a:solidFill>
                  <a:srgbClr val="265B9C"/>
                </a:solidFill>
              </a:rPr>
              <a:t>» (</a:t>
            </a:r>
            <a:r>
              <a:rPr lang="ru-RU" sz="2400" dirty="0" err="1">
                <a:solidFill>
                  <a:srgbClr val="265B9C"/>
                </a:solidFill>
              </a:rPr>
              <a:t>Webometrics-Вебометрикс</a:t>
            </a:r>
            <a:r>
              <a:rPr lang="ru-RU" sz="2400" dirty="0">
                <a:solidFill>
                  <a:srgbClr val="265B9C"/>
                </a:solidFill>
              </a:rPr>
              <a:t>). </a:t>
            </a:r>
            <a:endParaRPr lang="ru-RU" sz="2400" dirty="0" smtClean="0">
              <a:solidFill>
                <a:srgbClr val="265B9C"/>
              </a:solidFill>
            </a:endParaRPr>
          </a:p>
          <a:p>
            <a:pPr algn="just">
              <a:buClr>
                <a:srgbClr val="C00000"/>
              </a:buClr>
            </a:pPr>
            <a:endParaRPr lang="ru-RU" sz="2400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rgbClr val="265B9C"/>
                </a:solidFill>
              </a:rPr>
              <a:t>Рейтинг </a:t>
            </a:r>
            <a:r>
              <a:rPr lang="ru-RU" sz="2400" dirty="0" err="1">
                <a:solidFill>
                  <a:srgbClr val="265B9C"/>
                </a:solidFill>
              </a:rPr>
              <a:t>Webometrics</a:t>
            </a:r>
            <a:r>
              <a:rPr lang="ru-RU" sz="2400" dirty="0">
                <a:solidFill>
                  <a:srgbClr val="265B9C"/>
                </a:solidFill>
              </a:rPr>
              <a:t> имеет влияние на Рейтинг лучших университетов мира QS-рейтинг университетов мира» (QS </a:t>
            </a:r>
            <a:r>
              <a:rPr lang="ru-RU" sz="2400" dirty="0" err="1">
                <a:solidFill>
                  <a:srgbClr val="265B9C"/>
                </a:solidFill>
              </a:rPr>
              <a:t>World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University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Rankings</a:t>
            </a:r>
            <a:r>
              <a:rPr lang="ru-RU" sz="2400" dirty="0">
                <a:solidFill>
                  <a:srgbClr val="265B9C"/>
                </a:solidFill>
              </a:rPr>
              <a:t>) </a:t>
            </a:r>
          </a:p>
          <a:p>
            <a:pPr algn="just">
              <a:buClr>
                <a:srgbClr val="C00000"/>
              </a:buClr>
            </a:pPr>
            <a:endParaRPr lang="ru-RU" sz="2400" b="1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8AB4F-3B18-4684-BAF8-7349035C5B7D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9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04" y="3255998"/>
            <a:ext cx="8786715" cy="738664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8AB4F-3B18-4684-BAF8-7349035C5B7D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46814</TotalTime>
  <Words>4144</Words>
  <Application>Microsoft Office PowerPoint</Application>
  <PresentationFormat>Произвольный</PresentationFormat>
  <Paragraphs>974</Paragraphs>
  <Slides>39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0" baseType="lpstr">
      <vt:lpstr>Arial</vt:lpstr>
      <vt:lpstr>Bookman Old Style</vt:lpstr>
      <vt:lpstr>Calibri</vt:lpstr>
      <vt:lpstr>Franklin Gothic Book</vt:lpstr>
      <vt:lpstr>Gill Sans MT</vt:lpstr>
      <vt:lpstr>Gotham Pro</vt:lpstr>
      <vt:lpstr>Gotham Pro Narrow Medium</vt:lpstr>
      <vt:lpstr>Times New Roman</vt:lpstr>
      <vt:lpstr>Wingdings</vt:lpstr>
      <vt:lpstr>Office Theme</vt:lpstr>
      <vt:lpstr>PHOTO-PAINT</vt:lpstr>
      <vt:lpstr>Казахский университет экономики, финансов и международной торговли</vt:lpstr>
      <vt:lpstr> 1. Учебно-методическая работа в  КазУЭФМТ</vt:lpstr>
      <vt:lpstr> в  КазУЭФМТ</vt:lpstr>
      <vt:lpstr>КазУЭФМТ. Факты. 2017-2020 гг.</vt:lpstr>
      <vt:lpstr>Специальности, аккредитованные европейским агентством по аккредитации и экспертизе качества высшего образования FIBAA (г. Бонн, Германия).</vt:lpstr>
      <vt:lpstr>Презентация PowerPoint</vt:lpstr>
      <vt:lpstr>Участие в ранжировании вузов – рейтинг НААР и НПП РК «Атамекен» </vt:lpstr>
      <vt:lpstr>Рейтинг Независимого казахстанского агентства по обеспечению качества в образовании (НКАОКО, НАОКО)</vt:lpstr>
      <vt:lpstr>Казхастан-2050 - Национальный рейтинг по инновациям и академическому превосходству (Генеральный рейтинг вузов - по версии Республиканского рейтингового агентства  НАН ВШ Казахстана) 4 место – в Генеральном рейтинге 2019 года,  (в 2020 году – не принимали участие из-за пандемии)</vt:lpstr>
      <vt:lpstr>Презентация PowerPoint</vt:lpstr>
      <vt:lpstr>РЕЕСТР ОП.  Степень достижимости формируемых результатов обучения в разрезе ОП кафедр, бакалавритат, %: </vt:lpstr>
      <vt:lpstr>Магистратура, докторантура</vt:lpstr>
      <vt:lpstr>Динамика контингента обучающихся в разрезе программ за период с 2015 по 2019 гг. (по сост. на 1 октября )</vt:lpstr>
      <vt:lpstr>Динамика обучающихся по государственным образовательным грантам </vt:lpstr>
      <vt:lpstr>Динамика приема обучающихся по формам и уровням подготовки с 2015 по 2019 гг.</vt:lpstr>
      <vt:lpstr>Динамика выпуска бакалавров и магистров   с 2018 по 2020 гг.</vt:lpstr>
      <vt:lpstr>Трудоустройство выпускников, %</vt:lpstr>
      <vt:lpstr> 2. Научно-исследовательская работа в  КазУЭФМТ</vt:lpstr>
      <vt:lpstr>Научные темы ППС в разрезе кафедр</vt:lpstr>
      <vt:lpstr>Научные темы ППС в разрезе кафедр</vt:lpstr>
      <vt:lpstr>Количество  проведенных научных  мероприятий  за 2017-2020 гг.</vt:lpstr>
      <vt:lpstr>Динамика публикаций штатного ППС  в период с 2015 по 2020 гг. по состоянию на 30 июня</vt:lpstr>
      <vt:lpstr>Индекс Хирша (h-index)</vt:lpstr>
      <vt:lpstr>Учебно-научные лаборатории кафедр университета</vt:lpstr>
      <vt:lpstr>Учебно-научные лаборатории кафедр университета</vt:lpstr>
      <vt:lpstr>Программы двойного диплома и академ.мобильность</vt:lpstr>
      <vt:lpstr>WELCOME Centre. Иностранные студенты</vt:lpstr>
      <vt:lpstr>3. Воспитательная работа</vt:lpstr>
      <vt:lpstr>Презентация PowerPoint</vt:lpstr>
      <vt:lpstr>КДМ. Студенческий совет</vt:lpstr>
      <vt:lpstr>Студенческое самоуправление КазУЭФМТ</vt:lpstr>
      <vt:lpstr>Социальная поддержка студентов.  </vt:lpstr>
      <vt:lpstr>НАУЧНАЯ БИБЛИОТЕКА – абонемент и 6 читальных залов </vt:lpstr>
      <vt:lpstr>Объем книжного фонда университета за период  с 2015 по 2020 гг.</vt:lpstr>
      <vt:lpstr>Цифровизация образования</vt:lpstr>
      <vt:lpstr>Компьютерный парк</vt:lpstr>
      <vt:lpstr>В УНИВЕРСИТЕТЕ ВНЕДРЕНЫ ПЕРЕДОВЫЕ ИНФОРМАЦИОННО-КОММУНИКАЦИОННЫЕ ТЕХНОЛОГИИ Современная информационно-образовательная среда, включающая в себя 7 веб ориентированных информационных систем автоматизации учебного процесса E-university</vt:lpstr>
      <vt:lpstr>Участие в рейтинге Webometrics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номерами.indd</dc:title>
  <dc:creator>Кирилл</dc:creator>
  <cp:lastModifiedBy>ОТОиСПО</cp:lastModifiedBy>
  <cp:revision>419</cp:revision>
  <cp:lastPrinted>2020-08-05T07:07:26Z</cp:lastPrinted>
  <dcterms:created xsi:type="dcterms:W3CDTF">2017-12-15T13:55:10Z</dcterms:created>
  <dcterms:modified xsi:type="dcterms:W3CDTF">2021-09-30T08:33:32Z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2017-09-28T00:00:00Z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2017-12-15T00:00:00Z</vt:filetime>
  </property>
</Properties>
</file>