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61" r:id="rId2"/>
  </p:sldMasterIdLst>
  <p:notesMasterIdLst>
    <p:notesMasterId r:id="rId69"/>
  </p:notesMasterIdLst>
  <p:handoutMasterIdLst>
    <p:handoutMasterId r:id="rId70"/>
  </p:handoutMasterIdLst>
  <p:sldIdLst>
    <p:sldId id="256" r:id="rId3"/>
    <p:sldId id="258" r:id="rId4"/>
    <p:sldId id="259" r:id="rId5"/>
    <p:sldId id="302" r:id="rId6"/>
    <p:sldId id="260" r:id="rId7"/>
    <p:sldId id="261" r:id="rId8"/>
    <p:sldId id="264" r:id="rId9"/>
    <p:sldId id="263" r:id="rId10"/>
    <p:sldId id="309" r:id="rId11"/>
    <p:sldId id="265" r:id="rId12"/>
    <p:sldId id="266" r:id="rId13"/>
    <p:sldId id="267" r:id="rId14"/>
    <p:sldId id="270" r:id="rId15"/>
    <p:sldId id="281" r:id="rId16"/>
    <p:sldId id="283" r:id="rId17"/>
    <p:sldId id="268" r:id="rId18"/>
    <p:sldId id="269" r:id="rId19"/>
    <p:sldId id="280" r:id="rId20"/>
    <p:sldId id="272" r:id="rId21"/>
    <p:sldId id="273" r:id="rId22"/>
    <p:sldId id="274" r:id="rId23"/>
    <p:sldId id="275" r:id="rId24"/>
    <p:sldId id="276" r:id="rId25"/>
    <p:sldId id="278" r:id="rId26"/>
    <p:sldId id="310" r:id="rId27"/>
    <p:sldId id="279" r:id="rId28"/>
    <p:sldId id="284" r:id="rId29"/>
    <p:sldId id="299" r:id="rId30"/>
    <p:sldId id="285" r:id="rId31"/>
    <p:sldId id="327" r:id="rId32"/>
    <p:sldId id="330" r:id="rId33"/>
    <p:sldId id="286" r:id="rId34"/>
    <p:sldId id="288" r:id="rId35"/>
    <p:sldId id="287" r:id="rId36"/>
    <p:sldId id="289" r:id="rId37"/>
    <p:sldId id="303" r:id="rId38"/>
    <p:sldId id="290" r:id="rId39"/>
    <p:sldId id="326" r:id="rId40"/>
    <p:sldId id="291" r:id="rId41"/>
    <p:sldId id="328" r:id="rId42"/>
    <p:sldId id="329" r:id="rId43"/>
    <p:sldId id="293" r:id="rId44"/>
    <p:sldId id="294" r:id="rId45"/>
    <p:sldId id="295" r:id="rId46"/>
    <p:sldId id="304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9" r:id="rId55"/>
    <p:sldId id="320" r:id="rId56"/>
    <p:sldId id="322" r:id="rId57"/>
    <p:sldId id="321" r:id="rId58"/>
    <p:sldId id="325" r:id="rId59"/>
    <p:sldId id="324" r:id="rId60"/>
    <p:sldId id="323" r:id="rId61"/>
    <p:sldId id="318" r:id="rId62"/>
    <p:sldId id="308" r:id="rId63"/>
    <p:sldId id="271" r:id="rId64"/>
    <p:sldId id="292" r:id="rId65"/>
    <p:sldId id="307" r:id="rId66"/>
    <p:sldId id="305" r:id="rId67"/>
    <p:sldId id="306" r:id="rId6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00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79" autoAdjust="0"/>
  </p:normalViewPr>
  <p:slideViewPr>
    <p:cSldViewPr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outerShdw blurRad="317500" algn="ctr" rotWithShape="0">
                <a:prstClr val="black">
                  <a:alpha val="25000"/>
                </a:prstClr>
              </a:outerShdw>
            </a:effectLst>
          </c:spPr>
          <c:invertIfNegative val="0"/>
          <c:dLbls>
            <c:spPr>
              <a:solidFill>
                <a:sysClr val="window" lastClr="FFFFFF">
                  <a:alpha val="75000"/>
                </a:sysClr>
              </a:solidFill>
              <a:ln w="9525"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Лист3!$A$1:$A$5</c:f>
              <c:strCache>
                <c:ptCount val="5"/>
                <c:pt idx="0">
                  <c:v>доктора наук</c:v>
                </c:pt>
                <c:pt idx="1">
                  <c:v>кандидаты наук</c:v>
                </c:pt>
                <c:pt idx="2">
                  <c:v>доктора PhD</c:v>
                </c:pt>
                <c:pt idx="3">
                  <c:v>магистры</c:v>
                </c:pt>
                <c:pt idx="4">
                  <c:v>остальные</c:v>
                </c:pt>
              </c:strCache>
            </c:strRef>
          </c:cat>
          <c:val>
            <c:numRef>
              <c:f>Лист3!$B$1:$B$5</c:f>
              <c:numCache>
                <c:formatCode>General</c:formatCode>
                <c:ptCount val="5"/>
                <c:pt idx="0">
                  <c:v>24</c:v>
                </c:pt>
                <c:pt idx="1">
                  <c:v>85</c:v>
                </c:pt>
                <c:pt idx="2">
                  <c:v>24</c:v>
                </c:pt>
                <c:pt idx="3">
                  <c:v>83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A6-41BC-941C-E89158905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8930912"/>
        <c:axId val="356391704"/>
      </c:barChart>
      <c:catAx>
        <c:axId val="298930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6391704"/>
        <c:crosses val="autoZero"/>
        <c:auto val="1"/>
        <c:lblAlgn val="ctr"/>
        <c:lblOffset val="100"/>
        <c:noMultiLvlLbl val="0"/>
      </c:catAx>
      <c:valAx>
        <c:axId val="35639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893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Relationship Id="rId4" Type="http://schemas.openxmlformats.org/officeDocument/2006/relationships/image" Target="../media/image48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Relationship Id="rId4" Type="http://schemas.openxmlformats.org/officeDocument/2006/relationships/image" Target="../media/image48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D11A29-3BCB-40F6-A694-BBEE8CE69AF3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</dgm:pt>
    <dgm:pt modelId="{06011C68-F2D4-4CFF-B939-C1C3A185E1CD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6666"/>
              </a:solidFill>
            </a:rPr>
            <a:t>МИССИЯ</a:t>
          </a:r>
        </a:p>
        <a:p>
          <a:endParaRPr lang="ru-RU" sz="1600" b="1" dirty="0" smtClean="0">
            <a:solidFill>
              <a:srgbClr val="006666"/>
            </a:solidFill>
          </a:endParaRPr>
        </a:p>
        <a:p>
          <a:r>
            <a:rPr lang="ru-RU" sz="1600" b="1" i="1" dirty="0" smtClean="0">
              <a:solidFill>
                <a:srgbClr val="0070C0"/>
              </a:solidFill>
              <a:latin typeface="+mj-lt"/>
              <a:cs typeface="Arial" pitchFamily="34" charset="0"/>
            </a:rPr>
            <a:t>Предоставление современного качественного образования, востребованного государством, обществом и бизнесом для содействия инновационному развитию страны</a:t>
          </a:r>
          <a:br>
            <a:rPr lang="ru-RU" sz="1600" b="1" i="1" dirty="0" smtClean="0">
              <a:solidFill>
                <a:srgbClr val="0070C0"/>
              </a:solidFill>
              <a:latin typeface="+mj-lt"/>
              <a:cs typeface="Arial" pitchFamily="34" charset="0"/>
            </a:rPr>
          </a:br>
          <a:endParaRPr lang="ru-RU" sz="1800" dirty="0">
            <a:solidFill>
              <a:srgbClr val="006666"/>
            </a:solidFill>
          </a:endParaRPr>
        </a:p>
      </dgm:t>
    </dgm:pt>
    <dgm:pt modelId="{84178D93-FC73-4D1A-A8EA-410859CF22FC}" type="parTrans" cxnId="{20818677-E059-4FD2-A1DE-5A26A7339BD1}">
      <dgm:prSet/>
      <dgm:spPr/>
      <dgm:t>
        <a:bodyPr/>
        <a:lstStyle/>
        <a:p>
          <a:endParaRPr lang="ru-RU"/>
        </a:p>
      </dgm:t>
    </dgm:pt>
    <dgm:pt modelId="{2CE0AA38-43FD-48AD-A275-D066504D0DEB}" type="sibTrans" cxnId="{20818677-E059-4FD2-A1DE-5A26A7339BD1}">
      <dgm:prSet/>
      <dgm:spPr/>
      <dgm:t>
        <a:bodyPr/>
        <a:lstStyle/>
        <a:p>
          <a:endParaRPr lang="ru-RU"/>
        </a:p>
      </dgm:t>
    </dgm:pt>
    <dgm:pt modelId="{BD28FFD3-F44E-4A38-B584-67D209D8B71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6666"/>
              </a:solidFill>
            </a:rPr>
            <a:t>ВИДЕНИЕ</a:t>
          </a:r>
        </a:p>
        <a:p>
          <a:endParaRPr lang="ru-RU" sz="1600" b="1" dirty="0" smtClean="0">
            <a:solidFill>
              <a:srgbClr val="006666"/>
            </a:solidFill>
          </a:endParaRPr>
        </a:p>
        <a:p>
          <a:r>
            <a:rPr lang="ru-RU" sz="1600" b="1" i="1" dirty="0" smtClean="0">
              <a:solidFill>
                <a:srgbClr val="0070C0"/>
              </a:solidFill>
              <a:cs typeface="Arial" pitchFamily="34" charset="0"/>
            </a:rPr>
            <a:t>КазУЭФМТ стремится стать ведущим экономическим университетом к 2021 году</a:t>
          </a:r>
          <a:endParaRPr lang="ru-RU" sz="1600" dirty="0">
            <a:solidFill>
              <a:srgbClr val="006666"/>
            </a:solidFill>
          </a:endParaRPr>
        </a:p>
      </dgm:t>
    </dgm:pt>
    <dgm:pt modelId="{34B67FFC-C23C-44BE-AEF8-7898D2A2BBC5}" type="parTrans" cxnId="{92DD7FAB-4DE3-47DD-BDB2-20C590A8A79A}">
      <dgm:prSet/>
      <dgm:spPr/>
      <dgm:t>
        <a:bodyPr/>
        <a:lstStyle/>
        <a:p>
          <a:endParaRPr lang="ru-RU"/>
        </a:p>
      </dgm:t>
    </dgm:pt>
    <dgm:pt modelId="{25764105-F2A5-4092-ABF9-2C7527E40592}" type="sibTrans" cxnId="{92DD7FAB-4DE3-47DD-BDB2-20C590A8A79A}">
      <dgm:prSet/>
      <dgm:spPr/>
      <dgm:t>
        <a:bodyPr/>
        <a:lstStyle/>
        <a:p>
          <a:endParaRPr lang="ru-RU"/>
        </a:p>
      </dgm:t>
    </dgm:pt>
    <dgm:pt modelId="{587F8F37-6B8D-4BA7-A160-647CD2722CD7}">
      <dgm:prSet phldrT="[Текст]" custT="1"/>
      <dgm:spPr/>
      <dgm:t>
        <a:bodyPr/>
        <a:lstStyle/>
        <a:p>
          <a:pPr algn="ctr"/>
          <a:r>
            <a:rPr lang="ru-RU" sz="1600" b="1" dirty="0" smtClean="0">
              <a:solidFill>
                <a:srgbClr val="006666"/>
              </a:solidFill>
            </a:rPr>
            <a:t>ПРИОРИТЕТНЫЕ НАПРАВЛЕНИЯ</a:t>
          </a:r>
        </a:p>
        <a:p>
          <a:pPr algn="ctr"/>
          <a:endParaRPr lang="ru-RU" sz="1200" b="1" dirty="0" smtClean="0">
            <a:solidFill>
              <a:srgbClr val="006666"/>
            </a:solidFill>
          </a:endParaRPr>
        </a:p>
        <a:p>
          <a:pPr algn="l"/>
          <a:r>
            <a:rPr lang="ru-RU" sz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- </a:t>
          </a:r>
          <a:r>
            <a:rPr lang="ru-RU" sz="1200" b="1" i="1" dirty="0" smtClean="0">
              <a:solidFill>
                <a:srgbClr val="0070C0"/>
              </a:solidFill>
              <a:latin typeface="+mj-lt"/>
              <a:ea typeface="+mj-ea"/>
              <a:cs typeface="Arial" pitchFamily="34" charset="0"/>
            </a:rPr>
            <a:t>Подготовка конкурентоспособных специалистов;</a:t>
          </a:r>
          <a:endParaRPr lang="ru-RU" sz="1200" b="0" dirty="0" smtClean="0">
            <a:solidFill>
              <a:srgbClr val="006666"/>
            </a:solidFill>
            <a:effectLst/>
            <a:latin typeface="+mn-lt"/>
          </a:endParaRPr>
        </a:p>
        <a:p>
          <a:pPr algn="l"/>
          <a:r>
            <a:rPr lang="ru-RU" sz="1200" b="0" dirty="0" smtClean="0">
              <a:solidFill>
                <a:srgbClr val="006666"/>
              </a:solidFill>
              <a:effectLst/>
              <a:latin typeface="+mn-lt"/>
            </a:rPr>
            <a:t>- </a:t>
          </a:r>
          <a:r>
            <a:rPr lang="ru-RU" sz="1200" b="1" i="1" dirty="0" smtClean="0">
              <a:solidFill>
                <a:srgbClr val="0070C0"/>
              </a:solidFill>
              <a:latin typeface="+mj-lt"/>
              <a:ea typeface="+mj-ea"/>
              <a:cs typeface="Arial" pitchFamily="34" charset="0"/>
            </a:rPr>
            <a:t>Формирование вуза как научно-исследовательского центра</a:t>
          </a:r>
          <a:endParaRPr lang="ru-RU" sz="1200" b="0" dirty="0" smtClean="0">
            <a:solidFill>
              <a:srgbClr val="006666"/>
            </a:solidFill>
            <a:effectLst/>
            <a:latin typeface="+mn-lt"/>
          </a:endParaRPr>
        </a:p>
        <a:p>
          <a:pPr algn="l"/>
          <a:r>
            <a:rPr lang="ru-RU" sz="1200" b="0" dirty="0" smtClean="0">
              <a:solidFill>
                <a:srgbClr val="006666"/>
              </a:solidFill>
              <a:effectLst/>
              <a:latin typeface="+mn-lt"/>
            </a:rPr>
            <a:t>- </a:t>
          </a:r>
          <a:r>
            <a:rPr lang="ru-RU" sz="1200" b="1" i="1" dirty="0" smtClean="0">
              <a:solidFill>
                <a:srgbClr val="0070C0"/>
              </a:solidFill>
              <a:latin typeface="+mj-lt"/>
              <a:ea typeface="+mj-ea"/>
              <a:cs typeface="Arial" pitchFamily="34" charset="0"/>
            </a:rPr>
            <a:t>Развитие кадрового потенциала и системы управления</a:t>
          </a:r>
          <a:endParaRPr lang="ru-RU" sz="1200" b="0" dirty="0" smtClean="0">
            <a:solidFill>
              <a:srgbClr val="006666"/>
            </a:solidFill>
            <a:effectLst/>
            <a:latin typeface="+mn-lt"/>
          </a:endParaRPr>
        </a:p>
        <a:p>
          <a:pPr algn="l"/>
          <a:r>
            <a:rPr lang="ru-RU" sz="1200" b="0" dirty="0" smtClean="0">
              <a:solidFill>
                <a:srgbClr val="006666"/>
              </a:solidFill>
              <a:effectLst/>
              <a:latin typeface="+mn-lt"/>
            </a:rPr>
            <a:t>- </a:t>
          </a:r>
          <a:r>
            <a:rPr lang="ru-RU" sz="1200" b="1" i="1" dirty="0" smtClean="0">
              <a:solidFill>
                <a:srgbClr val="0070C0"/>
              </a:solidFill>
              <a:latin typeface="+mj-lt"/>
              <a:ea typeface="+mj-ea"/>
              <a:cs typeface="Arial" pitchFamily="34" charset="0"/>
            </a:rPr>
            <a:t>Развитие инфраструктуры и материально - технической базы университета</a:t>
          </a:r>
          <a:endParaRPr lang="ru-RU" sz="1200" b="0" dirty="0">
            <a:solidFill>
              <a:srgbClr val="000066"/>
            </a:solidFill>
            <a:effectLst/>
            <a:latin typeface="+mn-lt"/>
          </a:endParaRPr>
        </a:p>
      </dgm:t>
    </dgm:pt>
    <dgm:pt modelId="{9FC97FF4-1767-4AB5-876C-DB6438DC5EB6}" type="parTrans" cxnId="{546F0396-A56B-4102-AD24-FF4A40704FF8}">
      <dgm:prSet/>
      <dgm:spPr/>
      <dgm:t>
        <a:bodyPr/>
        <a:lstStyle/>
        <a:p>
          <a:endParaRPr lang="ru-RU"/>
        </a:p>
      </dgm:t>
    </dgm:pt>
    <dgm:pt modelId="{7A6ABAAD-9496-4D79-8EFF-FF6994E42995}" type="sibTrans" cxnId="{546F0396-A56B-4102-AD24-FF4A40704FF8}">
      <dgm:prSet/>
      <dgm:spPr/>
      <dgm:t>
        <a:bodyPr/>
        <a:lstStyle/>
        <a:p>
          <a:endParaRPr lang="ru-RU"/>
        </a:p>
      </dgm:t>
    </dgm:pt>
    <dgm:pt modelId="{D965924A-BDE6-4D9D-B4CB-DB3DDE327ADC}" type="pres">
      <dgm:prSet presAssocID="{62D11A29-3BCB-40F6-A694-BBEE8CE69AF3}" presName="Name0" presStyleCnt="0">
        <dgm:presLayoutVars>
          <dgm:dir/>
          <dgm:resizeHandles val="exact"/>
        </dgm:presLayoutVars>
      </dgm:prSet>
      <dgm:spPr/>
    </dgm:pt>
    <dgm:pt modelId="{15603655-974F-4915-AD52-DF2B54486AC8}" type="pres">
      <dgm:prSet presAssocID="{06011C68-F2D4-4CFF-B939-C1C3A185E1C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D721D-8191-47BB-8C30-F858CB584209}" type="pres">
      <dgm:prSet presAssocID="{2CE0AA38-43FD-48AD-A275-D066504D0DEB}" presName="sibTrans" presStyleCnt="0"/>
      <dgm:spPr/>
    </dgm:pt>
    <dgm:pt modelId="{6CEBE621-8835-4215-8129-D5F4A27B6629}" type="pres">
      <dgm:prSet presAssocID="{BD28FFD3-F44E-4A38-B584-67D209D8B71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46015-07A8-46B2-A6E2-73C1CC988C5F}" type="pres">
      <dgm:prSet presAssocID="{25764105-F2A5-4092-ABF9-2C7527E40592}" presName="sibTrans" presStyleCnt="0"/>
      <dgm:spPr/>
    </dgm:pt>
    <dgm:pt modelId="{78BDBA8E-2C6C-4006-9985-F7CCE0FD75BA}" type="pres">
      <dgm:prSet presAssocID="{587F8F37-6B8D-4BA7-A160-647CD2722CD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DD7FAB-4DE3-47DD-BDB2-20C590A8A79A}" srcId="{62D11A29-3BCB-40F6-A694-BBEE8CE69AF3}" destId="{BD28FFD3-F44E-4A38-B584-67D209D8B71C}" srcOrd="1" destOrd="0" parTransId="{34B67FFC-C23C-44BE-AEF8-7898D2A2BBC5}" sibTransId="{25764105-F2A5-4092-ABF9-2C7527E40592}"/>
    <dgm:cxn modelId="{20818677-E059-4FD2-A1DE-5A26A7339BD1}" srcId="{62D11A29-3BCB-40F6-A694-BBEE8CE69AF3}" destId="{06011C68-F2D4-4CFF-B939-C1C3A185E1CD}" srcOrd="0" destOrd="0" parTransId="{84178D93-FC73-4D1A-A8EA-410859CF22FC}" sibTransId="{2CE0AA38-43FD-48AD-A275-D066504D0DEB}"/>
    <dgm:cxn modelId="{546F0396-A56B-4102-AD24-FF4A40704FF8}" srcId="{62D11A29-3BCB-40F6-A694-BBEE8CE69AF3}" destId="{587F8F37-6B8D-4BA7-A160-647CD2722CD7}" srcOrd="2" destOrd="0" parTransId="{9FC97FF4-1767-4AB5-876C-DB6438DC5EB6}" sibTransId="{7A6ABAAD-9496-4D79-8EFF-FF6994E42995}"/>
    <dgm:cxn modelId="{E6416501-04C2-409D-900F-4EC617B83D03}" type="presOf" srcId="{587F8F37-6B8D-4BA7-A160-647CD2722CD7}" destId="{78BDBA8E-2C6C-4006-9985-F7CCE0FD75BA}" srcOrd="0" destOrd="0" presId="urn:microsoft.com/office/officeart/2005/8/layout/hList6"/>
    <dgm:cxn modelId="{CCF38234-7414-4030-9781-C56BC15414BF}" type="presOf" srcId="{BD28FFD3-F44E-4A38-B584-67D209D8B71C}" destId="{6CEBE621-8835-4215-8129-D5F4A27B6629}" srcOrd="0" destOrd="0" presId="urn:microsoft.com/office/officeart/2005/8/layout/hList6"/>
    <dgm:cxn modelId="{571D3A4C-F70E-41A9-9F77-F9FA6E69160E}" type="presOf" srcId="{06011C68-F2D4-4CFF-B939-C1C3A185E1CD}" destId="{15603655-974F-4915-AD52-DF2B54486AC8}" srcOrd="0" destOrd="0" presId="urn:microsoft.com/office/officeart/2005/8/layout/hList6"/>
    <dgm:cxn modelId="{72D20E2D-DBB3-4AFE-8478-D05A6EE5DA0D}" type="presOf" srcId="{62D11A29-3BCB-40F6-A694-BBEE8CE69AF3}" destId="{D965924A-BDE6-4D9D-B4CB-DB3DDE327ADC}" srcOrd="0" destOrd="0" presId="urn:microsoft.com/office/officeart/2005/8/layout/hList6"/>
    <dgm:cxn modelId="{C176CF55-B03E-4AA9-A7F4-AB621EEEDDF6}" type="presParOf" srcId="{D965924A-BDE6-4D9D-B4CB-DB3DDE327ADC}" destId="{15603655-974F-4915-AD52-DF2B54486AC8}" srcOrd="0" destOrd="0" presId="urn:microsoft.com/office/officeart/2005/8/layout/hList6"/>
    <dgm:cxn modelId="{D92908C3-1242-412A-ACF1-CE6D60E0043C}" type="presParOf" srcId="{D965924A-BDE6-4D9D-B4CB-DB3DDE327ADC}" destId="{C2DD721D-8191-47BB-8C30-F858CB584209}" srcOrd="1" destOrd="0" presId="urn:microsoft.com/office/officeart/2005/8/layout/hList6"/>
    <dgm:cxn modelId="{7EAD33DA-B108-43EB-940F-B78759408253}" type="presParOf" srcId="{D965924A-BDE6-4D9D-B4CB-DB3DDE327ADC}" destId="{6CEBE621-8835-4215-8129-D5F4A27B6629}" srcOrd="2" destOrd="0" presId="urn:microsoft.com/office/officeart/2005/8/layout/hList6"/>
    <dgm:cxn modelId="{04A3B40A-D31F-42F0-A6BC-A35B5F43659E}" type="presParOf" srcId="{D965924A-BDE6-4D9D-B4CB-DB3DDE327ADC}" destId="{CD046015-07A8-46B2-A6E2-73C1CC988C5F}" srcOrd="3" destOrd="0" presId="urn:microsoft.com/office/officeart/2005/8/layout/hList6"/>
    <dgm:cxn modelId="{959F45B8-6D8F-4364-AA52-7913A9DF20D0}" type="presParOf" srcId="{D965924A-BDE6-4D9D-B4CB-DB3DDE327ADC}" destId="{78BDBA8E-2C6C-4006-9985-F7CCE0FD75B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F44033-C1CB-4141-9104-508BDDEFE40E}" type="doc">
      <dgm:prSet loTypeId="urn:microsoft.com/office/officeart/2005/8/layout/h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116B47-6A80-4B1A-AD58-9EF9DC7EAF9D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6666"/>
              </a:solidFill>
            </a:rPr>
            <a:t>БАКАЛАВРИАТ</a:t>
          </a:r>
          <a:endParaRPr lang="ru-RU" sz="2400" b="1" dirty="0">
            <a:solidFill>
              <a:srgbClr val="006666"/>
            </a:solidFill>
          </a:endParaRPr>
        </a:p>
      </dgm:t>
    </dgm:pt>
    <dgm:pt modelId="{1C248723-30E0-4F9E-9750-4331AE28779B}" type="parTrans" cxnId="{412F87BB-467D-4A66-8D67-60D550ECAF3A}">
      <dgm:prSet/>
      <dgm:spPr/>
      <dgm:t>
        <a:bodyPr/>
        <a:lstStyle/>
        <a:p>
          <a:endParaRPr lang="ru-RU"/>
        </a:p>
      </dgm:t>
    </dgm:pt>
    <dgm:pt modelId="{BF89B2D6-586F-4319-8494-6786ABB4230D}" type="sibTrans" cxnId="{412F87BB-467D-4A66-8D67-60D550ECAF3A}">
      <dgm:prSet/>
      <dgm:spPr/>
      <dgm:t>
        <a:bodyPr/>
        <a:lstStyle/>
        <a:p>
          <a:endParaRPr lang="ru-RU"/>
        </a:p>
      </dgm:t>
    </dgm:pt>
    <dgm:pt modelId="{6185D1C9-F451-475E-884A-C4011993F94D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5В050600, 6В04103 Экономика</a:t>
          </a:r>
          <a:endParaRPr lang="ru-RU" sz="1600" dirty="0">
            <a:solidFill>
              <a:srgbClr val="006666"/>
            </a:solidFill>
          </a:endParaRPr>
        </a:p>
      </dgm:t>
    </dgm:pt>
    <dgm:pt modelId="{258A8016-BE91-4EA7-99B4-821D6A66A630}" type="parTrans" cxnId="{7034A7E5-D7A5-4E15-83BE-2E7F7C72FDC0}">
      <dgm:prSet/>
      <dgm:spPr/>
      <dgm:t>
        <a:bodyPr/>
        <a:lstStyle/>
        <a:p>
          <a:endParaRPr lang="ru-RU"/>
        </a:p>
      </dgm:t>
    </dgm:pt>
    <dgm:pt modelId="{4E054B7A-55E1-4124-AFB1-1D1E4E0FCBD4}" type="sibTrans" cxnId="{7034A7E5-D7A5-4E15-83BE-2E7F7C72FDC0}">
      <dgm:prSet/>
      <dgm:spPr/>
      <dgm:t>
        <a:bodyPr/>
        <a:lstStyle/>
        <a:p>
          <a:endParaRPr lang="ru-RU"/>
        </a:p>
      </dgm:t>
    </dgm:pt>
    <dgm:pt modelId="{992C808D-3E24-478C-B364-01C9645EFF81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5В050700, 6В04101 Менеджмент</a:t>
          </a:r>
          <a:endParaRPr lang="ru-RU" sz="1600" dirty="0">
            <a:solidFill>
              <a:srgbClr val="006666"/>
            </a:solidFill>
          </a:endParaRPr>
        </a:p>
      </dgm:t>
    </dgm:pt>
    <dgm:pt modelId="{069EB4A2-2F61-4A6B-BB24-F62EAF6F0EC6}" type="parTrans" cxnId="{F3422B26-2A62-41E9-B7F2-CF77B5510A0D}">
      <dgm:prSet/>
      <dgm:spPr/>
      <dgm:t>
        <a:bodyPr/>
        <a:lstStyle/>
        <a:p>
          <a:endParaRPr lang="ru-RU"/>
        </a:p>
      </dgm:t>
    </dgm:pt>
    <dgm:pt modelId="{D85D5A19-5126-4ECC-96E6-354B197E379C}" type="sibTrans" cxnId="{F3422B26-2A62-41E9-B7F2-CF77B5510A0D}">
      <dgm:prSet/>
      <dgm:spPr/>
      <dgm:t>
        <a:bodyPr/>
        <a:lstStyle/>
        <a:p>
          <a:endParaRPr lang="ru-RU"/>
        </a:p>
      </dgm:t>
    </dgm:pt>
    <dgm:pt modelId="{C8C26D63-E4F6-486E-A1FB-A940CC5E6397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6666"/>
              </a:solidFill>
            </a:rPr>
            <a:t>МАГИСТРАТУРА</a:t>
          </a:r>
          <a:endParaRPr lang="ru-RU" sz="2400" b="1" dirty="0">
            <a:solidFill>
              <a:srgbClr val="006666"/>
            </a:solidFill>
          </a:endParaRPr>
        </a:p>
      </dgm:t>
    </dgm:pt>
    <dgm:pt modelId="{1C2D3D00-7F84-4E8A-8412-279B2CD4FC80}" type="parTrans" cxnId="{E3923638-35AA-46C4-A81A-F854B8E79D28}">
      <dgm:prSet/>
      <dgm:spPr/>
      <dgm:t>
        <a:bodyPr/>
        <a:lstStyle/>
        <a:p>
          <a:endParaRPr lang="ru-RU"/>
        </a:p>
      </dgm:t>
    </dgm:pt>
    <dgm:pt modelId="{92395687-0FF5-4C4B-A914-912CB874C3DF}" type="sibTrans" cxnId="{E3923638-35AA-46C4-A81A-F854B8E79D28}">
      <dgm:prSet/>
      <dgm:spPr/>
      <dgm:t>
        <a:bodyPr/>
        <a:lstStyle/>
        <a:p>
          <a:endParaRPr lang="ru-RU"/>
        </a:p>
      </dgm:t>
    </dgm:pt>
    <dgm:pt modelId="{F8F52E5E-8B5A-4C65-9C05-65B2809A2253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6М050600, 7М04101/02 - Экономика</a:t>
          </a:r>
          <a:endParaRPr lang="ru-RU" sz="1600" dirty="0">
            <a:solidFill>
              <a:srgbClr val="006666"/>
            </a:solidFill>
          </a:endParaRPr>
        </a:p>
      </dgm:t>
    </dgm:pt>
    <dgm:pt modelId="{BB0A1E6D-90D4-4B4B-8134-C3385F2CC366}" type="parTrans" cxnId="{53ED3A3A-9408-4DED-AA4A-D2C187D845BA}">
      <dgm:prSet/>
      <dgm:spPr/>
      <dgm:t>
        <a:bodyPr/>
        <a:lstStyle/>
        <a:p>
          <a:endParaRPr lang="ru-RU"/>
        </a:p>
      </dgm:t>
    </dgm:pt>
    <dgm:pt modelId="{0DF0DCF0-CBA7-4A94-848E-31E751CE08EE}" type="sibTrans" cxnId="{53ED3A3A-9408-4DED-AA4A-D2C187D845BA}">
      <dgm:prSet/>
      <dgm:spPr/>
      <dgm:t>
        <a:bodyPr/>
        <a:lstStyle/>
        <a:p>
          <a:endParaRPr lang="ru-RU"/>
        </a:p>
      </dgm:t>
    </dgm:pt>
    <dgm:pt modelId="{90ECE4E0-E986-4CDB-9D85-12411B9FC00C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5В050800, 6В04105 Учет и аудит</a:t>
          </a:r>
          <a:endParaRPr lang="ru-RU" sz="1600" dirty="0">
            <a:solidFill>
              <a:srgbClr val="006666"/>
            </a:solidFill>
          </a:endParaRPr>
        </a:p>
      </dgm:t>
    </dgm:pt>
    <dgm:pt modelId="{15C135FA-7286-4F30-8952-830AD7645DB2}" type="parTrans" cxnId="{5FA27C4E-9EC6-490B-8898-7C8CF54205AE}">
      <dgm:prSet/>
      <dgm:spPr/>
      <dgm:t>
        <a:bodyPr/>
        <a:lstStyle/>
        <a:p>
          <a:endParaRPr lang="ru-RU"/>
        </a:p>
      </dgm:t>
    </dgm:pt>
    <dgm:pt modelId="{8885174A-57CA-451B-A0AE-CF241342B6B5}" type="sibTrans" cxnId="{5FA27C4E-9EC6-490B-8898-7C8CF54205AE}">
      <dgm:prSet/>
      <dgm:spPr/>
      <dgm:t>
        <a:bodyPr/>
        <a:lstStyle/>
        <a:p>
          <a:endParaRPr lang="ru-RU"/>
        </a:p>
      </dgm:t>
    </dgm:pt>
    <dgm:pt modelId="{7B7FDEC2-5453-411C-B2CA-E26CE21197D7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5В050900, 6В04107 Финансы</a:t>
          </a:r>
          <a:endParaRPr lang="ru-RU" sz="1600" dirty="0">
            <a:solidFill>
              <a:srgbClr val="006666"/>
            </a:solidFill>
          </a:endParaRPr>
        </a:p>
      </dgm:t>
    </dgm:pt>
    <dgm:pt modelId="{B94C82E6-D25B-48B6-BB87-BAFC5DBE6630}" type="parTrans" cxnId="{864008BB-594F-4453-8BBA-3B1FBAB1295C}">
      <dgm:prSet/>
      <dgm:spPr/>
      <dgm:t>
        <a:bodyPr/>
        <a:lstStyle/>
        <a:p>
          <a:endParaRPr lang="ru-RU"/>
        </a:p>
      </dgm:t>
    </dgm:pt>
    <dgm:pt modelId="{46A5DB04-1942-439C-BA83-FC2C10101DD9}" type="sibTrans" cxnId="{864008BB-594F-4453-8BBA-3B1FBAB1295C}">
      <dgm:prSet/>
      <dgm:spPr/>
      <dgm:t>
        <a:bodyPr/>
        <a:lstStyle/>
        <a:p>
          <a:endParaRPr lang="ru-RU"/>
        </a:p>
      </dgm:t>
    </dgm:pt>
    <dgm:pt modelId="{2EF8D006-A9EB-4955-AB56-BD910096101D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5В051000, 6В04102 ГМУ</a:t>
          </a:r>
          <a:endParaRPr lang="ru-RU" sz="1600" dirty="0">
            <a:solidFill>
              <a:srgbClr val="006666"/>
            </a:solidFill>
          </a:endParaRPr>
        </a:p>
      </dgm:t>
    </dgm:pt>
    <dgm:pt modelId="{F4DCED83-61E8-4781-B342-E9254CC24B91}" type="parTrans" cxnId="{F45A0702-A6AB-4CE0-A855-466E64BFD4F0}">
      <dgm:prSet/>
      <dgm:spPr/>
      <dgm:t>
        <a:bodyPr/>
        <a:lstStyle/>
        <a:p>
          <a:endParaRPr lang="ru-RU"/>
        </a:p>
      </dgm:t>
    </dgm:pt>
    <dgm:pt modelId="{6F34F49E-A6C4-4151-A858-7C73316CD212}" type="sibTrans" cxnId="{F45A0702-A6AB-4CE0-A855-466E64BFD4F0}">
      <dgm:prSet/>
      <dgm:spPr/>
      <dgm:t>
        <a:bodyPr/>
        <a:lstStyle/>
        <a:p>
          <a:endParaRPr lang="ru-RU"/>
        </a:p>
      </dgm:t>
    </dgm:pt>
    <dgm:pt modelId="{959FDFE1-889D-47B6-A1E0-400A4F5EF68D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5В051100, 6В04108 Маркетинг</a:t>
          </a:r>
          <a:endParaRPr lang="ru-RU" sz="1600" dirty="0">
            <a:solidFill>
              <a:srgbClr val="006666"/>
            </a:solidFill>
          </a:endParaRPr>
        </a:p>
      </dgm:t>
    </dgm:pt>
    <dgm:pt modelId="{E0FB1434-9F67-434B-AB4E-C50EF3861C79}" type="parTrans" cxnId="{5A1489E4-0816-4F15-A57B-E2533D7DFEB1}">
      <dgm:prSet/>
      <dgm:spPr/>
      <dgm:t>
        <a:bodyPr/>
        <a:lstStyle/>
        <a:p>
          <a:endParaRPr lang="ru-RU"/>
        </a:p>
      </dgm:t>
    </dgm:pt>
    <dgm:pt modelId="{68378396-59A4-40D0-8647-EFE536F71EBA}" type="sibTrans" cxnId="{5A1489E4-0816-4F15-A57B-E2533D7DFEB1}">
      <dgm:prSet/>
      <dgm:spPr/>
      <dgm:t>
        <a:bodyPr/>
        <a:lstStyle/>
        <a:p>
          <a:endParaRPr lang="ru-RU"/>
        </a:p>
      </dgm:t>
    </dgm:pt>
    <dgm:pt modelId="{6AABA9A7-8039-4595-8D6E-095FE68CA661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5В051200, 6В05401 Статистика</a:t>
          </a:r>
          <a:endParaRPr lang="ru-RU" sz="1600" dirty="0">
            <a:solidFill>
              <a:srgbClr val="006666"/>
            </a:solidFill>
          </a:endParaRPr>
        </a:p>
      </dgm:t>
    </dgm:pt>
    <dgm:pt modelId="{2BF5D097-2D58-41F0-8403-32EDE8589ADF}" type="parTrans" cxnId="{39DCDAFE-67F5-4F29-A742-16518127875A}">
      <dgm:prSet/>
      <dgm:spPr/>
      <dgm:t>
        <a:bodyPr/>
        <a:lstStyle/>
        <a:p>
          <a:endParaRPr lang="ru-RU"/>
        </a:p>
      </dgm:t>
    </dgm:pt>
    <dgm:pt modelId="{BCA9F61D-81F3-4713-9960-3871BD129A8E}" type="sibTrans" cxnId="{39DCDAFE-67F5-4F29-A742-16518127875A}">
      <dgm:prSet/>
      <dgm:spPr/>
      <dgm:t>
        <a:bodyPr/>
        <a:lstStyle/>
        <a:p>
          <a:endParaRPr lang="ru-RU"/>
        </a:p>
      </dgm:t>
    </dgm:pt>
    <dgm:pt modelId="{FFCE9AF9-F79E-4A5F-B7A3-46FE42E2E9B0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5В051300, 6В04104 МЭ</a:t>
          </a:r>
          <a:endParaRPr lang="ru-RU" sz="1600" dirty="0">
            <a:solidFill>
              <a:srgbClr val="006666"/>
            </a:solidFill>
          </a:endParaRPr>
        </a:p>
      </dgm:t>
    </dgm:pt>
    <dgm:pt modelId="{B8C735A4-D573-4901-9166-2AE6F93B414A}" type="parTrans" cxnId="{17993D3C-1CE4-4C47-BB73-90A0850DBDA8}">
      <dgm:prSet/>
      <dgm:spPr/>
      <dgm:t>
        <a:bodyPr/>
        <a:lstStyle/>
        <a:p>
          <a:endParaRPr lang="ru-RU"/>
        </a:p>
      </dgm:t>
    </dgm:pt>
    <dgm:pt modelId="{87B349B8-4BE3-4ECC-B0E0-62D71571D3FD}" type="sibTrans" cxnId="{17993D3C-1CE4-4C47-BB73-90A0850DBDA8}">
      <dgm:prSet/>
      <dgm:spPr/>
      <dgm:t>
        <a:bodyPr/>
        <a:lstStyle/>
        <a:p>
          <a:endParaRPr lang="ru-RU"/>
        </a:p>
      </dgm:t>
    </dgm:pt>
    <dgm:pt modelId="{0CA292C6-0D98-4188-90CE-8C979CF25514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5В030400, 6В04201 ТД</a:t>
          </a:r>
          <a:endParaRPr lang="ru-RU" sz="1600" dirty="0">
            <a:solidFill>
              <a:srgbClr val="006666"/>
            </a:solidFill>
          </a:endParaRPr>
        </a:p>
      </dgm:t>
    </dgm:pt>
    <dgm:pt modelId="{802284D6-E10B-49CE-A5FB-1D7E93517CA4}" type="parTrans" cxnId="{ABC9CDE9-C8F9-468D-B9B5-93C446D86F7F}">
      <dgm:prSet/>
      <dgm:spPr/>
      <dgm:t>
        <a:bodyPr/>
        <a:lstStyle/>
        <a:p>
          <a:endParaRPr lang="ru-RU"/>
        </a:p>
      </dgm:t>
    </dgm:pt>
    <dgm:pt modelId="{2BABBBF8-5FC3-4C78-8D1E-EFC64B0CFFF9}" type="sibTrans" cxnId="{ABC9CDE9-C8F9-468D-B9B5-93C446D86F7F}">
      <dgm:prSet/>
      <dgm:spPr/>
      <dgm:t>
        <a:bodyPr/>
        <a:lstStyle/>
        <a:p>
          <a:endParaRPr lang="ru-RU"/>
        </a:p>
      </dgm:t>
    </dgm:pt>
    <dgm:pt modelId="{46F0EC07-8ABF-40E9-861F-7E784D2F558E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5В070300, 6В06101 ИС</a:t>
          </a:r>
          <a:endParaRPr lang="ru-RU" sz="1600" dirty="0">
            <a:solidFill>
              <a:srgbClr val="006666"/>
            </a:solidFill>
          </a:endParaRPr>
        </a:p>
      </dgm:t>
    </dgm:pt>
    <dgm:pt modelId="{44AE3F2B-D05E-407A-9EB7-B0D142C7E06F}" type="parTrans" cxnId="{5A3C9FBD-4B37-48B4-96D0-AB874A2162E4}">
      <dgm:prSet/>
      <dgm:spPr/>
      <dgm:t>
        <a:bodyPr/>
        <a:lstStyle/>
        <a:p>
          <a:endParaRPr lang="ru-RU"/>
        </a:p>
      </dgm:t>
    </dgm:pt>
    <dgm:pt modelId="{A4BC3841-CAEB-4B93-9485-0AC9BFB27456}" type="sibTrans" cxnId="{5A3C9FBD-4B37-48B4-96D0-AB874A2162E4}">
      <dgm:prSet/>
      <dgm:spPr/>
      <dgm:t>
        <a:bodyPr/>
        <a:lstStyle/>
        <a:p>
          <a:endParaRPr lang="ru-RU"/>
        </a:p>
      </dgm:t>
    </dgm:pt>
    <dgm:pt modelId="{9C6CDBAF-6F00-4D77-9382-C714A4B97E63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5В070400 </a:t>
          </a:r>
          <a:r>
            <a:rPr lang="ru-RU" sz="1600" dirty="0" err="1" smtClean="0">
              <a:solidFill>
                <a:srgbClr val="006666"/>
              </a:solidFill>
            </a:rPr>
            <a:t>ВТиПО</a:t>
          </a:r>
          <a:endParaRPr lang="ru-RU" sz="1600" dirty="0">
            <a:solidFill>
              <a:srgbClr val="006666"/>
            </a:solidFill>
          </a:endParaRPr>
        </a:p>
      </dgm:t>
    </dgm:pt>
    <dgm:pt modelId="{9E4D483B-A1A2-4979-9EEB-A2BBC538D7FF}" type="parTrans" cxnId="{9B9E7528-367B-4A17-B55C-FA161DC9685C}">
      <dgm:prSet/>
      <dgm:spPr/>
      <dgm:t>
        <a:bodyPr/>
        <a:lstStyle/>
        <a:p>
          <a:endParaRPr lang="ru-RU"/>
        </a:p>
      </dgm:t>
    </dgm:pt>
    <dgm:pt modelId="{540F7F3D-7526-4A58-A00F-E3D3D6084B03}" type="sibTrans" cxnId="{9B9E7528-367B-4A17-B55C-FA161DC9685C}">
      <dgm:prSet/>
      <dgm:spPr/>
      <dgm:t>
        <a:bodyPr/>
        <a:lstStyle/>
        <a:p>
          <a:endParaRPr lang="ru-RU"/>
        </a:p>
      </dgm:t>
    </dgm:pt>
    <dgm:pt modelId="{BBB3CD6C-0A7D-46DB-B224-73DB0ED5D6A7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5В090200, 6В11101 Туризм</a:t>
          </a:r>
          <a:endParaRPr lang="ru-RU" sz="1600" dirty="0">
            <a:solidFill>
              <a:srgbClr val="006666"/>
            </a:solidFill>
          </a:endParaRPr>
        </a:p>
      </dgm:t>
    </dgm:pt>
    <dgm:pt modelId="{5EE67AA2-1602-473C-B445-230D3A9AB118}" type="parTrans" cxnId="{ECF370F9-8614-41A6-B734-7E8B32AA312E}">
      <dgm:prSet/>
      <dgm:spPr/>
      <dgm:t>
        <a:bodyPr/>
        <a:lstStyle/>
        <a:p>
          <a:endParaRPr lang="ru-RU"/>
        </a:p>
      </dgm:t>
    </dgm:pt>
    <dgm:pt modelId="{E299C512-D30F-43AF-BBE5-0DF84F9A96B2}" type="sibTrans" cxnId="{ECF370F9-8614-41A6-B734-7E8B32AA312E}">
      <dgm:prSet/>
      <dgm:spPr/>
      <dgm:t>
        <a:bodyPr/>
        <a:lstStyle/>
        <a:p>
          <a:endParaRPr lang="ru-RU"/>
        </a:p>
      </dgm:t>
    </dgm:pt>
    <dgm:pt modelId="{9321B117-2CD5-41CE-8C4B-417A0A6117B0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5В010300, 6В01101 </a:t>
          </a:r>
          <a:r>
            <a:rPr lang="ru-RU" sz="1600" dirty="0" err="1" smtClean="0">
              <a:solidFill>
                <a:srgbClr val="006666"/>
              </a:solidFill>
            </a:rPr>
            <a:t>ПиП</a:t>
          </a:r>
          <a:endParaRPr lang="ru-RU" sz="1600" dirty="0">
            <a:solidFill>
              <a:srgbClr val="006666"/>
            </a:solidFill>
          </a:endParaRPr>
        </a:p>
      </dgm:t>
    </dgm:pt>
    <dgm:pt modelId="{8E3A10F8-B5FC-4198-9485-12BD5A340A79}" type="parTrans" cxnId="{23D5E64E-D400-419F-8B3E-61B25B37F3F5}">
      <dgm:prSet/>
      <dgm:spPr/>
      <dgm:t>
        <a:bodyPr/>
        <a:lstStyle/>
        <a:p>
          <a:endParaRPr lang="ru-RU"/>
        </a:p>
      </dgm:t>
    </dgm:pt>
    <dgm:pt modelId="{4E943C98-08A0-4831-9CA1-344603358D97}" type="sibTrans" cxnId="{23D5E64E-D400-419F-8B3E-61B25B37F3F5}">
      <dgm:prSet/>
      <dgm:spPr/>
      <dgm:t>
        <a:bodyPr/>
        <a:lstStyle/>
        <a:p>
          <a:endParaRPr lang="ru-RU"/>
        </a:p>
      </dgm:t>
    </dgm:pt>
    <dgm:pt modelId="{A18372AE-B0A7-46BA-8477-C7770F05AD41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5В090500, 6В10201 Соц. работа</a:t>
          </a:r>
          <a:endParaRPr lang="ru-RU" sz="1600" dirty="0">
            <a:solidFill>
              <a:srgbClr val="006666"/>
            </a:solidFill>
          </a:endParaRPr>
        </a:p>
      </dgm:t>
    </dgm:pt>
    <dgm:pt modelId="{9BF73B5E-BCD0-4489-8FC1-F140A4366E90}" type="parTrans" cxnId="{40FA02AB-DB35-494A-B4F9-495E30926DD1}">
      <dgm:prSet/>
      <dgm:spPr/>
      <dgm:t>
        <a:bodyPr/>
        <a:lstStyle/>
        <a:p>
          <a:endParaRPr lang="ru-RU"/>
        </a:p>
      </dgm:t>
    </dgm:pt>
    <dgm:pt modelId="{54DCF415-33D5-4410-8927-0D7169ED9D2D}" type="sibTrans" cxnId="{40FA02AB-DB35-494A-B4F9-495E30926DD1}">
      <dgm:prSet/>
      <dgm:spPr/>
      <dgm:t>
        <a:bodyPr/>
        <a:lstStyle/>
        <a:p>
          <a:endParaRPr lang="ru-RU"/>
        </a:p>
      </dgm:t>
    </dgm:pt>
    <dgm:pt modelId="{3390CCB8-ADDE-4379-849D-905B094ED522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5В090800, 6В04106 Оценка</a:t>
          </a:r>
          <a:endParaRPr lang="ru-RU" sz="1600" dirty="0">
            <a:solidFill>
              <a:srgbClr val="006666"/>
            </a:solidFill>
          </a:endParaRPr>
        </a:p>
      </dgm:t>
    </dgm:pt>
    <dgm:pt modelId="{923FA638-593C-4362-AF45-C1D43297435D}" type="parTrans" cxnId="{83F5FA62-ECA1-4936-887B-8E79AA360115}">
      <dgm:prSet/>
      <dgm:spPr/>
      <dgm:t>
        <a:bodyPr/>
        <a:lstStyle/>
        <a:p>
          <a:endParaRPr lang="ru-RU"/>
        </a:p>
      </dgm:t>
    </dgm:pt>
    <dgm:pt modelId="{ED91E56B-5CF7-48B7-B216-055D8834B1C2}" type="sibTrans" cxnId="{83F5FA62-ECA1-4936-887B-8E79AA360115}">
      <dgm:prSet/>
      <dgm:spPr/>
      <dgm:t>
        <a:bodyPr/>
        <a:lstStyle/>
        <a:p>
          <a:endParaRPr lang="ru-RU"/>
        </a:p>
      </dgm:t>
    </dgm:pt>
    <dgm:pt modelId="{D8982F56-8C94-4003-BC38-E91CC6B4D272}">
      <dgm:prSet phldrT="[Текст]" custT="1"/>
      <dgm:spPr/>
      <dgm:t>
        <a:bodyPr/>
        <a:lstStyle/>
        <a:p>
          <a:endParaRPr lang="ru-RU" sz="1400" dirty="0">
            <a:solidFill>
              <a:srgbClr val="006666"/>
            </a:solidFill>
          </a:endParaRPr>
        </a:p>
      </dgm:t>
    </dgm:pt>
    <dgm:pt modelId="{12908300-B6F9-4F30-9A54-830F143CF437}" type="parTrans" cxnId="{BDCE00D1-00F6-4853-B40D-91A6E82F03CF}">
      <dgm:prSet/>
      <dgm:spPr/>
      <dgm:t>
        <a:bodyPr/>
        <a:lstStyle/>
        <a:p>
          <a:endParaRPr lang="ru-RU"/>
        </a:p>
      </dgm:t>
    </dgm:pt>
    <dgm:pt modelId="{CB5D6197-0025-45DF-B898-0E9B72AA39A7}" type="sibTrans" cxnId="{BDCE00D1-00F6-4853-B40D-91A6E82F03CF}">
      <dgm:prSet/>
      <dgm:spPr/>
      <dgm:t>
        <a:bodyPr/>
        <a:lstStyle/>
        <a:p>
          <a:endParaRPr lang="ru-RU"/>
        </a:p>
      </dgm:t>
    </dgm:pt>
    <dgm:pt modelId="{6896678E-D37C-44E4-8FAC-6569DB96E7BA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5В042100, 6В02101/04 Дизайн</a:t>
          </a:r>
          <a:endParaRPr lang="ru-RU" sz="1600" dirty="0">
            <a:solidFill>
              <a:srgbClr val="006666"/>
            </a:solidFill>
          </a:endParaRPr>
        </a:p>
      </dgm:t>
    </dgm:pt>
    <dgm:pt modelId="{7DE068FE-69E5-4D89-92FE-CC79DF336609}" type="parTrans" cxnId="{50CCC02B-E196-4871-A8B2-97DF787519BF}">
      <dgm:prSet/>
      <dgm:spPr/>
      <dgm:t>
        <a:bodyPr/>
        <a:lstStyle/>
        <a:p>
          <a:endParaRPr lang="ru-RU"/>
        </a:p>
      </dgm:t>
    </dgm:pt>
    <dgm:pt modelId="{747417BE-3685-47CB-816E-638C06D085BC}" type="sibTrans" cxnId="{50CCC02B-E196-4871-A8B2-97DF787519BF}">
      <dgm:prSet/>
      <dgm:spPr/>
      <dgm:t>
        <a:bodyPr/>
        <a:lstStyle/>
        <a:p>
          <a:endParaRPr lang="ru-RU"/>
        </a:p>
      </dgm:t>
    </dgm:pt>
    <dgm:pt modelId="{C78D7BF8-6DBB-4FCB-AE3B-5BF24473DD80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6М050700, 7М04105/06 - Менеджмент</a:t>
          </a:r>
          <a:endParaRPr lang="ru-RU" sz="1600" dirty="0">
            <a:solidFill>
              <a:srgbClr val="006666"/>
            </a:solidFill>
          </a:endParaRPr>
        </a:p>
      </dgm:t>
    </dgm:pt>
    <dgm:pt modelId="{59D4FB4E-2D4C-403E-9DFD-5AC25DCAA0E7}" type="parTrans" cxnId="{DD56CEDE-31DE-4F1F-9CE3-99AED154D39B}">
      <dgm:prSet/>
      <dgm:spPr/>
      <dgm:t>
        <a:bodyPr/>
        <a:lstStyle/>
        <a:p>
          <a:endParaRPr lang="ru-RU"/>
        </a:p>
      </dgm:t>
    </dgm:pt>
    <dgm:pt modelId="{114A56CB-9AAF-4BA9-A793-9EFD5C15E9C0}" type="sibTrans" cxnId="{DD56CEDE-31DE-4F1F-9CE3-99AED154D39B}">
      <dgm:prSet/>
      <dgm:spPr/>
      <dgm:t>
        <a:bodyPr/>
        <a:lstStyle/>
        <a:p>
          <a:endParaRPr lang="ru-RU"/>
        </a:p>
      </dgm:t>
    </dgm:pt>
    <dgm:pt modelId="{8DE523CF-1A98-4033-B6A6-A91666A3DFEF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6М050800, 7М04107/08 - Учет и аудит</a:t>
          </a:r>
          <a:endParaRPr lang="ru-RU" sz="1600" dirty="0">
            <a:solidFill>
              <a:srgbClr val="006666"/>
            </a:solidFill>
          </a:endParaRPr>
        </a:p>
      </dgm:t>
    </dgm:pt>
    <dgm:pt modelId="{494B3AA6-278F-434D-8E4E-9C21080F0E6E}" type="parTrans" cxnId="{F81F14F0-1FEE-436F-B71F-7CEDC94B4F49}">
      <dgm:prSet/>
      <dgm:spPr/>
      <dgm:t>
        <a:bodyPr/>
        <a:lstStyle/>
        <a:p>
          <a:endParaRPr lang="ru-RU"/>
        </a:p>
      </dgm:t>
    </dgm:pt>
    <dgm:pt modelId="{904A3389-C29A-4C91-957A-6B52F9646316}" type="sibTrans" cxnId="{F81F14F0-1FEE-436F-B71F-7CEDC94B4F49}">
      <dgm:prSet/>
      <dgm:spPr/>
      <dgm:t>
        <a:bodyPr/>
        <a:lstStyle/>
        <a:p>
          <a:endParaRPr lang="ru-RU"/>
        </a:p>
      </dgm:t>
    </dgm:pt>
    <dgm:pt modelId="{895E7E4E-3668-48EF-8AAE-8EF07DB2FD3A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6М050900, 7М04109/10 - Финансы</a:t>
          </a:r>
          <a:endParaRPr lang="ru-RU" sz="1600" dirty="0">
            <a:solidFill>
              <a:srgbClr val="006666"/>
            </a:solidFill>
          </a:endParaRPr>
        </a:p>
      </dgm:t>
    </dgm:pt>
    <dgm:pt modelId="{C50191DB-B688-4D14-99A6-367FEAB2A053}" type="parTrans" cxnId="{BFA3AB35-016B-4F1B-8D49-06878DE991D2}">
      <dgm:prSet/>
      <dgm:spPr/>
      <dgm:t>
        <a:bodyPr/>
        <a:lstStyle/>
        <a:p>
          <a:endParaRPr lang="ru-RU"/>
        </a:p>
      </dgm:t>
    </dgm:pt>
    <dgm:pt modelId="{81D8CD86-2080-4D69-BE7A-15E242578B74}" type="sibTrans" cxnId="{BFA3AB35-016B-4F1B-8D49-06878DE991D2}">
      <dgm:prSet/>
      <dgm:spPr/>
      <dgm:t>
        <a:bodyPr/>
        <a:lstStyle/>
        <a:p>
          <a:endParaRPr lang="ru-RU"/>
        </a:p>
      </dgm:t>
    </dgm:pt>
    <dgm:pt modelId="{E9418BF8-D507-4194-BC1E-4A9A9A84EA55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6М05100, 7М04103/04 – Государственное и местное управление</a:t>
          </a:r>
          <a:endParaRPr lang="ru-RU" sz="1600" dirty="0">
            <a:solidFill>
              <a:srgbClr val="006666"/>
            </a:solidFill>
          </a:endParaRPr>
        </a:p>
      </dgm:t>
    </dgm:pt>
    <dgm:pt modelId="{B2E7E550-927B-4D67-A851-5439B01F8CD3}" type="parTrans" cxnId="{D18A4837-7015-4DFD-8B80-A957E34E824C}">
      <dgm:prSet/>
      <dgm:spPr/>
      <dgm:t>
        <a:bodyPr/>
        <a:lstStyle/>
        <a:p>
          <a:endParaRPr lang="ru-RU"/>
        </a:p>
      </dgm:t>
    </dgm:pt>
    <dgm:pt modelId="{3557F045-556F-4021-A160-823F65AFF00C}" type="sibTrans" cxnId="{D18A4837-7015-4DFD-8B80-A957E34E824C}">
      <dgm:prSet/>
      <dgm:spPr/>
      <dgm:t>
        <a:bodyPr/>
        <a:lstStyle/>
        <a:p>
          <a:endParaRPr lang="ru-RU"/>
        </a:p>
      </dgm:t>
    </dgm:pt>
    <dgm:pt modelId="{C1E49EFE-5AAA-415A-8F83-3FBCA38A48E9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6М051200, 7М05401/02 - Статистика</a:t>
          </a:r>
          <a:endParaRPr lang="ru-RU" sz="1600" dirty="0">
            <a:solidFill>
              <a:srgbClr val="006666"/>
            </a:solidFill>
          </a:endParaRPr>
        </a:p>
      </dgm:t>
    </dgm:pt>
    <dgm:pt modelId="{4C8E40AD-BD76-461F-8FE0-46DE0C4AFFD7}" type="parTrans" cxnId="{CD440911-E790-4ED1-B83F-DD5CE6312F55}">
      <dgm:prSet/>
      <dgm:spPr/>
      <dgm:t>
        <a:bodyPr/>
        <a:lstStyle/>
        <a:p>
          <a:endParaRPr lang="ru-RU"/>
        </a:p>
      </dgm:t>
    </dgm:pt>
    <dgm:pt modelId="{FC9A97A2-FD4D-4073-936C-C2FE1B59FB3F}" type="sibTrans" cxnId="{CD440911-E790-4ED1-B83F-DD5CE6312F55}">
      <dgm:prSet/>
      <dgm:spPr/>
      <dgm:t>
        <a:bodyPr/>
        <a:lstStyle/>
        <a:p>
          <a:endParaRPr lang="ru-RU"/>
        </a:p>
      </dgm:t>
    </dgm:pt>
    <dgm:pt modelId="{83729B05-6F2A-4A35-B505-3F064A24E048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6М070300, 7М06101/02 - ИС</a:t>
          </a:r>
          <a:endParaRPr lang="ru-RU" sz="1600" dirty="0">
            <a:solidFill>
              <a:srgbClr val="006666"/>
            </a:solidFill>
          </a:endParaRPr>
        </a:p>
      </dgm:t>
    </dgm:pt>
    <dgm:pt modelId="{41915383-466C-4890-8B25-07A83F236255}" type="parTrans" cxnId="{3CDB0A42-DEA4-481D-A573-25A67EEB1488}">
      <dgm:prSet/>
      <dgm:spPr/>
      <dgm:t>
        <a:bodyPr/>
        <a:lstStyle/>
        <a:p>
          <a:endParaRPr lang="ru-RU"/>
        </a:p>
      </dgm:t>
    </dgm:pt>
    <dgm:pt modelId="{FF85D595-BD26-4620-A653-AF590838D933}" type="sibTrans" cxnId="{3CDB0A42-DEA4-481D-A573-25A67EEB1488}">
      <dgm:prSet/>
      <dgm:spPr/>
      <dgm:t>
        <a:bodyPr/>
        <a:lstStyle/>
        <a:p>
          <a:endParaRPr lang="ru-RU"/>
        </a:p>
      </dgm:t>
    </dgm:pt>
    <dgm:pt modelId="{AF350BCE-7156-402F-AD1B-440120B8E982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6М090500, 7М10201/02 - Социальная работа</a:t>
          </a:r>
          <a:endParaRPr lang="ru-RU" sz="1600" dirty="0">
            <a:solidFill>
              <a:srgbClr val="006666"/>
            </a:solidFill>
          </a:endParaRPr>
        </a:p>
      </dgm:t>
    </dgm:pt>
    <dgm:pt modelId="{2DADC3B1-0054-423A-ACF9-A4BE0E1344DC}" type="parTrans" cxnId="{0D588878-3CBE-4B80-A9B1-16EC8DD367AC}">
      <dgm:prSet/>
      <dgm:spPr/>
      <dgm:t>
        <a:bodyPr/>
        <a:lstStyle/>
        <a:p>
          <a:endParaRPr lang="ru-RU"/>
        </a:p>
      </dgm:t>
    </dgm:pt>
    <dgm:pt modelId="{FB7ABD89-8068-4147-822E-C0B752B58E75}" type="sibTrans" cxnId="{0D588878-3CBE-4B80-A9B1-16EC8DD367AC}">
      <dgm:prSet/>
      <dgm:spPr/>
      <dgm:t>
        <a:bodyPr/>
        <a:lstStyle/>
        <a:p>
          <a:endParaRPr lang="ru-RU"/>
        </a:p>
      </dgm:t>
    </dgm:pt>
    <dgm:pt modelId="{48724B00-FFAE-4204-9E26-8F1611F45DD9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7М04111/12 - Маркетинг</a:t>
          </a:r>
          <a:endParaRPr lang="ru-RU" sz="1600" dirty="0">
            <a:solidFill>
              <a:srgbClr val="006666"/>
            </a:solidFill>
          </a:endParaRPr>
        </a:p>
      </dgm:t>
    </dgm:pt>
    <dgm:pt modelId="{E2132D6C-EB9E-42A0-9FBA-2B8FF9109B72}" type="parTrans" cxnId="{3F5B40D7-40A4-4225-8717-190A1508659C}">
      <dgm:prSet/>
      <dgm:spPr/>
      <dgm:t>
        <a:bodyPr/>
        <a:lstStyle/>
        <a:p>
          <a:endParaRPr lang="ru-RU"/>
        </a:p>
      </dgm:t>
    </dgm:pt>
    <dgm:pt modelId="{2079FBE4-E532-4D18-924E-5E7D366BEDDE}" type="sibTrans" cxnId="{3F5B40D7-40A4-4225-8717-190A1508659C}">
      <dgm:prSet/>
      <dgm:spPr/>
      <dgm:t>
        <a:bodyPr/>
        <a:lstStyle/>
        <a:p>
          <a:endParaRPr lang="ru-RU"/>
        </a:p>
      </dgm:t>
    </dgm:pt>
    <dgm:pt modelId="{62C379C0-A665-49A7-A067-BA182C1ABB18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6В02103/06 </a:t>
          </a:r>
          <a:r>
            <a:rPr lang="en-US" sz="1600" dirty="0" smtClean="0">
              <a:solidFill>
                <a:srgbClr val="006666"/>
              </a:solidFill>
            </a:rPr>
            <a:t>Web-</a:t>
          </a:r>
          <a:r>
            <a:rPr lang="ru-RU" sz="1600" dirty="0" smtClean="0">
              <a:solidFill>
                <a:srgbClr val="006666"/>
              </a:solidFill>
            </a:rPr>
            <a:t>дизайн</a:t>
          </a:r>
          <a:endParaRPr lang="ru-RU" sz="1600" dirty="0">
            <a:solidFill>
              <a:srgbClr val="006666"/>
            </a:solidFill>
          </a:endParaRPr>
        </a:p>
      </dgm:t>
    </dgm:pt>
    <dgm:pt modelId="{C7EA7894-084D-42D6-837A-A486420F721C}" type="parTrans" cxnId="{66F8D0CF-92CC-471A-A0E5-F2208F0BDFB2}">
      <dgm:prSet/>
      <dgm:spPr/>
      <dgm:t>
        <a:bodyPr/>
        <a:lstStyle/>
        <a:p>
          <a:endParaRPr lang="ru-RU"/>
        </a:p>
      </dgm:t>
    </dgm:pt>
    <dgm:pt modelId="{77B9D641-AA97-4BE6-B58D-9B385A78F3F9}" type="sibTrans" cxnId="{66F8D0CF-92CC-471A-A0E5-F2208F0BDFB2}">
      <dgm:prSet/>
      <dgm:spPr/>
      <dgm:t>
        <a:bodyPr/>
        <a:lstStyle/>
        <a:p>
          <a:endParaRPr lang="ru-RU"/>
        </a:p>
      </dgm:t>
    </dgm:pt>
    <dgm:pt modelId="{74E7E803-4C58-410B-9433-0538FB91914D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6В02102/05 Дизайн интерьера</a:t>
          </a:r>
          <a:endParaRPr lang="ru-RU" sz="1600" dirty="0">
            <a:solidFill>
              <a:srgbClr val="006666"/>
            </a:solidFill>
          </a:endParaRPr>
        </a:p>
      </dgm:t>
    </dgm:pt>
    <dgm:pt modelId="{134AA84A-62B4-4AFA-AA60-8DABB7643D7F}" type="parTrans" cxnId="{6EE34EE0-8A2F-4FFA-93B2-EDD21DAC56A0}">
      <dgm:prSet/>
      <dgm:spPr/>
    </dgm:pt>
    <dgm:pt modelId="{B8C329AB-206E-4CAC-81A1-D2FF2F4238C2}" type="sibTrans" cxnId="{6EE34EE0-8A2F-4FFA-93B2-EDD21DAC56A0}">
      <dgm:prSet/>
      <dgm:spPr/>
    </dgm:pt>
    <dgm:pt modelId="{C8D26079-C071-4381-B544-889045187D9C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6В06103 ИТ и защита данных</a:t>
          </a:r>
          <a:endParaRPr lang="ru-RU" sz="1600" dirty="0">
            <a:solidFill>
              <a:srgbClr val="006666"/>
            </a:solidFill>
          </a:endParaRPr>
        </a:p>
      </dgm:t>
    </dgm:pt>
    <dgm:pt modelId="{4C593537-4614-4677-91D7-AC74EC7A3CF4}" type="parTrans" cxnId="{086529EB-9BAE-4562-B906-5F5ABE9A3BDF}">
      <dgm:prSet/>
      <dgm:spPr/>
    </dgm:pt>
    <dgm:pt modelId="{ECEB5017-7178-4844-BFD0-A40FC1F48554}" type="sibTrans" cxnId="{086529EB-9BAE-4562-B906-5F5ABE9A3BDF}">
      <dgm:prSet/>
      <dgm:spPr/>
    </dgm:pt>
    <dgm:pt modelId="{4E306662-E3F6-4433-8CC9-619F10617B63}" type="pres">
      <dgm:prSet presAssocID="{DFF44033-C1CB-4141-9104-508BDDEFE40E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48F04CA-1AA9-45A4-A897-7545AB304B71}" type="pres">
      <dgm:prSet presAssocID="{39116B47-6A80-4B1A-AD58-9EF9DC7EAF9D}" presName="compositeNode" presStyleCnt="0">
        <dgm:presLayoutVars>
          <dgm:bulletEnabled val="1"/>
        </dgm:presLayoutVars>
      </dgm:prSet>
      <dgm:spPr/>
    </dgm:pt>
    <dgm:pt modelId="{FAC6493C-B661-4904-9146-A3E4A6B7464B}" type="pres">
      <dgm:prSet presAssocID="{39116B47-6A80-4B1A-AD58-9EF9DC7EAF9D}" presName="image" presStyleLbl="fgImgPlace1" presStyleIdx="0" presStyleCnt="2" custScaleX="28257" custScaleY="25938" custLinFactNeighborX="-31854" custLinFactNeighborY="10112"/>
      <dgm:spPr/>
    </dgm:pt>
    <dgm:pt modelId="{B46869F3-3D3A-4223-9CC1-F4051724D290}" type="pres">
      <dgm:prSet presAssocID="{39116B47-6A80-4B1A-AD58-9EF9DC7EAF9D}" presName="childNode" presStyleLbl="node1" presStyleIdx="0" presStyleCnt="2" custScaleX="148572" custScaleY="128205" custLinFactNeighborX="14701" custLinFactNeighborY="-3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C22A20-03FF-4332-A198-19ECCCD1765F}" type="pres">
      <dgm:prSet presAssocID="{39116B47-6A80-4B1A-AD58-9EF9DC7EAF9D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929C8-F28D-47B5-AEF8-64D8FFC65932}" type="pres">
      <dgm:prSet presAssocID="{BF89B2D6-586F-4319-8494-6786ABB4230D}" presName="sibTrans" presStyleCnt="0"/>
      <dgm:spPr/>
    </dgm:pt>
    <dgm:pt modelId="{44C3B951-C7FA-4F13-9F77-75FBF7F84E20}" type="pres">
      <dgm:prSet presAssocID="{C8C26D63-E4F6-486E-A1FB-A940CC5E6397}" presName="compositeNode" presStyleCnt="0">
        <dgm:presLayoutVars>
          <dgm:bulletEnabled val="1"/>
        </dgm:presLayoutVars>
      </dgm:prSet>
      <dgm:spPr/>
    </dgm:pt>
    <dgm:pt modelId="{C0F069C0-B52A-471B-8C73-F6112A945F37}" type="pres">
      <dgm:prSet presAssocID="{C8C26D63-E4F6-486E-A1FB-A940CC5E6397}" presName="image" presStyleLbl="fgImgPlace1" presStyleIdx="1" presStyleCnt="2" custFlipHor="1" custScaleX="20272" custScaleY="26105" custLinFactNeighborX="-70386" custLinFactNeighborY="10196"/>
      <dgm:spPr/>
    </dgm:pt>
    <dgm:pt modelId="{63D61DF2-6089-4CFA-BAD9-D3D733EF1A57}" type="pres">
      <dgm:prSet presAssocID="{C8C26D63-E4F6-486E-A1FB-A940CC5E6397}" presName="childNode" presStyleLbl="node1" presStyleIdx="1" presStyleCnt="2" custScaleX="134953" custScaleY="128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1AE622-CA01-4E5D-A392-63922BBA096E}" type="pres">
      <dgm:prSet presAssocID="{C8C26D63-E4F6-486E-A1FB-A940CC5E6397}" presName="parentNode" presStyleLbl="revTx" presStyleIdx="1" presStyleCnt="2" custScaleX="1973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34A7E5-D7A5-4E15-83BE-2E7F7C72FDC0}" srcId="{39116B47-6A80-4B1A-AD58-9EF9DC7EAF9D}" destId="{6185D1C9-F451-475E-884A-C4011993F94D}" srcOrd="0" destOrd="0" parTransId="{258A8016-BE91-4EA7-99B4-821D6A66A630}" sibTransId="{4E054B7A-55E1-4124-AFB1-1D1E4E0FCBD4}"/>
    <dgm:cxn modelId="{271347C9-44AC-45AF-814E-52722C415A68}" type="presOf" srcId="{9C6CDBAF-6F00-4D77-9382-C714A4B97E63}" destId="{B46869F3-3D3A-4223-9CC1-F4051724D290}" srcOrd="0" destOrd="11" presId="urn:microsoft.com/office/officeart/2005/8/layout/hList2#1"/>
    <dgm:cxn modelId="{E3923638-35AA-46C4-A81A-F854B8E79D28}" srcId="{DFF44033-C1CB-4141-9104-508BDDEFE40E}" destId="{C8C26D63-E4F6-486E-A1FB-A940CC5E6397}" srcOrd="1" destOrd="0" parTransId="{1C2D3D00-7F84-4E8A-8412-279B2CD4FC80}" sibTransId="{92395687-0FF5-4C4B-A914-912CB874C3DF}"/>
    <dgm:cxn modelId="{CD440911-E790-4ED1-B83F-DD5CE6312F55}" srcId="{C8C26D63-E4F6-486E-A1FB-A940CC5E6397}" destId="{C1E49EFE-5AAA-415A-8F83-3FBCA38A48E9}" srcOrd="6" destOrd="0" parTransId="{4C8E40AD-BD76-461F-8FE0-46DE0C4AFFD7}" sibTransId="{FC9A97A2-FD4D-4073-936C-C2FE1B59FB3F}"/>
    <dgm:cxn modelId="{6C69DE9C-1C2F-4D65-B951-75435C7CF67A}" type="presOf" srcId="{992C808D-3E24-478C-B364-01C9645EFF81}" destId="{B46869F3-3D3A-4223-9CC1-F4051724D290}" srcOrd="0" destOrd="1" presId="urn:microsoft.com/office/officeart/2005/8/layout/hList2#1"/>
    <dgm:cxn modelId="{66F8D0CF-92CC-471A-A0E5-F2208F0BDFB2}" srcId="{39116B47-6A80-4B1A-AD58-9EF9DC7EAF9D}" destId="{62C379C0-A665-49A7-A067-BA182C1ABB18}" srcOrd="17" destOrd="0" parTransId="{C7EA7894-084D-42D6-837A-A486420F721C}" sibTransId="{77B9D641-AA97-4BE6-B58D-9B385A78F3F9}"/>
    <dgm:cxn modelId="{6E4F5574-96E2-45DA-8A1B-B7EDDE87C3BD}" type="presOf" srcId="{F8F52E5E-8B5A-4C65-9C05-65B2809A2253}" destId="{63D61DF2-6089-4CFA-BAD9-D3D733EF1A57}" srcOrd="0" destOrd="0" presId="urn:microsoft.com/office/officeart/2005/8/layout/hList2#1"/>
    <dgm:cxn modelId="{39480046-B27B-460F-AA14-C69D6FDF139C}" type="presOf" srcId="{E9418BF8-D507-4194-BC1E-4A9A9A84EA55}" destId="{63D61DF2-6089-4CFA-BAD9-D3D733EF1A57}" srcOrd="0" destOrd="4" presId="urn:microsoft.com/office/officeart/2005/8/layout/hList2#1"/>
    <dgm:cxn modelId="{864008BB-594F-4453-8BBA-3B1FBAB1295C}" srcId="{39116B47-6A80-4B1A-AD58-9EF9DC7EAF9D}" destId="{7B7FDEC2-5453-411C-B2CA-E26CE21197D7}" srcOrd="3" destOrd="0" parTransId="{B94C82E6-D25B-48B6-BB87-BAFC5DBE6630}" sibTransId="{46A5DB04-1942-439C-BA83-FC2C10101DD9}"/>
    <dgm:cxn modelId="{E391DB23-D786-4CD5-AF81-8D3BAE3F2114}" type="presOf" srcId="{959FDFE1-889D-47B6-A1E0-400A4F5EF68D}" destId="{B46869F3-3D3A-4223-9CC1-F4051724D290}" srcOrd="0" destOrd="5" presId="urn:microsoft.com/office/officeart/2005/8/layout/hList2#1"/>
    <dgm:cxn modelId="{F81F14F0-1FEE-436F-B71F-7CEDC94B4F49}" srcId="{C8C26D63-E4F6-486E-A1FB-A940CC5E6397}" destId="{8DE523CF-1A98-4033-B6A6-A91666A3DFEF}" srcOrd="2" destOrd="0" parTransId="{494B3AA6-278F-434D-8E4E-9C21080F0E6E}" sibTransId="{904A3389-C29A-4C91-957A-6B52F9646316}"/>
    <dgm:cxn modelId="{40FA02AB-DB35-494A-B4F9-495E30926DD1}" srcId="{39116B47-6A80-4B1A-AD58-9EF9DC7EAF9D}" destId="{A18372AE-B0A7-46BA-8477-C7770F05AD41}" srcOrd="14" destOrd="0" parTransId="{9BF73B5E-BCD0-4489-8FC1-F140A4366E90}" sibTransId="{54DCF415-33D5-4410-8927-0D7169ED9D2D}"/>
    <dgm:cxn modelId="{5FA27C4E-9EC6-490B-8898-7C8CF54205AE}" srcId="{39116B47-6A80-4B1A-AD58-9EF9DC7EAF9D}" destId="{90ECE4E0-E986-4CDB-9D85-12411B9FC00C}" srcOrd="2" destOrd="0" parTransId="{15C135FA-7286-4F30-8952-830AD7645DB2}" sibTransId="{8885174A-57CA-451B-A0AE-CF241342B6B5}"/>
    <dgm:cxn modelId="{980E5A3D-23A5-4CDB-A600-5B5E94218894}" type="presOf" srcId="{C1E49EFE-5AAA-415A-8F83-3FBCA38A48E9}" destId="{63D61DF2-6089-4CFA-BAD9-D3D733EF1A57}" srcOrd="0" destOrd="6" presId="urn:microsoft.com/office/officeart/2005/8/layout/hList2#1"/>
    <dgm:cxn modelId="{F3422B26-2A62-41E9-B7F2-CF77B5510A0D}" srcId="{39116B47-6A80-4B1A-AD58-9EF9DC7EAF9D}" destId="{992C808D-3E24-478C-B364-01C9645EFF81}" srcOrd="1" destOrd="0" parTransId="{069EB4A2-2F61-4A6B-BB24-F62EAF6F0EC6}" sibTransId="{D85D5A19-5126-4ECC-96E6-354B197E379C}"/>
    <dgm:cxn modelId="{262F5E5E-41CC-4A5B-A6ED-38F04A83CA0B}" type="presOf" srcId="{6AABA9A7-8039-4595-8D6E-095FE68CA661}" destId="{B46869F3-3D3A-4223-9CC1-F4051724D290}" srcOrd="0" destOrd="6" presId="urn:microsoft.com/office/officeart/2005/8/layout/hList2#1"/>
    <dgm:cxn modelId="{8AF9FA91-CD65-4C09-A917-51DF59FF5A4D}" type="presOf" srcId="{7B7FDEC2-5453-411C-B2CA-E26CE21197D7}" destId="{B46869F3-3D3A-4223-9CC1-F4051724D290}" srcOrd="0" destOrd="3" presId="urn:microsoft.com/office/officeart/2005/8/layout/hList2#1"/>
    <dgm:cxn modelId="{3F5B40D7-40A4-4225-8717-190A1508659C}" srcId="{C8C26D63-E4F6-486E-A1FB-A940CC5E6397}" destId="{48724B00-FFAE-4204-9E26-8F1611F45DD9}" srcOrd="5" destOrd="0" parTransId="{E2132D6C-EB9E-42A0-9FBA-2B8FF9109B72}" sibTransId="{2079FBE4-E532-4D18-924E-5E7D366BEDDE}"/>
    <dgm:cxn modelId="{6EE34EE0-8A2F-4FFA-93B2-EDD21DAC56A0}" srcId="{39116B47-6A80-4B1A-AD58-9EF9DC7EAF9D}" destId="{74E7E803-4C58-410B-9433-0538FB91914D}" srcOrd="18" destOrd="0" parTransId="{134AA84A-62B4-4AFA-AA60-8DABB7643D7F}" sibTransId="{B8C329AB-206E-4CAC-81A1-D2FF2F4238C2}"/>
    <dgm:cxn modelId="{FF5BC775-17F5-444E-8A0F-92FA5C192F25}" type="presOf" srcId="{74E7E803-4C58-410B-9433-0538FB91914D}" destId="{B46869F3-3D3A-4223-9CC1-F4051724D290}" srcOrd="0" destOrd="18" presId="urn:microsoft.com/office/officeart/2005/8/layout/hList2#1"/>
    <dgm:cxn modelId="{39DCDAFE-67F5-4F29-A742-16518127875A}" srcId="{39116B47-6A80-4B1A-AD58-9EF9DC7EAF9D}" destId="{6AABA9A7-8039-4595-8D6E-095FE68CA661}" srcOrd="6" destOrd="0" parTransId="{2BF5D097-2D58-41F0-8403-32EDE8589ADF}" sibTransId="{BCA9F61D-81F3-4713-9960-3871BD129A8E}"/>
    <dgm:cxn modelId="{412F87BB-467D-4A66-8D67-60D550ECAF3A}" srcId="{DFF44033-C1CB-4141-9104-508BDDEFE40E}" destId="{39116B47-6A80-4B1A-AD58-9EF9DC7EAF9D}" srcOrd="0" destOrd="0" parTransId="{1C248723-30E0-4F9E-9750-4331AE28779B}" sibTransId="{BF89B2D6-586F-4319-8494-6786ABB4230D}"/>
    <dgm:cxn modelId="{17993D3C-1CE4-4C47-BB73-90A0850DBDA8}" srcId="{39116B47-6A80-4B1A-AD58-9EF9DC7EAF9D}" destId="{FFCE9AF9-F79E-4A5F-B7A3-46FE42E2E9B0}" srcOrd="7" destOrd="0" parTransId="{B8C735A4-D573-4901-9166-2AE6F93B414A}" sibTransId="{87B349B8-4BE3-4ECC-B0E0-62D71571D3FD}"/>
    <dgm:cxn modelId="{5A3C9FBD-4B37-48B4-96D0-AB874A2162E4}" srcId="{39116B47-6A80-4B1A-AD58-9EF9DC7EAF9D}" destId="{46F0EC07-8ABF-40E9-861F-7E784D2F558E}" srcOrd="9" destOrd="0" parTransId="{44AE3F2B-D05E-407A-9EB7-B0D142C7E06F}" sibTransId="{A4BC3841-CAEB-4B93-9485-0AC9BFB27456}"/>
    <dgm:cxn modelId="{BFA3AB35-016B-4F1B-8D49-06878DE991D2}" srcId="{C8C26D63-E4F6-486E-A1FB-A940CC5E6397}" destId="{895E7E4E-3668-48EF-8AAE-8EF07DB2FD3A}" srcOrd="3" destOrd="0" parTransId="{C50191DB-B688-4D14-99A6-367FEAB2A053}" sibTransId="{81D8CD86-2080-4D69-BE7A-15E242578B74}"/>
    <dgm:cxn modelId="{D1141B0E-3590-418E-8A9A-020B8650BAA2}" type="presOf" srcId="{C8C26D63-E4F6-486E-A1FB-A940CC5E6397}" destId="{5D1AE622-CA01-4E5D-A392-63922BBA096E}" srcOrd="0" destOrd="0" presId="urn:microsoft.com/office/officeart/2005/8/layout/hList2#1"/>
    <dgm:cxn modelId="{ECF370F9-8614-41A6-B734-7E8B32AA312E}" srcId="{39116B47-6A80-4B1A-AD58-9EF9DC7EAF9D}" destId="{BBB3CD6C-0A7D-46DB-B224-73DB0ED5D6A7}" srcOrd="12" destOrd="0" parTransId="{5EE67AA2-1602-473C-B445-230D3A9AB118}" sibTransId="{E299C512-D30F-43AF-BBE5-0DF84F9A96B2}"/>
    <dgm:cxn modelId="{8FFCEDE8-AF9A-4155-84C1-4A1C6C807048}" type="presOf" srcId="{90ECE4E0-E986-4CDB-9D85-12411B9FC00C}" destId="{B46869F3-3D3A-4223-9CC1-F4051724D290}" srcOrd="0" destOrd="2" presId="urn:microsoft.com/office/officeart/2005/8/layout/hList2#1"/>
    <dgm:cxn modelId="{E2E7D186-1474-44E1-9931-1B3C1338613D}" type="presOf" srcId="{C78D7BF8-6DBB-4FCB-AE3B-5BF24473DD80}" destId="{63D61DF2-6089-4CFA-BAD9-D3D733EF1A57}" srcOrd="0" destOrd="1" presId="urn:microsoft.com/office/officeart/2005/8/layout/hList2#1"/>
    <dgm:cxn modelId="{2CBC511B-C8A9-47F4-978F-3B7051B15833}" type="presOf" srcId="{2EF8D006-A9EB-4955-AB56-BD910096101D}" destId="{B46869F3-3D3A-4223-9CC1-F4051724D290}" srcOrd="0" destOrd="4" presId="urn:microsoft.com/office/officeart/2005/8/layout/hList2#1"/>
    <dgm:cxn modelId="{28D0B927-BC08-4945-BCE8-AC52FE1A9438}" type="presOf" srcId="{BBB3CD6C-0A7D-46DB-B224-73DB0ED5D6A7}" destId="{B46869F3-3D3A-4223-9CC1-F4051724D290}" srcOrd="0" destOrd="12" presId="urn:microsoft.com/office/officeart/2005/8/layout/hList2#1"/>
    <dgm:cxn modelId="{41E6394A-2A1D-4B7A-88BA-F009FFB4018A}" type="presOf" srcId="{6185D1C9-F451-475E-884A-C4011993F94D}" destId="{B46869F3-3D3A-4223-9CC1-F4051724D290}" srcOrd="0" destOrd="0" presId="urn:microsoft.com/office/officeart/2005/8/layout/hList2#1"/>
    <dgm:cxn modelId="{DD56CEDE-31DE-4F1F-9CE3-99AED154D39B}" srcId="{C8C26D63-E4F6-486E-A1FB-A940CC5E6397}" destId="{C78D7BF8-6DBB-4FCB-AE3B-5BF24473DD80}" srcOrd="1" destOrd="0" parTransId="{59D4FB4E-2D4C-403E-9DFD-5AC25DCAA0E7}" sibTransId="{114A56CB-9AAF-4BA9-A793-9EFD5C15E9C0}"/>
    <dgm:cxn modelId="{D05B6295-92AF-4811-9F74-60795F5CDC54}" type="presOf" srcId="{46F0EC07-8ABF-40E9-861F-7E784D2F558E}" destId="{B46869F3-3D3A-4223-9CC1-F4051724D290}" srcOrd="0" destOrd="9" presId="urn:microsoft.com/office/officeart/2005/8/layout/hList2#1"/>
    <dgm:cxn modelId="{53ED3A3A-9408-4DED-AA4A-D2C187D845BA}" srcId="{C8C26D63-E4F6-486E-A1FB-A940CC5E6397}" destId="{F8F52E5E-8B5A-4C65-9C05-65B2809A2253}" srcOrd="0" destOrd="0" parTransId="{BB0A1E6D-90D4-4B4B-8134-C3385F2CC366}" sibTransId="{0DF0DCF0-CBA7-4A94-848E-31E751CE08EE}"/>
    <dgm:cxn modelId="{0D588878-3CBE-4B80-A9B1-16EC8DD367AC}" srcId="{C8C26D63-E4F6-486E-A1FB-A940CC5E6397}" destId="{AF350BCE-7156-402F-AD1B-440120B8E982}" srcOrd="8" destOrd="0" parTransId="{2DADC3B1-0054-423A-ACF9-A4BE0E1344DC}" sibTransId="{FB7ABD89-8068-4147-822E-C0B752B58E75}"/>
    <dgm:cxn modelId="{9ABFE1E6-6B76-46D0-92BD-F25BDC1ECF85}" type="presOf" srcId="{A18372AE-B0A7-46BA-8477-C7770F05AD41}" destId="{B46869F3-3D3A-4223-9CC1-F4051724D290}" srcOrd="0" destOrd="14" presId="urn:microsoft.com/office/officeart/2005/8/layout/hList2#1"/>
    <dgm:cxn modelId="{CB0570BC-14A0-4B5E-BDB0-7B7E28379ABA}" type="presOf" srcId="{8DE523CF-1A98-4033-B6A6-A91666A3DFEF}" destId="{63D61DF2-6089-4CFA-BAD9-D3D733EF1A57}" srcOrd="0" destOrd="2" presId="urn:microsoft.com/office/officeart/2005/8/layout/hList2#1"/>
    <dgm:cxn modelId="{9B94A6C2-C8F9-4712-9575-50BDE741A474}" type="presOf" srcId="{3390CCB8-ADDE-4379-849D-905B094ED522}" destId="{B46869F3-3D3A-4223-9CC1-F4051724D290}" srcOrd="0" destOrd="15" presId="urn:microsoft.com/office/officeart/2005/8/layout/hList2#1"/>
    <dgm:cxn modelId="{5A1489E4-0816-4F15-A57B-E2533D7DFEB1}" srcId="{39116B47-6A80-4B1A-AD58-9EF9DC7EAF9D}" destId="{959FDFE1-889D-47B6-A1E0-400A4F5EF68D}" srcOrd="5" destOrd="0" parTransId="{E0FB1434-9F67-434B-AB4E-C50EF3861C79}" sibTransId="{68378396-59A4-40D0-8647-EFE536F71EBA}"/>
    <dgm:cxn modelId="{3CDB0A42-DEA4-481D-A573-25A67EEB1488}" srcId="{C8C26D63-E4F6-486E-A1FB-A940CC5E6397}" destId="{83729B05-6F2A-4A35-B505-3F064A24E048}" srcOrd="7" destOrd="0" parTransId="{41915383-466C-4890-8B25-07A83F236255}" sibTransId="{FF85D595-BD26-4620-A653-AF590838D933}"/>
    <dgm:cxn modelId="{ABC9CDE9-C8F9-468D-B9B5-93C446D86F7F}" srcId="{39116B47-6A80-4B1A-AD58-9EF9DC7EAF9D}" destId="{0CA292C6-0D98-4188-90CE-8C979CF25514}" srcOrd="8" destOrd="0" parTransId="{802284D6-E10B-49CE-A5FB-1D7E93517CA4}" sibTransId="{2BABBBF8-5FC3-4C78-8D1E-EFC64B0CFFF9}"/>
    <dgm:cxn modelId="{36E4EB2B-3262-4D1A-8E7E-33C47259A065}" type="presOf" srcId="{D8982F56-8C94-4003-BC38-E91CC6B4D272}" destId="{B46869F3-3D3A-4223-9CC1-F4051724D290}" srcOrd="0" destOrd="19" presId="urn:microsoft.com/office/officeart/2005/8/layout/hList2#1"/>
    <dgm:cxn modelId="{086529EB-9BAE-4562-B906-5F5ABE9A3BDF}" srcId="{39116B47-6A80-4B1A-AD58-9EF9DC7EAF9D}" destId="{C8D26079-C071-4381-B544-889045187D9C}" srcOrd="10" destOrd="0" parTransId="{4C593537-4614-4677-91D7-AC74EC7A3CF4}" sibTransId="{ECEB5017-7178-4844-BFD0-A40FC1F48554}"/>
    <dgm:cxn modelId="{64683081-379C-4B6F-9B1E-6C4F3348E5AD}" type="presOf" srcId="{DFF44033-C1CB-4141-9104-508BDDEFE40E}" destId="{4E306662-E3F6-4433-8CC9-619F10617B63}" srcOrd="0" destOrd="0" presId="urn:microsoft.com/office/officeart/2005/8/layout/hList2#1"/>
    <dgm:cxn modelId="{A8815329-A301-4355-838B-015CB2F75B57}" type="presOf" srcId="{39116B47-6A80-4B1A-AD58-9EF9DC7EAF9D}" destId="{2EC22A20-03FF-4332-A198-19ECCCD1765F}" srcOrd="0" destOrd="0" presId="urn:microsoft.com/office/officeart/2005/8/layout/hList2#1"/>
    <dgm:cxn modelId="{6436759D-6D2F-4E63-B0A1-89CAB45862A5}" type="presOf" srcId="{62C379C0-A665-49A7-A067-BA182C1ABB18}" destId="{B46869F3-3D3A-4223-9CC1-F4051724D290}" srcOrd="0" destOrd="17" presId="urn:microsoft.com/office/officeart/2005/8/layout/hList2#1"/>
    <dgm:cxn modelId="{BDCE00D1-00F6-4853-B40D-91A6E82F03CF}" srcId="{39116B47-6A80-4B1A-AD58-9EF9DC7EAF9D}" destId="{D8982F56-8C94-4003-BC38-E91CC6B4D272}" srcOrd="19" destOrd="0" parTransId="{12908300-B6F9-4F30-9A54-830F143CF437}" sibTransId="{CB5D6197-0025-45DF-B898-0E9B72AA39A7}"/>
    <dgm:cxn modelId="{D18A4837-7015-4DFD-8B80-A957E34E824C}" srcId="{C8C26D63-E4F6-486E-A1FB-A940CC5E6397}" destId="{E9418BF8-D507-4194-BC1E-4A9A9A84EA55}" srcOrd="4" destOrd="0" parTransId="{B2E7E550-927B-4D67-A851-5439B01F8CD3}" sibTransId="{3557F045-556F-4021-A160-823F65AFF00C}"/>
    <dgm:cxn modelId="{C5A4525F-105E-445C-ACAC-0D5F535525F4}" type="presOf" srcId="{6896678E-D37C-44E4-8FAC-6569DB96E7BA}" destId="{B46869F3-3D3A-4223-9CC1-F4051724D290}" srcOrd="0" destOrd="16" presId="urn:microsoft.com/office/officeart/2005/8/layout/hList2#1"/>
    <dgm:cxn modelId="{998831A5-88AC-404C-A0E2-AD877407E627}" type="presOf" srcId="{895E7E4E-3668-48EF-8AAE-8EF07DB2FD3A}" destId="{63D61DF2-6089-4CFA-BAD9-D3D733EF1A57}" srcOrd="0" destOrd="3" presId="urn:microsoft.com/office/officeart/2005/8/layout/hList2#1"/>
    <dgm:cxn modelId="{50CCC02B-E196-4871-A8B2-97DF787519BF}" srcId="{39116B47-6A80-4B1A-AD58-9EF9DC7EAF9D}" destId="{6896678E-D37C-44E4-8FAC-6569DB96E7BA}" srcOrd="16" destOrd="0" parTransId="{7DE068FE-69E5-4D89-92FE-CC79DF336609}" sibTransId="{747417BE-3685-47CB-816E-638C06D085BC}"/>
    <dgm:cxn modelId="{E784A924-5985-4E2D-8BFD-8E10E588C6A8}" type="presOf" srcId="{9321B117-2CD5-41CE-8C4B-417A0A6117B0}" destId="{B46869F3-3D3A-4223-9CC1-F4051724D290}" srcOrd="0" destOrd="13" presId="urn:microsoft.com/office/officeart/2005/8/layout/hList2#1"/>
    <dgm:cxn modelId="{2B1EE548-0BD9-40B8-BA85-D903AE85D3F3}" type="presOf" srcId="{FFCE9AF9-F79E-4A5F-B7A3-46FE42E2E9B0}" destId="{B46869F3-3D3A-4223-9CC1-F4051724D290}" srcOrd="0" destOrd="7" presId="urn:microsoft.com/office/officeart/2005/8/layout/hList2#1"/>
    <dgm:cxn modelId="{9B9E7528-367B-4A17-B55C-FA161DC9685C}" srcId="{39116B47-6A80-4B1A-AD58-9EF9DC7EAF9D}" destId="{9C6CDBAF-6F00-4D77-9382-C714A4B97E63}" srcOrd="11" destOrd="0" parTransId="{9E4D483B-A1A2-4979-9EEB-A2BBC538D7FF}" sibTransId="{540F7F3D-7526-4A58-A00F-E3D3D6084B03}"/>
    <dgm:cxn modelId="{AAEECD56-E530-4361-A544-EEF89E7428E0}" type="presOf" srcId="{48724B00-FFAE-4204-9E26-8F1611F45DD9}" destId="{63D61DF2-6089-4CFA-BAD9-D3D733EF1A57}" srcOrd="0" destOrd="5" presId="urn:microsoft.com/office/officeart/2005/8/layout/hList2#1"/>
    <dgm:cxn modelId="{F45A0702-A6AB-4CE0-A855-466E64BFD4F0}" srcId="{39116B47-6A80-4B1A-AD58-9EF9DC7EAF9D}" destId="{2EF8D006-A9EB-4955-AB56-BD910096101D}" srcOrd="4" destOrd="0" parTransId="{F4DCED83-61E8-4781-B342-E9254CC24B91}" sibTransId="{6F34F49E-A6C4-4151-A858-7C73316CD212}"/>
    <dgm:cxn modelId="{A5EE49B8-470F-4225-8F4C-A38A4DC16130}" type="presOf" srcId="{C8D26079-C071-4381-B544-889045187D9C}" destId="{B46869F3-3D3A-4223-9CC1-F4051724D290}" srcOrd="0" destOrd="10" presId="urn:microsoft.com/office/officeart/2005/8/layout/hList2#1"/>
    <dgm:cxn modelId="{23D5E64E-D400-419F-8B3E-61B25B37F3F5}" srcId="{39116B47-6A80-4B1A-AD58-9EF9DC7EAF9D}" destId="{9321B117-2CD5-41CE-8C4B-417A0A6117B0}" srcOrd="13" destOrd="0" parTransId="{8E3A10F8-B5FC-4198-9485-12BD5A340A79}" sibTransId="{4E943C98-08A0-4831-9CA1-344603358D97}"/>
    <dgm:cxn modelId="{53268DD7-0D1F-46F0-936E-2D056B398234}" type="presOf" srcId="{0CA292C6-0D98-4188-90CE-8C979CF25514}" destId="{B46869F3-3D3A-4223-9CC1-F4051724D290}" srcOrd="0" destOrd="8" presId="urn:microsoft.com/office/officeart/2005/8/layout/hList2#1"/>
    <dgm:cxn modelId="{578D1A9E-55CF-48EE-9A71-DA18997069BC}" type="presOf" srcId="{AF350BCE-7156-402F-AD1B-440120B8E982}" destId="{63D61DF2-6089-4CFA-BAD9-D3D733EF1A57}" srcOrd="0" destOrd="8" presId="urn:microsoft.com/office/officeart/2005/8/layout/hList2#1"/>
    <dgm:cxn modelId="{83F5FA62-ECA1-4936-887B-8E79AA360115}" srcId="{39116B47-6A80-4B1A-AD58-9EF9DC7EAF9D}" destId="{3390CCB8-ADDE-4379-849D-905B094ED522}" srcOrd="15" destOrd="0" parTransId="{923FA638-593C-4362-AF45-C1D43297435D}" sibTransId="{ED91E56B-5CF7-48B7-B216-055D8834B1C2}"/>
    <dgm:cxn modelId="{7B8E31E8-82DA-4621-B4BD-87FB713868CF}" type="presOf" srcId="{83729B05-6F2A-4A35-B505-3F064A24E048}" destId="{63D61DF2-6089-4CFA-BAD9-D3D733EF1A57}" srcOrd="0" destOrd="7" presId="urn:microsoft.com/office/officeart/2005/8/layout/hList2#1"/>
    <dgm:cxn modelId="{553D1F69-EB55-4B88-9586-3B361385D89C}" type="presParOf" srcId="{4E306662-E3F6-4433-8CC9-619F10617B63}" destId="{448F04CA-1AA9-45A4-A897-7545AB304B71}" srcOrd="0" destOrd="0" presId="urn:microsoft.com/office/officeart/2005/8/layout/hList2#1"/>
    <dgm:cxn modelId="{FE9E192F-650F-41DC-8A2A-925774B959A9}" type="presParOf" srcId="{448F04CA-1AA9-45A4-A897-7545AB304B71}" destId="{FAC6493C-B661-4904-9146-A3E4A6B7464B}" srcOrd="0" destOrd="0" presId="urn:microsoft.com/office/officeart/2005/8/layout/hList2#1"/>
    <dgm:cxn modelId="{4FF7F24A-67B4-4C5D-BFF2-447E90F292BB}" type="presParOf" srcId="{448F04CA-1AA9-45A4-A897-7545AB304B71}" destId="{B46869F3-3D3A-4223-9CC1-F4051724D290}" srcOrd="1" destOrd="0" presId="urn:microsoft.com/office/officeart/2005/8/layout/hList2#1"/>
    <dgm:cxn modelId="{EA05915B-C83C-4D64-B2BE-480AA63D33ED}" type="presParOf" srcId="{448F04CA-1AA9-45A4-A897-7545AB304B71}" destId="{2EC22A20-03FF-4332-A198-19ECCCD1765F}" srcOrd="2" destOrd="0" presId="urn:microsoft.com/office/officeart/2005/8/layout/hList2#1"/>
    <dgm:cxn modelId="{31E66993-5ADE-458D-BDA6-5928612B6709}" type="presParOf" srcId="{4E306662-E3F6-4433-8CC9-619F10617B63}" destId="{CDF929C8-F28D-47B5-AEF8-64D8FFC65932}" srcOrd="1" destOrd="0" presId="urn:microsoft.com/office/officeart/2005/8/layout/hList2#1"/>
    <dgm:cxn modelId="{FE29A320-A7D3-49AD-9392-F70EC189E038}" type="presParOf" srcId="{4E306662-E3F6-4433-8CC9-619F10617B63}" destId="{44C3B951-C7FA-4F13-9F77-75FBF7F84E20}" srcOrd="2" destOrd="0" presId="urn:microsoft.com/office/officeart/2005/8/layout/hList2#1"/>
    <dgm:cxn modelId="{2866B42B-273B-4F52-BE70-FC3D3CA19B95}" type="presParOf" srcId="{44C3B951-C7FA-4F13-9F77-75FBF7F84E20}" destId="{C0F069C0-B52A-471B-8C73-F6112A945F37}" srcOrd="0" destOrd="0" presId="urn:microsoft.com/office/officeart/2005/8/layout/hList2#1"/>
    <dgm:cxn modelId="{702AB620-831A-4BC7-80BF-11916E00A73E}" type="presParOf" srcId="{44C3B951-C7FA-4F13-9F77-75FBF7F84E20}" destId="{63D61DF2-6089-4CFA-BAD9-D3D733EF1A57}" srcOrd="1" destOrd="0" presId="urn:microsoft.com/office/officeart/2005/8/layout/hList2#1"/>
    <dgm:cxn modelId="{6820AF4D-F0F7-4071-B8C9-C9B51585AC04}" type="presParOf" srcId="{44C3B951-C7FA-4F13-9F77-75FBF7F84E20}" destId="{5D1AE622-CA01-4E5D-A392-63922BBA096E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DA7911-0846-4E98-A612-2328C32114E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759EBF-941F-49E9-A0CC-FF0108BD132A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КазУЭФМТ</a:t>
          </a:r>
          <a:endParaRPr lang="ru-RU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1F4D3F-21C1-4849-BF49-F24634931FF7}" type="parTrans" cxnId="{A4E66A22-E47B-4976-96B3-652E204D5215}">
      <dgm:prSet/>
      <dgm:spPr/>
      <dgm:t>
        <a:bodyPr/>
        <a:lstStyle/>
        <a:p>
          <a:endParaRPr lang="ru-RU"/>
        </a:p>
      </dgm:t>
    </dgm:pt>
    <dgm:pt modelId="{81ED39F0-620A-4B8C-AB54-9351648E1235}" type="sibTrans" cxnId="{A4E66A22-E47B-4976-96B3-652E204D5215}">
      <dgm:prSet/>
      <dgm:spPr/>
      <dgm:t>
        <a:bodyPr/>
        <a:lstStyle/>
        <a:p>
          <a:endParaRPr lang="ru-RU"/>
        </a:p>
      </dgm:t>
    </dgm:pt>
    <dgm:pt modelId="{3EF3428A-FAB7-4957-B7A4-94BBA068045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базовой подготовки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B2F24A-F62E-48A4-A40E-90171ECCEFC1}" type="parTrans" cxnId="{9C41C43C-CFFA-48A1-A670-F8CD9F3E56A7}">
      <dgm:prSet/>
      <dgm:spPr/>
      <dgm:t>
        <a:bodyPr/>
        <a:lstStyle/>
        <a:p>
          <a:endParaRPr lang="ru-RU"/>
        </a:p>
      </dgm:t>
    </dgm:pt>
    <dgm:pt modelId="{0B3AC4B3-26E9-49A1-B4DE-716BBE7C127D}" type="sibTrans" cxnId="{9C41C43C-CFFA-48A1-A670-F8CD9F3E56A7}">
      <dgm:prSet/>
      <dgm:spPr/>
      <dgm:t>
        <a:bodyPr/>
        <a:lstStyle/>
        <a:p>
          <a:endParaRPr lang="ru-RU"/>
        </a:p>
      </dgm:t>
    </dgm:pt>
    <dgm:pt modelId="{29E65313-6C73-4C47-A9C7-B69F3144644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 «Бизнес и управление»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8F61D4-03AA-4221-8110-02035E610248}" type="parTrans" cxnId="{8933DAF3-ABF3-4241-8910-0338CD91D70C}">
      <dgm:prSet/>
      <dgm:spPr/>
      <dgm:t>
        <a:bodyPr/>
        <a:lstStyle/>
        <a:p>
          <a:endParaRPr lang="ru-RU"/>
        </a:p>
      </dgm:t>
    </dgm:pt>
    <dgm:pt modelId="{9A26E64A-4009-479C-9EB7-2E6F7F872753}" type="sibTrans" cxnId="{8933DAF3-ABF3-4241-8910-0338CD91D70C}">
      <dgm:prSet/>
      <dgm:spPr/>
      <dgm:t>
        <a:bodyPr/>
        <a:lstStyle/>
        <a:p>
          <a:endParaRPr lang="ru-RU"/>
        </a:p>
      </dgm:t>
    </dgm:pt>
    <dgm:pt modelId="{42C5A71A-CCAB-420D-B4A7-3F1327318D6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прикладных наук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09A464-4FEC-4BBE-AE32-F6FF29B071BC}" type="parTrans" cxnId="{7B3B6C0F-2848-41D0-AAE7-36EFA3542DE4}">
      <dgm:prSet/>
      <dgm:spPr/>
      <dgm:t>
        <a:bodyPr/>
        <a:lstStyle/>
        <a:p>
          <a:endParaRPr lang="ru-RU"/>
        </a:p>
      </dgm:t>
    </dgm:pt>
    <dgm:pt modelId="{1F338CD2-F8BB-4681-A755-D02A1EC010F0}" type="sibTrans" cxnId="{7B3B6C0F-2848-41D0-AAE7-36EFA3542DE4}">
      <dgm:prSet/>
      <dgm:spPr/>
      <dgm:t>
        <a:bodyPr/>
        <a:lstStyle/>
        <a:p>
          <a:endParaRPr lang="ru-RU"/>
        </a:p>
      </dgm:t>
    </dgm:pt>
    <dgm:pt modelId="{8FF1D364-BE90-441B-A72A-80872E67211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Отдел послевузовского образования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7D70EC7-6864-464F-95E1-1381384E8452}" type="parTrans" cxnId="{CC9C9944-7CEE-4E45-8674-7509635B9321}">
      <dgm:prSet/>
      <dgm:spPr/>
      <dgm:t>
        <a:bodyPr/>
        <a:lstStyle/>
        <a:p>
          <a:endParaRPr lang="ru-RU"/>
        </a:p>
      </dgm:t>
    </dgm:pt>
    <dgm:pt modelId="{14CD0BE1-BD19-4650-AF52-0504BE08F61F}" type="sibTrans" cxnId="{CC9C9944-7CEE-4E45-8674-7509635B9321}">
      <dgm:prSet/>
      <dgm:spPr/>
      <dgm:t>
        <a:bodyPr/>
        <a:lstStyle/>
        <a:p>
          <a:endParaRPr lang="ru-RU"/>
        </a:p>
      </dgm:t>
    </dgm:pt>
    <dgm:pt modelId="{98381E61-0D75-4B52-8301-A91E37193CD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Центр цифровых образовательных технологий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46BE25-4CAA-4928-9828-8BA1EC5B87F7}" type="parTrans" cxnId="{6B2A3AEC-D52B-4DCF-9DC4-81B823E1F506}">
      <dgm:prSet/>
      <dgm:spPr/>
      <dgm:t>
        <a:bodyPr/>
        <a:lstStyle/>
        <a:p>
          <a:endParaRPr lang="ru-RU"/>
        </a:p>
      </dgm:t>
    </dgm:pt>
    <dgm:pt modelId="{687439C0-2ACF-4D8B-A84D-0858F4B037BB}" type="sibTrans" cxnId="{6B2A3AEC-D52B-4DCF-9DC4-81B823E1F506}">
      <dgm:prSet/>
      <dgm:spPr/>
      <dgm:t>
        <a:bodyPr/>
        <a:lstStyle/>
        <a:p>
          <a:endParaRPr lang="ru-RU"/>
        </a:p>
      </dgm:t>
    </dgm:pt>
    <dgm:pt modelId="{EB585B9F-4447-415B-AC75-CC11EDC0CDE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Международная бизнес - школа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A2A787-70CF-4C98-81EA-6ED231E2D08C}" type="parTrans" cxnId="{46E99E62-74F8-4572-B5C2-5E22A070E387}">
      <dgm:prSet/>
      <dgm:spPr/>
      <dgm:t>
        <a:bodyPr/>
        <a:lstStyle/>
        <a:p>
          <a:endParaRPr lang="ru-RU"/>
        </a:p>
      </dgm:t>
    </dgm:pt>
    <dgm:pt modelId="{786C1C22-E913-4179-874E-2B188BFBBDD0}" type="sibTrans" cxnId="{46E99E62-74F8-4572-B5C2-5E22A070E387}">
      <dgm:prSet/>
      <dgm:spPr/>
      <dgm:t>
        <a:bodyPr/>
        <a:lstStyle/>
        <a:p>
          <a:endParaRPr lang="ru-RU"/>
        </a:p>
      </dgm:t>
    </dgm:pt>
    <dgm:pt modelId="{2D4C42FE-75AC-4EDE-A401-39B40A56BC7F}" type="pres">
      <dgm:prSet presAssocID="{63DA7911-0846-4E98-A612-2328C32114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AAC6B2-4BAA-4563-A39A-5DB18E5C8362}" type="pres">
      <dgm:prSet presAssocID="{39759EBF-941F-49E9-A0CC-FF0108BD132A}" presName="root1" presStyleCnt="0"/>
      <dgm:spPr/>
    </dgm:pt>
    <dgm:pt modelId="{4B36E13F-77EC-428A-9785-B6438E27C6E2}" type="pres">
      <dgm:prSet presAssocID="{39759EBF-941F-49E9-A0CC-FF0108BD132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16B873-C520-46D3-AF86-BE15A4A7B8D4}" type="pres">
      <dgm:prSet presAssocID="{39759EBF-941F-49E9-A0CC-FF0108BD132A}" presName="level2hierChild" presStyleCnt="0"/>
      <dgm:spPr/>
    </dgm:pt>
    <dgm:pt modelId="{03D37E2D-5A61-4AB1-89B9-520EB60B87E7}" type="pres">
      <dgm:prSet presAssocID="{81B2F24A-F62E-48A4-A40E-90171ECCEFC1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4DD730FE-79AB-4437-AE77-11716B6FC3D7}" type="pres">
      <dgm:prSet presAssocID="{81B2F24A-F62E-48A4-A40E-90171ECCEFC1}" presName="connTx" presStyleLbl="parChTrans1D2" presStyleIdx="0" presStyleCnt="6"/>
      <dgm:spPr/>
      <dgm:t>
        <a:bodyPr/>
        <a:lstStyle/>
        <a:p>
          <a:endParaRPr lang="ru-RU"/>
        </a:p>
      </dgm:t>
    </dgm:pt>
    <dgm:pt modelId="{67F0470E-9F55-426E-9ADE-1082FA27D784}" type="pres">
      <dgm:prSet presAssocID="{3EF3428A-FAB7-4957-B7A4-94BBA068045A}" presName="root2" presStyleCnt="0"/>
      <dgm:spPr/>
    </dgm:pt>
    <dgm:pt modelId="{BC19F529-693C-470C-AC32-89C6CDE7026C}" type="pres">
      <dgm:prSet presAssocID="{3EF3428A-FAB7-4957-B7A4-94BBA068045A}" presName="LevelTwoTextNode" presStyleLbl="node2" presStyleIdx="0" presStyleCnt="6" custScaleX="2838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288F01-6F2C-4AC5-989D-0772AD197366}" type="pres">
      <dgm:prSet presAssocID="{3EF3428A-FAB7-4957-B7A4-94BBA068045A}" presName="level3hierChild" presStyleCnt="0"/>
      <dgm:spPr/>
    </dgm:pt>
    <dgm:pt modelId="{5DE023AD-4D91-4E24-90F6-F90F117FFDDA}" type="pres">
      <dgm:prSet presAssocID="{E58F61D4-03AA-4221-8110-02035E610248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40476C2D-531D-4F1E-9982-887C8A142E84}" type="pres">
      <dgm:prSet presAssocID="{E58F61D4-03AA-4221-8110-02035E610248}" presName="connTx" presStyleLbl="parChTrans1D2" presStyleIdx="1" presStyleCnt="6"/>
      <dgm:spPr/>
      <dgm:t>
        <a:bodyPr/>
        <a:lstStyle/>
        <a:p>
          <a:endParaRPr lang="ru-RU"/>
        </a:p>
      </dgm:t>
    </dgm:pt>
    <dgm:pt modelId="{D865341F-0A5C-477F-9DE7-14C2EE396F98}" type="pres">
      <dgm:prSet presAssocID="{29E65313-6C73-4C47-A9C7-B69F3144644F}" presName="root2" presStyleCnt="0"/>
      <dgm:spPr/>
    </dgm:pt>
    <dgm:pt modelId="{7824132F-95AB-4F5E-8723-21305BEFC655}" type="pres">
      <dgm:prSet presAssocID="{29E65313-6C73-4C47-A9C7-B69F3144644F}" presName="LevelTwoTextNode" presStyleLbl="node2" presStyleIdx="1" presStyleCnt="6" custScaleX="284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69798F-2265-4173-9602-64C478BBA522}" type="pres">
      <dgm:prSet presAssocID="{29E65313-6C73-4C47-A9C7-B69F3144644F}" presName="level3hierChild" presStyleCnt="0"/>
      <dgm:spPr/>
    </dgm:pt>
    <dgm:pt modelId="{3FF8B51B-BFD0-4954-8FB0-64D833B77628}" type="pres">
      <dgm:prSet presAssocID="{3E09A464-4FEC-4BBE-AE32-F6FF29B071BC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3B12D5B7-54D5-43EC-A2AE-262C5A2EA3DC}" type="pres">
      <dgm:prSet presAssocID="{3E09A464-4FEC-4BBE-AE32-F6FF29B071BC}" presName="connTx" presStyleLbl="parChTrans1D2" presStyleIdx="2" presStyleCnt="6"/>
      <dgm:spPr/>
      <dgm:t>
        <a:bodyPr/>
        <a:lstStyle/>
        <a:p>
          <a:endParaRPr lang="ru-RU"/>
        </a:p>
      </dgm:t>
    </dgm:pt>
    <dgm:pt modelId="{D2D0A5AF-F602-4862-BD92-C2BF779C0F08}" type="pres">
      <dgm:prSet presAssocID="{42C5A71A-CCAB-420D-B4A7-3F1327318D64}" presName="root2" presStyleCnt="0"/>
      <dgm:spPr/>
    </dgm:pt>
    <dgm:pt modelId="{23F0A4B7-C04F-4702-8FFA-BD742F680412}" type="pres">
      <dgm:prSet presAssocID="{42C5A71A-CCAB-420D-B4A7-3F1327318D64}" presName="LevelTwoTextNode" presStyleLbl="node2" presStyleIdx="2" presStyleCnt="6" custScaleX="284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7C688F-3D31-4EA5-A4DB-4D1684BBE541}" type="pres">
      <dgm:prSet presAssocID="{42C5A71A-CCAB-420D-B4A7-3F1327318D64}" presName="level3hierChild" presStyleCnt="0"/>
      <dgm:spPr/>
    </dgm:pt>
    <dgm:pt modelId="{9B779672-B426-42F8-A27B-8084D3C699DA}" type="pres">
      <dgm:prSet presAssocID="{37D70EC7-6864-464F-95E1-1381384E8452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EDA12A5D-29CA-4C14-B36B-BE12130CABA0}" type="pres">
      <dgm:prSet presAssocID="{37D70EC7-6864-464F-95E1-1381384E8452}" presName="connTx" presStyleLbl="parChTrans1D2" presStyleIdx="3" presStyleCnt="6"/>
      <dgm:spPr/>
      <dgm:t>
        <a:bodyPr/>
        <a:lstStyle/>
        <a:p>
          <a:endParaRPr lang="ru-RU"/>
        </a:p>
      </dgm:t>
    </dgm:pt>
    <dgm:pt modelId="{BFAABDF6-8DB4-43E9-9439-4ACC8FD14FE6}" type="pres">
      <dgm:prSet presAssocID="{8FF1D364-BE90-441B-A72A-80872E672115}" presName="root2" presStyleCnt="0"/>
      <dgm:spPr/>
    </dgm:pt>
    <dgm:pt modelId="{504B529D-8E39-4193-9533-4BFE9620B651}" type="pres">
      <dgm:prSet presAssocID="{8FF1D364-BE90-441B-A72A-80872E672115}" presName="LevelTwoTextNode" presStyleLbl="node2" presStyleIdx="3" presStyleCnt="6" custScaleX="2824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F81F27-418D-4535-8B71-CB0F4D34907E}" type="pres">
      <dgm:prSet presAssocID="{8FF1D364-BE90-441B-A72A-80872E672115}" presName="level3hierChild" presStyleCnt="0"/>
      <dgm:spPr/>
    </dgm:pt>
    <dgm:pt modelId="{CF35DBEB-2D13-47D9-AE8F-4577F3CA521E}" type="pres">
      <dgm:prSet presAssocID="{6E46BE25-4CAA-4928-9828-8BA1EC5B87F7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D167298B-237A-4A6D-9674-1261F262EB65}" type="pres">
      <dgm:prSet presAssocID="{6E46BE25-4CAA-4928-9828-8BA1EC5B87F7}" presName="connTx" presStyleLbl="parChTrans1D2" presStyleIdx="4" presStyleCnt="6"/>
      <dgm:spPr/>
      <dgm:t>
        <a:bodyPr/>
        <a:lstStyle/>
        <a:p>
          <a:endParaRPr lang="ru-RU"/>
        </a:p>
      </dgm:t>
    </dgm:pt>
    <dgm:pt modelId="{2020D5B6-979A-423A-9EF4-DF5CCDC7DE54}" type="pres">
      <dgm:prSet presAssocID="{98381E61-0D75-4B52-8301-A91E37193CD1}" presName="root2" presStyleCnt="0"/>
      <dgm:spPr/>
    </dgm:pt>
    <dgm:pt modelId="{E2ED126B-0391-4E1D-98B7-C47F64274C8B}" type="pres">
      <dgm:prSet presAssocID="{98381E61-0D75-4B52-8301-A91E37193CD1}" presName="LevelTwoTextNode" presStyleLbl="node2" presStyleIdx="4" presStyleCnt="6" custScaleX="2801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270680-0612-4FAC-A773-D0FD8E134986}" type="pres">
      <dgm:prSet presAssocID="{98381E61-0D75-4B52-8301-A91E37193CD1}" presName="level3hierChild" presStyleCnt="0"/>
      <dgm:spPr/>
    </dgm:pt>
    <dgm:pt modelId="{2CBCABFE-4B59-44C6-A9B4-A31FDE4A9DFF}" type="pres">
      <dgm:prSet presAssocID="{63A2A787-70CF-4C98-81EA-6ED231E2D08C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5C399F5A-12C1-411F-ACD8-F6436787BD06}" type="pres">
      <dgm:prSet presAssocID="{63A2A787-70CF-4C98-81EA-6ED231E2D08C}" presName="connTx" presStyleLbl="parChTrans1D2" presStyleIdx="5" presStyleCnt="6"/>
      <dgm:spPr/>
      <dgm:t>
        <a:bodyPr/>
        <a:lstStyle/>
        <a:p>
          <a:endParaRPr lang="ru-RU"/>
        </a:p>
      </dgm:t>
    </dgm:pt>
    <dgm:pt modelId="{FEC05DA8-5188-46FD-B867-EBECA2701756}" type="pres">
      <dgm:prSet presAssocID="{EB585B9F-4447-415B-AC75-CC11EDC0CDEB}" presName="root2" presStyleCnt="0"/>
      <dgm:spPr/>
    </dgm:pt>
    <dgm:pt modelId="{034BEF84-9A1A-40ED-9CCD-1D525E959808}" type="pres">
      <dgm:prSet presAssocID="{EB585B9F-4447-415B-AC75-CC11EDC0CDEB}" presName="LevelTwoTextNode" presStyleLbl="node2" presStyleIdx="5" presStyleCnt="6" custScaleX="2801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103F10-087E-4912-B34F-6C68A4D4A7A3}" type="pres">
      <dgm:prSet presAssocID="{EB585B9F-4447-415B-AC75-CC11EDC0CDEB}" presName="level3hierChild" presStyleCnt="0"/>
      <dgm:spPr/>
    </dgm:pt>
  </dgm:ptLst>
  <dgm:cxnLst>
    <dgm:cxn modelId="{3A7B5A43-9F9D-41ED-9360-833C40B4C532}" type="presOf" srcId="{37D70EC7-6864-464F-95E1-1381384E8452}" destId="{EDA12A5D-29CA-4C14-B36B-BE12130CABA0}" srcOrd="1" destOrd="0" presId="urn:microsoft.com/office/officeart/2008/layout/HorizontalMultiLevelHierarchy"/>
    <dgm:cxn modelId="{69CCB430-18BE-4A4C-9CB5-A8058151A868}" type="presOf" srcId="{E58F61D4-03AA-4221-8110-02035E610248}" destId="{40476C2D-531D-4F1E-9982-887C8A142E84}" srcOrd="1" destOrd="0" presId="urn:microsoft.com/office/officeart/2008/layout/HorizontalMultiLevelHierarchy"/>
    <dgm:cxn modelId="{46E99E62-74F8-4572-B5C2-5E22A070E387}" srcId="{39759EBF-941F-49E9-A0CC-FF0108BD132A}" destId="{EB585B9F-4447-415B-AC75-CC11EDC0CDEB}" srcOrd="5" destOrd="0" parTransId="{63A2A787-70CF-4C98-81EA-6ED231E2D08C}" sibTransId="{786C1C22-E913-4179-874E-2B188BFBBDD0}"/>
    <dgm:cxn modelId="{F525E76A-2465-4EA5-AFA7-7A4226987C08}" type="presOf" srcId="{29E65313-6C73-4C47-A9C7-B69F3144644F}" destId="{7824132F-95AB-4F5E-8723-21305BEFC655}" srcOrd="0" destOrd="0" presId="urn:microsoft.com/office/officeart/2008/layout/HorizontalMultiLevelHierarchy"/>
    <dgm:cxn modelId="{89E38C3A-1983-41F2-AF2B-1017A806307C}" type="presOf" srcId="{98381E61-0D75-4B52-8301-A91E37193CD1}" destId="{E2ED126B-0391-4E1D-98B7-C47F64274C8B}" srcOrd="0" destOrd="0" presId="urn:microsoft.com/office/officeart/2008/layout/HorizontalMultiLevelHierarchy"/>
    <dgm:cxn modelId="{811310E7-8806-47E4-A8BF-ACE00304B18F}" type="presOf" srcId="{42C5A71A-CCAB-420D-B4A7-3F1327318D64}" destId="{23F0A4B7-C04F-4702-8FFA-BD742F680412}" srcOrd="0" destOrd="0" presId="urn:microsoft.com/office/officeart/2008/layout/HorizontalMultiLevelHierarchy"/>
    <dgm:cxn modelId="{35108456-F875-45E5-A2F8-E0FFDD701C30}" type="presOf" srcId="{63A2A787-70CF-4C98-81EA-6ED231E2D08C}" destId="{2CBCABFE-4B59-44C6-A9B4-A31FDE4A9DFF}" srcOrd="0" destOrd="0" presId="urn:microsoft.com/office/officeart/2008/layout/HorizontalMultiLevelHierarchy"/>
    <dgm:cxn modelId="{78174947-97AA-4D4F-B3E1-533B3EC1972B}" type="presOf" srcId="{3EF3428A-FAB7-4957-B7A4-94BBA068045A}" destId="{BC19F529-693C-470C-AC32-89C6CDE7026C}" srcOrd="0" destOrd="0" presId="urn:microsoft.com/office/officeart/2008/layout/HorizontalMultiLevelHierarchy"/>
    <dgm:cxn modelId="{3815BC33-ED5B-4A25-9D29-8355A00DF6FE}" type="presOf" srcId="{81B2F24A-F62E-48A4-A40E-90171ECCEFC1}" destId="{03D37E2D-5A61-4AB1-89B9-520EB60B87E7}" srcOrd="0" destOrd="0" presId="urn:microsoft.com/office/officeart/2008/layout/HorizontalMultiLevelHierarchy"/>
    <dgm:cxn modelId="{8F61F282-5FA4-4006-A650-0ADD2FD993D4}" type="presOf" srcId="{81B2F24A-F62E-48A4-A40E-90171ECCEFC1}" destId="{4DD730FE-79AB-4437-AE77-11716B6FC3D7}" srcOrd="1" destOrd="0" presId="urn:microsoft.com/office/officeart/2008/layout/HorizontalMultiLevelHierarchy"/>
    <dgm:cxn modelId="{CA3871F9-9FB0-480F-97E5-349D2BEE073E}" type="presOf" srcId="{6E46BE25-4CAA-4928-9828-8BA1EC5B87F7}" destId="{CF35DBEB-2D13-47D9-AE8F-4577F3CA521E}" srcOrd="0" destOrd="0" presId="urn:microsoft.com/office/officeart/2008/layout/HorizontalMultiLevelHierarchy"/>
    <dgm:cxn modelId="{B6AC4E99-F9FC-4EBF-80F7-53194E28A69A}" type="presOf" srcId="{63A2A787-70CF-4C98-81EA-6ED231E2D08C}" destId="{5C399F5A-12C1-411F-ACD8-F6436787BD06}" srcOrd="1" destOrd="0" presId="urn:microsoft.com/office/officeart/2008/layout/HorizontalMultiLevelHierarchy"/>
    <dgm:cxn modelId="{A4E66A22-E47B-4976-96B3-652E204D5215}" srcId="{63DA7911-0846-4E98-A612-2328C32114EC}" destId="{39759EBF-941F-49E9-A0CC-FF0108BD132A}" srcOrd="0" destOrd="0" parTransId="{1B1F4D3F-21C1-4849-BF49-F24634931FF7}" sibTransId="{81ED39F0-620A-4B8C-AB54-9351648E1235}"/>
    <dgm:cxn modelId="{8933DAF3-ABF3-4241-8910-0338CD91D70C}" srcId="{39759EBF-941F-49E9-A0CC-FF0108BD132A}" destId="{29E65313-6C73-4C47-A9C7-B69F3144644F}" srcOrd="1" destOrd="0" parTransId="{E58F61D4-03AA-4221-8110-02035E610248}" sibTransId="{9A26E64A-4009-479C-9EB7-2E6F7F872753}"/>
    <dgm:cxn modelId="{7B3B6C0F-2848-41D0-AAE7-36EFA3542DE4}" srcId="{39759EBF-941F-49E9-A0CC-FF0108BD132A}" destId="{42C5A71A-CCAB-420D-B4A7-3F1327318D64}" srcOrd="2" destOrd="0" parTransId="{3E09A464-4FEC-4BBE-AE32-F6FF29B071BC}" sibTransId="{1F338CD2-F8BB-4681-A755-D02A1EC010F0}"/>
    <dgm:cxn modelId="{A8805DBA-B378-4767-BAA9-4329C553EC17}" type="presOf" srcId="{63DA7911-0846-4E98-A612-2328C32114EC}" destId="{2D4C42FE-75AC-4EDE-A401-39B40A56BC7F}" srcOrd="0" destOrd="0" presId="urn:microsoft.com/office/officeart/2008/layout/HorizontalMultiLevelHierarchy"/>
    <dgm:cxn modelId="{C2C75FE4-2557-4F6C-B4C1-666695183D92}" type="presOf" srcId="{8FF1D364-BE90-441B-A72A-80872E672115}" destId="{504B529D-8E39-4193-9533-4BFE9620B651}" srcOrd="0" destOrd="0" presId="urn:microsoft.com/office/officeart/2008/layout/HorizontalMultiLevelHierarchy"/>
    <dgm:cxn modelId="{6B2A3AEC-D52B-4DCF-9DC4-81B823E1F506}" srcId="{39759EBF-941F-49E9-A0CC-FF0108BD132A}" destId="{98381E61-0D75-4B52-8301-A91E37193CD1}" srcOrd="4" destOrd="0" parTransId="{6E46BE25-4CAA-4928-9828-8BA1EC5B87F7}" sibTransId="{687439C0-2ACF-4D8B-A84D-0858F4B037BB}"/>
    <dgm:cxn modelId="{036834A7-0ABB-4038-9207-73D78EBACFAA}" type="presOf" srcId="{EB585B9F-4447-415B-AC75-CC11EDC0CDEB}" destId="{034BEF84-9A1A-40ED-9CCD-1D525E959808}" srcOrd="0" destOrd="0" presId="urn:microsoft.com/office/officeart/2008/layout/HorizontalMultiLevelHierarchy"/>
    <dgm:cxn modelId="{9C90B1D5-C40D-4451-9855-381136F96747}" type="presOf" srcId="{E58F61D4-03AA-4221-8110-02035E610248}" destId="{5DE023AD-4D91-4E24-90F6-F90F117FFDDA}" srcOrd="0" destOrd="0" presId="urn:microsoft.com/office/officeart/2008/layout/HorizontalMultiLevelHierarchy"/>
    <dgm:cxn modelId="{9C41C43C-CFFA-48A1-A670-F8CD9F3E56A7}" srcId="{39759EBF-941F-49E9-A0CC-FF0108BD132A}" destId="{3EF3428A-FAB7-4957-B7A4-94BBA068045A}" srcOrd="0" destOrd="0" parTransId="{81B2F24A-F62E-48A4-A40E-90171ECCEFC1}" sibTransId="{0B3AC4B3-26E9-49A1-B4DE-716BBE7C127D}"/>
    <dgm:cxn modelId="{C727F554-D243-4533-908B-64CD46B7DDFD}" type="presOf" srcId="{3E09A464-4FEC-4BBE-AE32-F6FF29B071BC}" destId="{3FF8B51B-BFD0-4954-8FB0-64D833B77628}" srcOrd="0" destOrd="0" presId="urn:microsoft.com/office/officeart/2008/layout/HorizontalMultiLevelHierarchy"/>
    <dgm:cxn modelId="{4AD6B3CD-6243-4F76-8469-989B81315906}" type="presOf" srcId="{39759EBF-941F-49E9-A0CC-FF0108BD132A}" destId="{4B36E13F-77EC-428A-9785-B6438E27C6E2}" srcOrd="0" destOrd="0" presId="urn:microsoft.com/office/officeart/2008/layout/HorizontalMultiLevelHierarchy"/>
    <dgm:cxn modelId="{C85C58A1-762C-476A-8F5B-8C801753F4C0}" type="presOf" srcId="{37D70EC7-6864-464F-95E1-1381384E8452}" destId="{9B779672-B426-42F8-A27B-8084D3C699DA}" srcOrd="0" destOrd="0" presId="urn:microsoft.com/office/officeart/2008/layout/HorizontalMultiLevelHierarchy"/>
    <dgm:cxn modelId="{E197B474-3D6C-437C-9431-721C72E95D51}" type="presOf" srcId="{6E46BE25-4CAA-4928-9828-8BA1EC5B87F7}" destId="{D167298B-237A-4A6D-9674-1261F262EB65}" srcOrd="1" destOrd="0" presId="urn:microsoft.com/office/officeart/2008/layout/HorizontalMultiLevelHierarchy"/>
    <dgm:cxn modelId="{CC9C9944-7CEE-4E45-8674-7509635B9321}" srcId="{39759EBF-941F-49E9-A0CC-FF0108BD132A}" destId="{8FF1D364-BE90-441B-A72A-80872E672115}" srcOrd="3" destOrd="0" parTransId="{37D70EC7-6864-464F-95E1-1381384E8452}" sibTransId="{14CD0BE1-BD19-4650-AF52-0504BE08F61F}"/>
    <dgm:cxn modelId="{276D9935-0254-4D02-9B83-796E83F1E0CA}" type="presOf" srcId="{3E09A464-4FEC-4BBE-AE32-F6FF29B071BC}" destId="{3B12D5B7-54D5-43EC-A2AE-262C5A2EA3DC}" srcOrd="1" destOrd="0" presId="urn:microsoft.com/office/officeart/2008/layout/HorizontalMultiLevelHierarchy"/>
    <dgm:cxn modelId="{1175FB1A-C7EE-4CB7-9AC4-80A61A7A8C1C}" type="presParOf" srcId="{2D4C42FE-75AC-4EDE-A401-39B40A56BC7F}" destId="{CDAAC6B2-4BAA-4563-A39A-5DB18E5C8362}" srcOrd="0" destOrd="0" presId="urn:microsoft.com/office/officeart/2008/layout/HorizontalMultiLevelHierarchy"/>
    <dgm:cxn modelId="{38A812A2-1F2C-4EA0-9DC7-978B0E2E6CDE}" type="presParOf" srcId="{CDAAC6B2-4BAA-4563-A39A-5DB18E5C8362}" destId="{4B36E13F-77EC-428A-9785-B6438E27C6E2}" srcOrd="0" destOrd="0" presId="urn:microsoft.com/office/officeart/2008/layout/HorizontalMultiLevelHierarchy"/>
    <dgm:cxn modelId="{B70A625F-6584-4BAD-944C-2E1083B19F64}" type="presParOf" srcId="{CDAAC6B2-4BAA-4563-A39A-5DB18E5C8362}" destId="{C016B873-C520-46D3-AF86-BE15A4A7B8D4}" srcOrd="1" destOrd="0" presId="urn:microsoft.com/office/officeart/2008/layout/HorizontalMultiLevelHierarchy"/>
    <dgm:cxn modelId="{79FEB2A0-9256-4D24-BC88-206E795AB985}" type="presParOf" srcId="{C016B873-C520-46D3-AF86-BE15A4A7B8D4}" destId="{03D37E2D-5A61-4AB1-89B9-520EB60B87E7}" srcOrd="0" destOrd="0" presId="urn:microsoft.com/office/officeart/2008/layout/HorizontalMultiLevelHierarchy"/>
    <dgm:cxn modelId="{3F4782AF-B1C5-4D08-B370-1A7ADD373C00}" type="presParOf" srcId="{03D37E2D-5A61-4AB1-89B9-520EB60B87E7}" destId="{4DD730FE-79AB-4437-AE77-11716B6FC3D7}" srcOrd="0" destOrd="0" presId="urn:microsoft.com/office/officeart/2008/layout/HorizontalMultiLevelHierarchy"/>
    <dgm:cxn modelId="{DE643612-44B7-4F47-9203-D4A8E22C20AF}" type="presParOf" srcId="{C016B873-C520-46D3-AF86-BE15A4A7B8D4}" destId="{67F0470E-9F55-426E-9ADE-1082FA27D784}" srcOrd="1" destOrd="0" presId="urn:microsoft.com/office/officeart/2008/layout/HorizontalMultiLevelHierarchy"/>
    <dgm:cxn modelId="{75101305-805E-4AAF-9729-F7C65F61E279}" type="presParOf" srcId="{67F0470E-9F55-426E-9ADE-1082FA27D784}" destId="{BC19F529-693C-470C-AC32-89C6CDE7026C}" srcOrd="0" destOrd="0" presId="urn:microsoft.com/office/officeart/2008/layout/HorizontalMultiLevelHierarchy"/>
    <dgm:cxn modelId="{0B7387B9-7278-4C85-8887-521F1BBB760A}" type="presParOf" srcId="{67F0470E-9F55-426E-9ADE-1082FA27D784}" destId="{7F288F01-6F2C-4AC5-989D-0772AD197366}" srcOrd="1" destOrd="0" presId="urn:microsoft.com/office/officeart/2008/layout/HorizontalMultiLevelHierarchy"/>
    <dgm:cxn modelId="{C4A515B3-7648-4CBF-BFEB-AEAD2CE3F7C2}" type="presParOf" srcId="{C016B873-C520-46D3-AF86-BE15A4A7B8D4}" destId="{5DE023AD-4D91-4E24-90F6-F90F117FFDDA}" srcOrd="2" destOrd="0" presId="urn:microsoft.com/office/officeart/2008/layout/HorizontalMultiLevelHierarchy"/>
    <dgm:cxn modelId="{BFDF1671-ED84-4236-83E9-4B834E5E9A77}" type="presParOf" srcId="{5DE023AD-4D91-4E24-90F6-F90F117FFDDA}" destId="{40476C2D-531D-4F1E-9982-887C8A142E84}" srcOrd="0" destOrd="0" presId="urn:microsoft.com/office/officeart/2008/layout/HorizontalMultiLevelHierarchy"/>
    <dgm:cxn modelId="{050EEFE1-733C-4A02-B4BF-C24A45698098}" type="presParOf" srcId="{C016B873-C520-46D3-AF86-BE15A4A7B8D4}" destId="{D865341F-0A5C-477F-9DE7-14C2EE396F98}" srcOrd="3" destOrd="0" presId="urn:microsoft.com/office/officeart/2008/layout/HorizontalMultiLevelHierarchy"/>
    <dgm:cxn modelId="{9E26E404-F3D7-4900-A5F7-5077D33539C7}" type="presParOf" srcId="{D865341F-0A5C-477F-9DE7-14C2EE396F98}" destId="{7824132F-95AB-4F5E-8723-21305BEFC655}" srcOrd="0" destOrd="0" presId="urn:microsoft.com/office/officeart/2008/layout/HorizontalMultiLevelHierarchy"/>
    <dgm:cxn modelId="{5722501E-01E9-43A9-A48B-24269E010D02}" type="presParOf" srcId="{D865341F-0A5C-477F-9DE7-14C2EE396F98}" destId="{1769798F-2265-4173-9602-64C478BBA522}" srcOrd="1" destOrd="0" presId="urn:microsoft.com/office/officeart/2008/layout/HorizontalMultiLevelHierarchy"/>
    <dgm:cxn modelId="{672AD384-BF2E-424D-BA3B-916F029A179F}" type="presParOf" srcId="{C016B873-C520-46D3-AF86-BE15A4A7B8D4}" destId="{3FF8B51B-BFD0-4954-8FB0-64D833B77628}" srcOrd="4" destOrd="0" presId="urn:microsoft.com/office/officeart/2008/layout/HorizontalMultiLevelHierarchy"/>
    <dgm:cxn modelId="{AB1BB5BE-0489-4F87-A576-33B841587C48}" type="presParOf" srcId="{3FF8B51B-BFD0-4954-8FB0-64D833B77628}" destId="{3B12D5B7-54D5-43EC-A2AE-262C5A2EA3DC}" srcOrd="0" destOrd="0" presId="urn:microsoft.com/office/officeart/2008/layout/HorizontalMultiLevelHierarchy"/>
    <dgm:cxn modelId="{DA45CFE7-679A-4981-8C58-1D8B2E3471AC}" type="presParOf" srcId="{C016B873-C520-46D3-AF86-BE15A4A7B8D4}" destId="{D2D0A5AF-F602-4862-BD92-C2BF779C0F08}" srcOrd="5" destOrd="0" presId="urn:microsoft.com/office/officeart/2008/layout/HorizontalMultiLevelHierarchy"/>
    <dgm:cxn modelId="{065D6F8E-0724-42F8-B94E-6CB0FEF8A7C5}" type="presParOf" srcId="{D2D0A5AF-F602-4862-BD92-C2BF779C0F08}" destId="{23F0A4B7-C04F-4702-8FFA-BD742F680412}" srcOrd="0" destOrd="0" presId="urn:microsoft.com/office/officeart/2008/layout/HorizontalMultiLevelHierarchy"/>
    <dgm:cxn modelId="{3CFE1E0F-F5FC-45AA-9F06-C0FD47C7455B}" type="presParOf" srcId="{D2D0A5AF-F602-4862-BD92-C2BF779C0F08}" destId="{557C688F-3D31-4EA5-A4DB-4D1684BBE541}" srcOrd="1" destOrd="0" presId="urn:microsoft.com/office/officeart/2008/layout/HorizontalMultiLevelHierarchy"/>
    <dgm:cxn modelId="{DFCC6290-A77C-4918-A623-E2E16FC9F379}" type="presParOf" srcId="{C016B873-C520-46D3-AF86-BE15A4A7B8D4}" destId="{9B779672-B426-42F8-A27B-8084D3C699DA}" srcOrd="6" destOrd="0" presId="urn:microsoft.com/office/officeart/2008/layout/HorizontalMultiLevelHierarchy"/>
    <dgm:cxn modelId="{6E9DE4CD-B4F6-4098-A5DD-2A90D601C218}" type="presParOf" srcId="{9B779672-B426-42F8-A27B-8084D3C699DA}" destId="{EDA12A5D-29CA-4C14-B36B-BE12130CABA0}" srcOrd="0" destOrd="0" presId="urn:microsoft.com/office/officeart/2008/layout/HorizontalMultiLevelHierarchy"/>
    <dgm:cxn modelId="{99C69B8F-9F3B-46F6-A63C-94E856580DFA}" type="presParOf" srcId="{C016B873-C520-46D3-AF86-BE15A4A7B8D4}" destId="{BFAABDF6-8DB4-43E9-9439-4ACC8FD14FE6}" srcOrd="7" destOrd="0" presId="urn:microsoft.com/office/officeart/2008/layout/HorizontalMultiLevelHierarchy"/>
    <dgm:cxn modelId="{2B2ECA72-E762-4EFB-8626-A00F3B731F2D}" type="presParOf" srcId="{BFAABDF6-8DB4-43E9-9439-4ACC8FD14FE6}" destId="{504B529D-8E39-4193-9533-4BFE9620B651}" srcOrd="0" destOrd="0" presId="urn:microsoft.com/office/officeart/2008/layout/HorizontalMultiLevelHierarchy"/>
    <dgm:cxn modelId="{FC541CEB-FB6A-4845-BFAC-9A4C7A51CFF8}" type="presParOf" srcId="{BFAABDF6-8DB4-43E9-9439-4ACC8FD14FE6}" destId="{ECF81F27-418D-4535-8B71-CB0F4D34907E}" srcOrd="1" destOrd="0" presId="urn:microsoft.com/office/officeart/2008/layout/HorizontalMultiLevelHierarchy"/>
    <dgm:cxn modelId="{99BAFBBD-B270-4B08-BF44-06F9CC03BA98}" type="presParOf" srcId="{C016B873-C520-46D3-AF86-BE15A4A7B8D4}" destId="{CF35DBEB-2D13-47D9-AE8F-4577F3CA521E}" srcOrd="8" destOrd="0" presId="urn:microsoft.com/office/officeart/2008/layout/HorizontalMultiLevelHierarchy"/>
    <dgm:cxn modelId="{95C4A985-4E42-454E-944D-A80BA9C545B1}" type="presParOf" srcId="{CF35DBEB-2D13-47D9-AE8F-4577F3CA521E}" destId="{D167298B-237A-4A6D-9674-1261F262EB65}" srcOrd="0" destOrd="0" presId="urn:microsoft.com/office/officeart/2008/layout/HorizontalMultiLevelHierarchy"/>
    <dgm:cxn modelId="{6743785A-5598-4E7D-BBB8-697720CCE82B}" type="presParOf" srcId="{C016B873-C520-46D3-AF86-BE15A4A7B8D4}" destId="{2020D5B6-979A-423A-9EF4-DF5CCDC7DE54}" srcOrd="9" destOrd="0" presId="urn:microsoft.com/office/officeart/2008/layout/HorizontalMultiLevelHierarchy"/>
    <dgm:cxn modelId="{0DC3FE07-4E81-4AD3-B510-7D8FE2183DBD}" type="presParOf" srcId="{2020D5B6-979A-423A-9EF4-DF5CCDC7DE54}" destId="{E2ED126B-0391-4E1D-98B7-C47F64274C8B}" srcOrd="0" destOrd="0" presId="urn:microsoft.com/office/officeart/2008/layout/HorizontalMultiLevelHierarchy"/>
    <dgm:cxn modelId="{21FD2756-7213-4C09-B4C9-7896B4152847}" type="presParOf" srcId="{2020D5B6-979A-423A-9EF4-DF5CCDC7DE54}" destId="{E0270680-0612-4FAC-A773-D0FD8E134986}" srcOrd="1" destOrd="0" presId="urn:microsoft.com/office/officeart/2008/layout/HorizontalMultiLevelHierarchy"/>
    <dgm:cxn modelId="{CB3075FB-6408-413E-8660-1566ECA6DECB}" type="presParOf" srcId="{C016B873-C520-46D3-AF86-BE15A4A7B8D4}" destId="{2CBCABFE-4B59-44C6-A9B4-A31FDE4A9DFF}" srcOrd="10" destOrd="0" presId="urn:microsoft.com/office/officeart/2008/layout/HorizontalMultiLevelHierarchy"/>
    <dgm:cxn modelId="{61A604B9-4B9D-45C3-AC1C-C6DC45602E87}" type="presParOf" srcId="{2CBCABFE-4B59-44C6-A9B4-A31FDE4A9DFF}" destId="{5C399F5A-12C1-411F-ACD8-F6436787BD06}" srcOrd="0" destOrd="0" presId="urn:microsoft.com/office/officeart/2008/layout/HorizontalMultiLevelHierarchy"/>
    <dgm:cxn modelId="{B30E5C91-04FA-4969-9F97-CDB13FFF121A}" type="presParOf" srcId="{C016B873-C520-46D3-AF86-BE15A4A7B8D4}" destId="{FEC05DA8-5188-46FD-B867-EBECA2701756}" srcOrd="11" destOrd="0" presId="urn:microsoft.com/office/officeart/2008/layout/HorizontalMultiLevelHierarchy"/>
    <dgm:cxn modelId="{176DC5A8-CE1C-4503-BAC3-D36A05A2352E}" type="presParOf" srcId="{FEC05DA8-5188-46FD-B867-EBECA2701756}" destId="{034BEF84-9A1A-40ED-9CCD-1D525E959808}" srcOrd="0" destOrd="0" presId="urn:microsoft.com/office/officeart/2008/layout/HorizontalMultiLevelHierarchy"/>
    <dgm:cxn modelId="{72C886A4-813D-4A75-A87F-AE9AB8D2665F}" type="presParOf" srcId="{FEC05DA8-5188-46FD-B867-EBECA2701756}" destId="{17103F10-087E-4912-B34F-6C68A4D4A7A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92C465-EC1A-4D9A-8F38-DF6EF699FD0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52713FA-6397-4D83-83DE-1B31FE67C78A}">
      <dgm:prSet phldrT="[Текст]"/>
      <dgm:spPr>
        <a:xfrm>
          <a:off x="2385059" y="2477852"/>
          <a:ext cx="2248662" cy="18464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eorgia"/>
              <a:ea typeface="+mn-ea"/>
              <a:cs typeface="+mn-cs"/>
            </a:rPr>
            <a:t>МВА</a:t>
          </a:r>
          <a:endParaRPr lang="ru-RU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Georgia"/>
            <a:ea typeface="+mn-ea"/>
            <a:cs typeface="+mn-cs"/>
          </a:endParaRPr>
        </a:p>
      </dgm:t>
    </dgm:pt>
    <dgm:pt modelId="{33276C60-463E-4A68-9A69-1049518D1FAC}" type="parTrans" cxnId="{408B63F3-BB5C-4881-8738-173B95FAED2D}">
      <dgm:prSet/>
      <dgm:spPr/>
      <dgm:t>
        <a:bodyPr/>
        <a:lstStyle/>
        <a:p>
          <a:endParaRPr lang="ru-RU"/>
        </a:p>
      </dgm:t>
    </dgm:pt>
    <dgm:pt modelId="{84FFFA37-5441-4203-AB3A-8025179E256B}" type="sibTrans" cxnId="{408B63F3-BB5C-4881-8738-173B95FAED2D}">
      <dgm:prSet/>
      <dgm:spPr/>
      <dgm:t>
        <a:bodyPr/>
        <a:lstStyle/>
        <a:p>
          <a:endParaRPr lang="ru-RU"/>
        </a:p>
      </dgm:t>
    </dgm:pt>
    <dgm:pt modelId="{0580866B-81B2-49B0-9E13-225D1BF14CD3}">
      <dgm:prSet phldrT="[Текст]"/>
      <dgm:spPr>
        <a:xfrm>
          <a:off x="4702911" y="1461630"/>
          <a:ext cx="2248662" cy="286271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eorgia"/>
              <a:ea typeface="+mn-ea"/>
              <a:cs typeface="+mn-cs"/>
            </a:rPr>
            <a:t>DBA</a:t>
          </a:r>
          <a:endParaRPr lang="ru-RU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Georgia"/>
            <a:ea typeface="+mn-ea"/>
            <a:cs typeface="+mn-cs"/>
          </a:endParaRPr>
        </a:p>
      </dgm:t>
    </dgm:pt>
    <dgm:pt modelId="{EB7DF807-6C25-4776-83A0-D93B22D90AB7}" type="parTrans" cxnId="{F6A8B966-6A38-4764-910E-95BB15103DF6}">
      <dgm:prSet/>
      <dgm:spPr/>
      <dgm:t>
        <a:bodyPr/>
        <a:lstStyle/>
        <a:p>
          <a:endParaRPr lang="ru-RU"/>
        </a:p>
      </dgm:t>
    </dgm:pt>
    <dgm:pt modelId="{9ECAE1BE-7387-4092-A6DD-5EA1C7A2A052}" type="sibTrans" cxnId="{F6A8B966-6A38-4764-910E-95BB15103DF6}">
      <dgm:prSet/>
      <dgm:spPr/>
      <dgm:t>
        <a:bodyPr/>
        <a:lstStyle/>
        <a:p>
          <a:endParaRPr lang="ru-RU"/>
        </a:p>
      </dgm:t>
    </dgm:pt>
    <dgm:pt modelId="{E5BCA7DA-3475-4021-9988-D285B1F06992}" type="pres">
      <dgm:prSet presAssocID="{1A92C465-EC1A-4D9A-8F38-DF6EF699FD0D}" presName="arrowDiagram" presStyleCnt="0">
        <dgm:presLayoutVars>
          <dgm:chMax val="5"/>
          <dgm:dir/>
          <dgm:resizeHandles val="exact"/>
        </dgm:presLayoutVars>
      </dgm:prSet>
      <dgm:spPr/>
    </dgm:pt>
    <dgm:pt modelId="{A89F52EE-C796-4090-BB5C-B7544C761D68}" type="pres">
      <dgm:prSet presAssocID="{1A92C465-EC1A-4D9A-8F38-DF6EF699FD0D}" presName="arrow" presStyleLbl="bgShp" presStyleIdx="0" presStyleCnt="1" custLinFactNeighborX="-305" custLinFactNeighborY="0"/>
      <dgm:spPr>
        <a:xfrm>
          <a:off x="655319" y="0"/>
          <a:ext cx="6918960" cy="4324350"/>
        </a:xfrm>
        <a:prstGeom prst="swooshArrow">
          <a:avLst>
            <a:gd name="adj1" fmla="val 25000"/>
            <a:gd name="adj2" fmla="val 25000"/>
          </a:avLst>
        </a:prstGeom>
        <a:solidFill>
          <a:srgbClr val="53548A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EB6CD071-FB2D-4311-B111-891CF438B4B6}" type="pres">
      <dgm:prSet presAssocID="{1A92C465-EC1A-4D9A-8F38-DF6EF699FD0D}" presName="arrowDiagram2" presStyleCnt="0"/>
      <dgm:spPr/>
    </dgm:pt>
    <dgm:pt modelId="{B762F9C6-12F3-4CCB-8073-E2116AB92964}" type="pres">
      <dgm:prSet presAssocID="{152713FA-6397-4D83-83DE-1B31FE67C78A}" presName="bullet2a" presStyleLbl="node1" presStyleIdx="0" presStyleCnt="2"/>
      <dgm:spPr>
        <a:xfrm>
          <a:off x="2263978" y="2356770"/>
          <a:ext cx="242163" cy="242163"/>
        </a:xfrm>
        <a:prstGeom prst="ellipse">
          <a:avLst/>
        </a:prstGeom>
        <a:solidFill>
          <a:srgbClr val="53548A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BED3D15A-8FF5-4881-B8D4-3548589BE4FB}" type="pres">
      <dgm:prSet presAssocID="{152713FA-6397-4D83-83DE-1B31FE67C78A}" presName="textBox2a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D82C19-F5A5-4354-88A9-50F775050243}" type="pres">
      <dgm:prSet presAssocID="{0580866B-81B2-49B0-9E13-225D1BF14CD3}" presName="bullet2b" presStyleLbl="node1" presStyleIdx="1" presStyleCnt="2"/>
      <dgm:spPr>
        <a:xfrm>
          <a:off x="4495342" y="1254061"/>
          <a:ext cx="415137" cy="415137"/>
        </a:xfrm>
        <a:prstGeom prst="ellipse">
          <a:avLst/>
        </a:prstGeom>
        <a:solidFill>
          <a:srgbClr val="53548A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05610F8E-1565-435F-AC2D-C9CB73DB1474}" type="pres">
      <dgm:prSet presAssocID="{0580866B-81B2-49B0-9E13-225D1BF14CD3}" presName="textBox2b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A8B966-6A38-4764-910E-95BB15103DF6}" srcId="{1A92C465-EC1A-4D9A-8F38-DF6EF699FD0D}" destId="{0580866B-81B2-49B0-9E13-225D1BF14CD3}" srcOrd="1" destOrd="0" parTransId="{EB7DF807-6C25-4776-83A0-D93B22D90AB7}" sibTransId="{9ECAE1BE-7387-4092-A6DD-5EA1C7A2A052}"/>
    <dgm:cxn modelId="{50DE13E6-07FB-4556-B9F4-7ADB0EF65313}" type="presOf" srcId="{1A92C465-EC1A-4D9A-8F38-DF6EF699FD0D}" destId="{E5BCA7DA-3475-4021-9988-D285B1F06992}" srcOrd="0" destOrd="0" presId="urn:microsoft.com/office/officeart/2005/8/layout/arrow2"/>
    <dgm:cxn modelId="{408B63F3-BB5C-4881-8738-173B95FAED2D}" srcId="{1A92C465-EC1A-4D9A-8F38-DF6EF699FD0D}" destId="{152713FA-6397-4D83-83DE-1B31FE67C78A}" srcOrd="0" destOrd="0" parTransId="{33276C60-463E-4A68-9A69-1049518D1FAC}" sibTransId="{84FFFA37-5441-4203-AB3A-8025179E256B}"/>
    <dgm:cxn modelId="{D4E993E0-B9B4-4D3C-8D51-86C780E2C80C}" type="presOf" srcId="{152713FA-6397-4D83-83DE-1B31FE67C78A}" destId="{BED3D15A-8FF5-4881-B8D4-3548589BE4FB}" srcOrd="0" destOrd="0" presId="urn:microsoft.com/office/officeart/2005/8/layout/arrow2"/>
    <dgm:cxn modelId="{3E9003CE-BE3C-452E-8319-A15AE3F1EB64}" type="presOf" srcId="{0580866B-81B2-49B0-9E13-225D1BF14CD3}" destId="{05610F8E-1565-435F-AC2D-C9CB73DB1474}" srcOrd="0" destOrd="0" presId="urn:microsoft.com/office/officeart/2005/8/layout/arrow2"/>
    <dgm:cxn modelId="{4EA49EFB-3D8B-4044-B2B6-702E1B67D8FE}" type="presParOf" srcId="{E5BCA7DA-3475-4021-9988-D285B1F06992}" destId="{A89F52EE-C796-4090-BB5C-B7544C761D68}" srcOrd="0" destOrd="0" presId="urn:microsoft.com/office/officeart/2005/8/layout/arrow2"/>
    <dgm:cxn modelId="{CA97488D-775B-42FD-BF7A-40AF662151B9}" type="presParOf" srcId="{E5BCA7DA-3475-4021-9988-D285B1F06992}" destId="{EB6CD071-FB2D-4311-B111-891CF438B4B6}" srcOrd="1" destOrd="0" presId="urn:microsoft.com/office/officeart/2005/8/layout/arrow2"/>
    <dgm:cxn modelId="{AD0F51DB-84E5-431C-94B2-916CF8EC1E03}" type="presParOf" srcId="{EB6CD071-FB2D-4311-B111-891CF438B4B6}" destId="{B762F9C6-12F3-4CCB-8073-E2116AB92964}" srcOrd="0" destOrd="0" presId="urn:microsoft.com/office/officeart/2005/8/layout/arrow2"/>
    <dgm:cxn modelId="{B466FF48-B4F0-45DC-94D7-D8F3C60C7DD5}" type="presParOf" srcId="{EB6CD071-FB2D-4311-B111-891CF438B4B6}" destId="{BED3D15A-8FF5-4881-B8D4-3548589BE4FB}" srcOrd="1" destOrd="0" presId="urn:microsoft.com/office/officeart/2005/8/layout/arrow2"/>
    <dgm:cxn modelId="{2B64C78F-D59E-4C96-9A5C-7AFDD395FBC0}" type="presParOf" srcId="{EB6CD071-FB2D-4311-B111-891CF438B4B6}" destId="{FED82C19-F5A5-4354-88A9-50F775050243}" srcOrd="2" destOrd="0" presId="urn:microsoft.com/office/officeart/2005/8/layout/arrow2"/>
    <dgm:cxn modelId="{E38A7C9D-F2A7-4C1A-A730-575767E66550}" type="presParOf" srcId="{EB6CD071-FB2D-4311-B111-891CF438B4B6}" destId="{05610F8E-1565-435F-AC2D-C9CB73DB1474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F13D6D-F35A-41C0-BC1A-B019D4788A5A}" type="doc">
      <dgm:prSet loTypeId="urn:microsoft.com/office/officeart/2005/8/layout/vList3#1" loCatId="list" qsTypeId="urn:microsoft.com/office/officeart/2005/8/quickstyle/simple5" qsCatId="simple" csTypeId="urn:microsoft.com/office/officeart/2005/8/colors/accent1_2" csCatId="accent1" phldr="1"/>
      <dgm:spPr/>
    </dgm:pt>
    <dgm:pt modelId="{F8FFAEBE-A9C2-4FB0-A31D-62D7EDD181A7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Организационные мероприятия и информационно-аналитическое обеспечение воспитательной работы</a:t>
          </a:r>
          <a:endParaRPr lang="ru-RU" dirty="0">
            <a:solidFill>
              <a:srgbClr val="006666"/>
            </a:solidFill>
          </a:endParaRPr>
        </a:p>
      </dgm:t>
    </dgm:pt>
    <dgm:pt modelId="{89819421-1D5A-43C6-A79F-632D48E3B228}" type="parTrans" cxnId="{E2E612AD-34D0-4338-9B5D-85BC4BAC47F6}">
      <dgm:prSet/>
      <dgm:spPr/>
      <dgm:t>
        <a:bodyPr/>
        <a:lstStyle/>
        <a:p>
          <a:endParaRPr lang="ru-RU"/>
        </a:p>
      </dgm:t>
    </dgm:pt>
    <dgm:pt modelId="{EEC72494-B093-4F69-8CFD-3C3B6775669A}" type="sibTrans" cxnId="{E2E612AD-34D0-4338-9B5D-85BC4BAC47F6}">
      <dgm:prSet/>
      <dgm:spPr/>
      <dgm:t>
        <a:bodyPr/>
        <a:lstStyle/>
        <a:p>
          <a:endParaRPr lang="ru-RU"/>
        </a:p>
      </dgm:t>
    </dgm:pt>
    <dgm:pt modelId="{0CC6489F-54E1-4E6C-93AF-27D180DD36F1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Организация студенческого самоуправления</a:t>
          </a:r>
          <a:endParaRPr lang="ru-RU" dirty="0">
            <a:solidFill>
              <a:srgbClr val="006666"/>
            </a:solidFill>
          </a:endParaRPr>
        </a:p>
      </dgm:t>
    </dgm:pt>
    <dgm:pt modelId="{E6DAE9C8-FDBA-4DD7-B328-B3B2F02E7800}" type="parTrans" cxnId="{ACB55880-4C6B-4C49-8C6A-60AAD7B481A4}">
      <dgm:prSet/>
      <dgm:spPr/>
      <dgm:t>
        <a:bodyPr/>
        <a:lstStyle/>
        <a:p>
          <a:endParaRPr lang="ru-RU"/>
        </a:p>
      </dgm:t>
    </dgm:pt>
    <dgm:pt modelId="{08ED20A6-6A8D-4F64-9C05-93AC45229374}" type="sibTrans" cxnId="{ACB55880-4C6B-4C49-8C6A-60AAD7B481A4}">
      <dgm:prSet/>
      <dgm:spPr/>
      <dgm:t>
        <a:bodyPr/>
        <a:lstStyle/>
        <a:p>
          <a:endParaRPr lang="ru-RU"/>
        </a:p>
      </dgm:t>
    </dgm:pt>
    <dgm:pt modelId="{C7A8C0A1-28DF-44B8-B4E9-3BD56A1336A3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Организация воспитательного процесса по служебным направлениям</a:t>
          </a:r>
          <a:endParaRPr lang="ru-RU" dirty="0">
            <a:solidFill>
              <a:srgbClr val="006666"/>
            </a:solidFill>
          </a:endParaRPr>
        </a:p>
      </dgm:t>
    </dgm:pt>
    <dgm:pt modelId="{140D6C5C-8AE4-4212-87E1-A6204C048558}" type="parTrans" cxnId="{F6B74BBD-BB74-4830-A8A2-0CEC1BB2EE67}">
      <dgm:prSet/>
      <dgm:spPr/>
      <dgm:t>
        <a:bodyPr/>
        <a:lstStyle/>
        <a:p>
          <a:endParaRPr lang="ru-RU"/>
        </a:p>
      </dgm:t>
    </dgm:pt>
    <dgm:pt modelId="{AF28312F-421E-4233-ADA3-F02624E11D99}" type="sibTrans" cxnId="{F6B74BBD-BB74-4830-A8A2-0CEC1BB2EE67}">
      <dgm:prSet/>
      <dgm:spPr/>
      <dgm:t>
        <a:bodyPr/>
        <a:lstStyle/>
        <a:p>
          <a:endParaRPr lang="ru-RU"/>
        </a:p>
      </dgm:t>
    </dgm:pt>
    <dgm:pt modelId="{03125489-B5AE-4458-945D-ED41624A3266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Гражданско-патриотическое, правовое воспитание</a:t>
          </a:r>
          <a:endParaRPr lang="ru-RU" dirty="0">
            <a:solidFill>
              <a:srgbClr val="006666"/>
            </a:solidFill>
          </a:endParaRPr>
        </a:p>
      </dgm:t>
    </dgm:pt>
    <dgm:pt modelId="{FB4D5C22-7E04-4C86-A597-1BF74B7A3DDC}" type="parTrans" cxnId="{583487E5-D175-4358-9204-846A32694C55}">
      <dgm:prSet/>
      <dgm:spPr/>
      <dgm:t>
        <a:bodyPr/>
        <a:lstStyle/>
        <a:p>
          <a:endParaRPr lang="ru-RU"/>
        </a:p>
      </dgm:t>
    </dgm:pt>
    <dgm:pt modelId="{3AA75501-B6B1-4C6A-B29C-C81A5D9848F0}" type="sibTrans" cxnId="{583487E5-D175-4358-9204-846A32694C55}">
      <dgm:prSet/>
      <dgm:spPr/>
      <dgm:t>
        <a:bodyPr/>
        <a:lstStyle/>
        <a:p>
          <a:endParaRPr lang="ru-RU"/>
        </a:p>
      </dgm:t>
    </dgm:pt>
    <dgm:pt modelId="{C0231063-BE60-4D99-BCA4-63FA85380A65}" type="pres">
      <dgm:prSet presAssocID="{B7F13D6D-F35A-41C0-BC1A-B019D4788A5A}" presName="linearFlow" presStyleCnt="0">
        <dgm:presLayoutVars>
          <dgm:dir/>
          <dgm:resizeHandles val="exact"/>
        </dgm:presLayoutVars>
      </dgm:prSet>
      <dgm:spPr/>
    </dgm:pt>
    <dgm:pt modelId="{BB40FF47-F0A8-4681-A5AA-4C80ECD331A1}" type="pres">
      <dgm:prSet presAssocID="{F8FFAEBE-A9C2-4FB0-A31D-62D7EDD181A7}" presName="composite" presStyleCnt="0"/>
      <dgm:spPr/>
    </dgm:pt>
    <dgm:pt modelId="{F3AFEE18-310E-4A1C-A864-C59A2FA56161}" type="pres">
      <dgm:prSet presAssocID="{F8FFAEBE-A9C2-4FB0-A31D-62D7EDD181A7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5968A50-60ED-4E23-9183-B0CF4B1E0671}" type="pres">
      <dgm:prSet presAssocID="{F8FFAEBE-A9C2-4FB0-A31D-62D7EDD181A7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4416E-0EAF-4428-A094-B39DD3C11EC0}" type="pres">
      <dgm:prSet presAssocID="{EEC72494-B093-4F69-8CFD-3C3B6775669A}" presName="spacing" presStyleCnt="0"/>
      <dgm:spPr/>
    </dgm:pt>
    <dgm:pt modelId="{741227BE-A6A6-45F4-AFBA-3EEC389225C2}" type="pres">
      <dgm:prSet presAssocID="{0CC6489F-54E1-4E6C-93AF-27D180DD36F1}" presName="composite" presStyleCnt="0"/>
      <dgm:spPr/>
    </dgm:pt>
    <dgm:pt modelId="{33FDD8A2-AE0F-4A51-B5DD-A9BFD235084C}" type="pres">
      <dgm:prSet presAssocID="{0CC6489F-54E1-4E6C-93AF-27D180DD36F1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AFFEC1C-6E96-4718-96B8-437F4A22FAC6}" type="pres">
      <dgm:prSet presAssocID="{0CC6489F-54E1-4E6C-93AF-27D180DD36F1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1AB4F2-BAB1-43A7-B7F7-63DC8212E438}" type="pres">
      <dgm:prSet presAssocID="{08ED20A6-6A8D-4F64-9C05-93AC45229374}" presName="spacing" presStyleCnt="0"/>
      <dgm:spPr/>
    </dgm:pt>
    <dgm:pt modelId="{CFD60905-8125-40D9-A229-7720C8180F58}" type="pres">
      <dgm:prSet presAssocID="{C7A8C0A1-28DF-44B8-B4E9-3BD56A1336A3}" presName="composite" presStyleCnt="0"/>
      <dgm:spPr/>
    </dgm:pt>
    <dgm:pt modelId="{499B1419-F86E-49F9-938B-06F85E4FC2AD}" type="pres">
      <dgm:prSet presAssocID="{C7A8C0A1-28DF-44B8-B4E9-3BD56A1336A3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6E79E63-CAED-4356-AAC3-9EF86369CAA7}" type="pres">
      <dgm:prSet presAssocID="{C7A8C0A1-28DF-44B8-B4E9-3BD56A1336A3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D6DBF-3274-4AB2-A1C7-597D50429447}" type="pres">
      <dgm:prSet presAssocID="{AF28312F-421E-4233-ADA3-F02624E11D99}" presName="spacing" presStyleCnt="0"/>
      <dgm:spPr/>
    </dgm:pt>
    <dgm:pt modelId="{9E85DEEC-CFC5-4541-B677-6EFD8E1C3DE5}" type="pres">
      <dgm:prSet presAssocID="{03125489-B5AE-4458-945D-ED41624A3266}" presName="composite" presStyleCnt="0"/>
      <dgm:spPr/>
    </dgm:pt>
    <dgm:pt modelId="{8F3BFE30-C268-4E77-AEF4-227C0987E641}" type="pres">
      <dgm:prSet presAssocID="{03125489-B5AE-4458-945D-ED41624A3266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53A369-0946-4EBA-BC6C-8B7C0B6CC6A3}" type="pres">
      <dgm:prSet presAssocID="{03125489-B5AE-4458-945D-ED41624A3266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ACDB6E-35E2-40D3-9D44-A7523F0BAE35}" type="presOf" srcId="{03125489-B5AE-4458-945D-ED41624A3266}" destId="{C353A369-0946-4EBA-BC6C-8B7C0B6CC6A3}" srcOrd="0" destOrd="0" presId="urn:microsoft.com/office/officeart/2005/8/layout/vList3#1"/>
    <dgm:cxn modelId="{E2E612AD-34D0-4338-9B5D-85BC4BAC47F6}" srcId="{B7F13D6D-F35A-41C0-BC1A-B019D4788A5A}" destId="{F8FFAEBE-A9C2-4FB0-A31D-62D7EDD181A7}" srcOrd="0" destOrd="0" parTransId="{89819421-1D5A-43C6-A79F-632D48E3B228}" sibTransId="{EEC72494-B093-4F69-8CFD-3C3B6775669A}"/>
    <dgm:cxn modelId="{ACB55880-4C6B-4C49-8C6A-60AAD7B481A4}" srcId="{B7F13D6D-F35A-41C0-BC1A-B019D4788A5A}" destId="{0CC6489F-54E1-4E6C-93AF-27D180DD36F1}" srcOrd="1" destOrd="0" parTransId="{E6DAE9C8-FDBA-4DD7-B328-B3B2F02E7800}" sibTransId="{08ED20A6-6A8D-4F64-9C05-93AC45229374}"/>
    <dgm:cxn modelId="{583487E5-D175-4358-9204-846A32694C55}" srcId="{B7F13D6D-F35A-41C0-BC1A-B019D4788A5A}" destId="{03125489-B5AE-4458-945D-ED41624A3266}" srcOrd="3" destOrd="0" parTransId="{FB4D5C22-7E04-4C86-A597-1BF74B7A3DDC}" sibTransId="{3AA75501-B6B1-4C6A-B29C-C81A5D9848F0}"/>
    <dgm:cxn modelId="{71893D29-E640-4B04-BEFB-79DB7A32E57C}" type="presOf" srcId="{C7A8C0A1-28DF-44B8-B4E9-3BD56A1336A3}" destId="{26E79E63-CAED-4356-AAC3-9EF86369CAA7}" srcOrd="0" destOrd="0" presId="urn:microsoft.com/office/officeart/2005/8/layout/vList3#1"/>
    <dgm:cxn modelId="{FC5D1EFB-54D5-47E1-9C08-0AEC5F59209D}" type="presOf" srcId="{F8FFAEBE-A9C2-4FB0-A31D-62D7EDD181A7}" destId="{25968A50-60ED-4E23-9183-B0CF4B1E0671}" srcOrd="0" destOrd="0" presId="urn:microsoft.com/office/officeart/2005/8/layout/vList3#1"/>
    <dgm:cxn modelId="{F6B74BBD-BB74-4830-A8A2-0CEC1BB2EE67}" srcId="{B7F13D6D-F35A-41C0-BC1A-B019D4788A5A}" destId="{C7A8C0A1-28DF-44B8-B4E9-3BD56A1336A3}" srcOrd="2" destOrd="0" parTransId="{140D6C5C-8AE4-4212-87E1-A6204C048558}" sibTransId="{AF28312F-421E-4233-ADA3-F02624E11D99}"/>
    <dgm:cxn modelId="{37CB1C9F-8DAB-47F4-977E-E8C800B2AEA2}" type="presOf" srcId="{B7F13D6D-F35A-41C0-BC1A-B019D4788A5A}" destId="{C0231063-BE60-4D99-BCA4-63FA85380A65}" srcOrd="0" destOrd="0" presId="urn:microsoft.com/office/officeart/2005/8/layout/vList3#1"/>
    <dgm:cxn modelId="{70ABB1E0-2632-4DD9-9DCC-142217FCCF10}" type="presOf" srcId="{0CC6489F-54E1-4E6C-93AF-27D180DD36F1}" destId="{4AFFEC1C-6E96-4718-96B8-437F4A22FAC6}" srcOrd="0" destOrd="0" presId="urn:microsoft.com/office/officeart/2005/8/layout/vList3#1"/>
    <dgm:cxn modelId="{E10110E8-E74C-4ED2-B59F-21C68CEE7AB8}" type="presParOf" srcId="{C0231063-BE60-4D99-BCA4-63FA85380A65}" destId="{BB40FF47-F0A8-4681-A5AA-4C80ECD331A1}" srcOrd="0" destOrd="0" presId="urn:microsoft.com/office/officeart/2005/8/layout/vList3#1"/>
    <dgm:cxn modelId="{2B51E748-F645-4F46-A00A-267749E0A3DA}" type="presParOf" srcId="{BB40FF47-F0A8-4681-A5AA-4C80ECD331A1}" destId="{F3AFEE18-310E-4A1C-A864-C59A2FA56161}" srcOrd="0" destOrd="0" presId="urn:microsoft.com/office/officeart/2005/8/layout/vList3#1"/>
    <dgm:cxn modelId="{EAC7F71C-282A-4DED-A75A-634C27698D98}" type="presParOf" srcId="{BB40FF47-F0A8-4681-A5AA-4C80ECD331A1}" destId="{25968A50-60ED-4E23-9183-B0CF4B1E0671}" srcOrd="1" destOrd="0" presId="urn:microsoft.com/office/officeart/2005/8/layout/vList3#1"/>
    <dgm:cxn modelId="{98D3FD10-0E40-4ADA-A507-6F8077826ED5}" type="presParOf" srcId="{C0231063-BE60-4D99-BCA4-63FA85380A65}" destId="{BC54416E-0EAF-4428-A094-B39DD3C11EC0}" srcOrd="1" destOrd="0" presId="urn:microsoft.com/office/officeart/2005/8/layout/vList3#1"/>
    <dgm:cxn modelId="{64BFB801-F70E-4E5B-8834-8ED7AC4B4F6D}" type="presParOf" srcId="{C0231063-BE60-4D99-BCA4-63FA85380A65}" destId="{741227BE-A6A6-45F4-AFBA-3EEC389225C2}" srcOrd="2" destOrd="0" presId="urn:microsoft.com/office/officeart/2005/8/layout/vList3#1"/>
    <dgm:cxn modelId="{1184D313-A3CD-4460-9E26-2764CE24734A}" type="presParOf" srcId="{741227BE-A6A6-45F4-AFBA-3EEC389225C2}" destId="{33FDD8A2-AE0F-4A51-B5DD-A9BFD235084C}" srcOrd="0" destOrd="0" presId="urn:microsoft.com/office/officeart/2005/8/layout/vList3#1"/>
    <dgm:cxn modelId="{05C1EF2E-35D6-4353-9CE9-AB2458E83C0B}" type="presParOf" srcId="{741227BE-A6A6-45F4-AFBA-3EEC389225C2}" destId="{4AFFEC1C-6E96-4718-96B8-437F4A22FAC6}" srcOrd="1" destOrd="0" presId="urn:microsoft.com/office/officeart/2005/8/layout/vList3#1"/>
    <dgm:cxn modelId="{BA03F66B-2AA3-4E69-8F62-EF112C8C0D2B}" type="presParOf" srcId="{C0231063-BE60-4D99-BCA4-63FA85380A65}" destId="{841AB4F2-BAB1-43A7-B7F7-63DC8212E438}" srcOrd="3" destOrd="0" presId="urn:microsoft.com/office/officeart/2005/8/layout/vList3#1"/>
    <dgm:cxn modelId="{6DB776FA-56E1-47A4-805F-7875ECC2E549}" type="presParOf" srcId="{C0231063-BE60-4D99-BCA4-63FA85380A65}" destId="{CFD60905-8125-40D9-A229-7720C8180F58}" srcOrd="4" destOrd="0" presId="urn:microsoft.com/office/officeart/2005/8/layout/vList3#1"/>
    <dgm:cxn modelId="{4ED20162-F163-44DE-BF2B-86AA40521DC9}" type="presParOf" srcId="{CFD60905-8125-40D9-A229-7720C8180F58}" destId="{499B1419-F86E-49F9-938B-06F85E4FC2AD}" srcOrd="0" destOrd="0" presId="urn:microsoft.com/office/officeart/2005/8/layout/vList3#1"/>
    <dgm:cxn modelId="{B310732F-A563-4197-A79E-F6624DA51E89}" type="presParOf" srcId="{CFD60905-8125-40D9-A229-7720C8180F58}" destId="{26E79E63-CAED-4356-AAC3-9EF86369CAA7}" srcOrd="1" destOrd="0" presId="urn:microsoft.com/office/officeart/2005/8/layout/vList3#1"/>
    <dgm:cxn modelId="{098691F9-F6D9-47AC-B03E-ACC8F37CD64A}" type="presParOf" srcId="{C0231063-BE60-4D99-BCA4-63FA85380A65}" destId="{55DD6DBF-3274-4AB2-A1C7-597D50429447}" srcOrd="5" destOrd="0" presId="urn:microsoft.com/office/officeart/2005/8/layout/vList3#1"/>
    <dgm:cxn modelId="{DB2AC70B-2378-4DC6-BC72-059551DB8437}" type="presParOf" srcId="{C0231063-BE60-4D99-BCA4-63FA85380A65}" destId="{9E85DEEC-CFC5-4541-B677-6EFD8E1C3DE5}" srcOrd="6" destOrd="0" presId="urn:microsoft.com/office/officeart/2005/8/layout/vList3#1"/>
    <dgm:cxn modelId="{53AB21CE-B489-47AB-82E5-387748158C55}" type="presParOf" srcId="{9E85DEEC-CFC5-4541-B677-6EFD8E1C3DE5}" destId="{8F3BFE30-C268-4E77-AEF4-227C0987E641}" srcOrd="0" destOrd="0" presId="urn:microsoft.com/office/officeart/2005/8/layout/vList3#1"/>
    <dgm:cxn modelId="{C988B210-7CB0-4784-A34D-16656915F32E}" type="presParOf" srcId="{9E85DEEC-CFC5-4541-B677-6EFD8E1C3DE5}" destId="{C353A369-0946-4EBA-BC6C-8B7C0B6CC6A3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8A2A34-2AA0-400C-B3F5-3B5AD720E145}" type="doc">
      <dgm:prSet loTypeId="urn:microsoft.com/office/officeart/2005/8/layout/vList3#2" loCatId="picture" qsTypeId="urn:microsoft.com/office/officeart/2005/8/quickstyle/simple5" qsCatId="simple" csTypeId="urn:microsoft.com/office/officeart/2005/8/colors/accent1_2" csCatId="accent1" phldr="1"/>
      <dgm:spPr/>
    </dgm:pt>
    <dgm:pt modelId="{2D5F62A3-C313-4015-A037-7D975B71BDF6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Социально-психологическая  работа </a:t>
          </a:r>
          <a:endParaRPr lang="ru-RU" dirty="0">
            <a:solidFill>
              <a:srgbClr val="006666"/>
            </a:solidFill>
          </a:endParaRPr>
        </a:p>
      </dgm:t>
    </dgm:pt>
    <dgm:pt modelId="{BECCD7E7-7B99-4FB6-8814-76275AB3FBB1}" type="parTrans" cxnId="{F7FBC67C-16DE-490E-883B-DE924A42F0C5}">
      <dgm:prSet/>
      <dgm:spPr/>
      <dgm:t>
        <a:bodyPr/>
        <a:lstStyle/>
        <a:p>
          <a:endParaRPr lang="ru-RU"/>
        </a:p>
      </dgm:t>
    </dgm:pt>
    <dgm:pt modelId="{8D5CD57D-C6B2-4D0A-8A2B-AA8DA92CDC97}" type="sibTrans" cxnId="{F7FBC67C-16DE-490E-883B-DE924A42F0C5}">
      <dgm:prSet/>
      <dgm:spPr/>
      <dgm:t>
        <a:bodyPr/>
        <a:lstStyle/>
        <a:p>
          <a:endParaRPr lang="ru-RU"/>
        </a:p>
      </dgm:t>
    </dgm:pt>
    <dgm:pt modelId="{CD4FB776-5387-4D87-BCD4-15AF9E69350E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Спортивно-массовая работа, пропаганда и внедрение физической культуры и здорового образа жизни</a:t>
          </a:r>
          <a:endParaRPr lang="ru-RU" dirty="0">
            <a:solidFill>
              <a:srgbClr val="006666"/>
            </a:solidFill>
          </a:endParaRPr>
        </a:p>
      </dgm:t>
    </dgm:pt>
    <dgm:pt modelId="{2EE1F471-EC0C-460E-AA70-105D94D43AD6}" type="parTrans" cxnId="{9FB78F7F-9CF2-4601-BB6C-936D6F6F1972}">
      <dgm:prSet/>
      <dgm:spPr/>
      <dgm:t>
        <a:bodyPr/>
        <a:lstStyle/>
        <a:p>
          <a:endParaRPr lang="ru-RU"/>
        </a:p>
      </dgm:t>
    </dgm:pt>
    <dgm:pt modelId="{A9B26F82-B1F4-46C9-8B99-15BDD4E758D6}" type="sibTrans" cxnId="{9FB78F7F-9CF2-4601-BB6C-936D6F6F1972}">
      <dgm:prSet/>
      <dgm:spPr/>
      <dgm:t>
        <a:bodyPr/>
        <a:lstStyle/>
        <a:p>
          <a:endParaRPr lang="ru-RU"/>
        </a:p>
      </dgm:t>
    </dgm:pt>
    <dgm:pt modelId="{A4E54F7E-FBF0-4BFD-9DD6-7A3657A9609D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Духовно – нравственное воспитание</a:t>
          </a:r>
          <a:endParaRPr lang="ru-RU" dirty="0">
            <a:solidFill>
              <a:srgbClr val="006666"/>
            </a:solidFill>
          </a:endParaRPr>
        </a:p>
      </dgm:t>
    </dgm:pt>
    <dgm:pt modelId="{893E8616-2F0C-4E79-B8F5-A72343DB1125}" type="parTrans" cxnId="{2456C3F6-4E8E-4875-9232-4617689E07D3}">
      <dgm:prSet/>
      <dgm:spPr/>
      <dgm:t>
        <a:bodyPr/>
        <a:lstStyle/>
        <a:p>
          <a:endParaRPr lang="ru-RU"/>
        </a:p>
      </dgm:t>
    </dgm:pt>
    <dgm:pt modelId="{516F80E7-FB20-4DA5-9274-941A954FD838}" type="sibTrans" cxnId="{2456C3F6-4E8E-4875-9232-4617689E07D3}">
      <dgm:prSet/>
      <dgm:spPr/>
      <dgm:t>
        <a:bodyPr/>
        <a:lstStyle/>
        <a:p>
          <a:endParaRPr lang="ru-RU"/>
        </a:p>
      </dgm:t>
    </dgm:pt>
    <dgm:pt modelId="{A70E8FD5-FB08-4E87-B245-18AEF50D41D2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Профессионально – трудовое воспитание</a:t>
          </a:r>
          <a:endParaRPr lang="ru-RU" dirty="0">
            <a:solidFill>
              <a:srgbClr val="006666"/>
            </a:solidFill>
          </a:endParaRPr>
        </a:p>
      </dgm:t>
    </dgm:pt>
    <dgm:pt modelId="{0E4A9D80-E7CB-466C-AA10-021B736CA79B}" type="parTrans" cxnId="{28D25E64-7832-40D6-9A94-E6F294CE7676}">
      <dgm:prSet/>
      <dgm:spPr/>
      <dgm:t>
        <a:bodyPr/>
        <a:lstStyle/>
        <a:p>
          <a:endParaRPr lang="ru-RU"/>
        </a:p>
      </dgm:t>
    </dgm:pt>
    <dgm:pt modelId="{5DBF973B-F6FF-486C-ABFD-2940AB3DEE07}" type="sibTrans" cxnId="{28D25E64-7832-40D6-9A94-E6F294CE7676}">
      <dgm:prSet/>
      <dgm:spPr/>
      <dgm:t>
        <a:bodyPr/>
        <a:lstStyle/>
        <a:p>
          <a:endParaRPr lang="ru-RU"/>
        </a:p>
      </dgm:t>
    </dgm:pt>
    <dgm:pt modelId="{A21963E0-01B0-49DD-9591-C1F6897E7866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Нравственно –эстетическое воспитание, культурно – массовая и творческая деятельность</a:t>
          </a:r>
          <a:endParaRPr lang="ru-RU" dirty="0">
            <a:solidFill>
              <a:srgbClr val="006666"/>
            </a:solidFill>
          </a:endParaRPr>
        </a:p>
      </dgm:t>
    </dgm:pt>
    <dgm:pt modelId="{D2B29C42-6B12-4392-AA41-44CF8F27A0C0}" type="parTrans" cxnId="{F27C4442-CFF3-4F14-8D4D-94DEBDB93891}">
      <dgm:prSet/>
      <dgm:spPr/>
      <dgm:t>
        <a:bodyPr/>
        <a:lstStyle/>
        <a:p>
          <a:endParaRPr lang="ru-RU"/>
        </a:p>
      </dgm:t>
    </dgm:pt>
    <dgm:pt modelId="{DBDEB868-1204-4075-90D0-1EFAD995E1A4}" type="sibTrans" cxnId="{F27C4442-CFF3-4F14-8D4D-94DEBDB93891}">
      <dgm:prSet/>
      <dgm:spPr/>
      <dgm:t>
        <a:bodyPr/>
        <a:lstStyle/>
        <a:p>
          <a:endParaRPr lang="ru-RU"/>
        </a:p>
      </dgm:t>
    </dgm:pt>
    <dgm:pt modelId="{9BE4926D-7BBF-4427-9CB4-54F27F4A2178}" type="pres">
      <dgm:prSet presAssocID="{218A2A34-2AA0-400C-B3F5-3B5AD720E145}" presName="linearFlow" presStyleCnt="0">
        <dgm:presLayoutVars>
          <dgm:dir/>
          <dgm:resizeHandles val="exact"/>
        </dgm:presLayoutVars>
      </dgm:prSet>
      <dgm:spPr/>
    </dgm:pt>
    <dgm:pt modelId="{6FA49122-CED8-4346-BFCE-698F8243DF6C}" type="pres">
      <dgm:prSet presAssocID="{2D5F62A3-C313-4015-A037-7D975B71BDF6}" presName="composite" presStyleCnt="0"/>
      <dgm:spPr/>
    </dgm:pt>
    <dgm:pt modelId="{E556D1FD-1B68-459F-8691-DAF45161E90E}" type="pres">
      <dgm:prSet presAssocID="{2D5F62A3-C313-4015-A037-7D975B71BDF6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11DB65-5034-4682-A508-DBDFB9161220}" type="pres">
      <dgm:prSet presAssocID="{2D5F62A3-C313-4015-A037-7D975B71BDF6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994F4-5BA6-4E82-9A6A-C4C563F47017}" type="pres">
      <dgm:prSet presAssocID="{8D5CD57D-C6B2-4D0A-8A2B-AA8DA92CDC97}" presName="spacing" presStyleCnt="0"/>
      <dgm:spPr/>
    </dgm:pt>
    <dgm:pt modelId="{0F6CC966-621D-4178-A361-B8FDDD043D28}" type="pres">
      <dgm:prSet presAssocID="{CD4FB776-5387-4D87-BCD4-15AF9E69350E}" presName="composite" presStyleCnt="0"/>
      <dgm:spPr/>
    </dgm:pt>
    <dgm:pt modelId="{307B877D-512D-46A3-9BFD-EC6A7FFE64EE}" type="pres">
      <dgm:prSet presAssocID="{CD4FB776-5387-4D87-BCD4-15AF9E69350E}" presName="imgShp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BC7138F-57D5-4AA6-82DD-A051C6D33411}" type="pres">
      <dgm:prSet presAssocID="{CD4FB776-5387-4D87-BCD4-15AF9E69350E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1A246-4954-45C8-BCBD-9002538DEC6E}" type="pres">
      <dgm:prSet presAssocID="{A9B26F82-B1F4-46C9-8B99-15BDD4E758D6}" presName="spacing" presStyleCnt="0"/>
      <dgm:spPr/>
    </dgm:pt>
    <dgm:pt modelId="{E7E0AA35-1620-46AB-8374-07AFB6A63DC3}" type="pres">
      <dgm:prSet presAssocID="{A4E54F7E-FBF0-4BFD-9DD6-7A3657A9609D}" presName="composite" presStyleCnt="0"/>
      <dgm:spPr/>
    </dgm:pt>
    <dgm:pt modelId="{B847D06A-9B08-4D8A-BEEA-DA9B77561F96}" type="pres">
      <dgm:prSet presAssocID="{A4E54F7E-FBF0-4BFD-9DD6-7A3657A9609D}" presName="imgShp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1442BE9-50D8-4815-BFEA-603E80522535}" type="pres">
      <dgm:prSet presAssocID="{A4E54F7E-FBF0-4BFD-9DD6-7A3657A9609D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C90D62-6C30-46F9-BDFC-37863C89B44D}" type="pres">
      <dgm:prSet presAssocID="{516F80E7-FB20-4DA5-9274-941A954FD838}" presName="spacing" presStyleCnt="0"/>
      <dgm:spPr/>
    </dgm:pt>
    <dgm:pt modelId="{C911B424-6D57-49C1-B35F-D39B72430074}" type="pres">
      <dgm:prSet presAssocID="{A70E8FD5-FB08-4E87-B245-18AEF50D41D2}" presName="composite" presStyleCnt="0"/>
      <dgm:spPr/>
    </dgm:pt>
    <dgm:pt modelId="{72C47851-421D-46CD-9FD8-0B599516FB8C}" type="pres">
      <dgm:prSet presAssocID="{A70E8FD5-FB08-4E87-B245-18AEF50D41D2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A61A035-0227-45EC-B02D-5837A32919B2}" type="pres">
      <dgm:prSet presAssocID="{A70E8FD5-FB08-4E87-B245-18AEF50D41D2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6DF9D8-D94D-40F6-B3B2-946FE2EDB26D}" type="pres">
      <dgm:prSet presAssocID="{5DBF973B-F6FF-486C-ABFD-2940AB3DEE07}" presName="spacing" presStyleCnt="0"/>
      <dgm:spPr/>
    </dgm:pt>
    <dgm:pt modelId="{99D44D5D-314E-43AF-9F30-3A027A9D8E16}" type="pres">
      <dgm:prSet presAssocID="{A21963E0-01B0-49DD-9591-C1F6897E7866}" presName="composite" presStyleCnt="0"/>
      <dgm:spPr/>
    </dgm:pt>
    <dgm:pt modelId="{0DBD12EC-8F4D-467C-902A-E2C5C178A9D5}" type="pres">
      <dgm:prSet presAssocID="{A21963E0-01B0-49DD-9591-C1F6897E7866}" presName="imgShp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FDEB318-7FA6-4CEE-BB29-A62481AD7A8C}" type="pres">
      <dgm:prSet presAssocID="{A21963E0-01B0-49DD-9591-C1F6897E7866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7ABED3-9378-422D-9FEC-A99DDAB5C40E}" type="presOf" srcId="{A70E8FD5-FB08-4E87-B245-18AEF50D41D2}" destId="{5A61A035-0227-45EC-B02D-5837A32919B2}" srcOrd="0" destOrd="0" presId="urn:microsoft.com/office/officeart/2005/8/layout/vList3#2"/>
    <dgm:cxn modelId="{28D25E64-7832-40D6-9A94-E6F294CE7676}" srcId="{218A2A34-2AA0-400C-B3F5-3B5AD720E145}" destId="{A70E8FD5-FB08-4E87-B245-18AEF50D41D2}" srcOrd="3" destOrd="0" parTransId="{0E4A9D80-E7CB-466C-AA10-021B736CA79B}" sibTransId="{5DBF973B-F6FF-486C-ABFD-2940AB3DEE07}"/>
    <dgm:cxn modelId="{F7FBC67C-16DE-490E-883B-DE924A42F0C5}" srcId="{218A2A34-2AA0-400C-B3F5-3B5AD720E145}" destId="{2D5F62A3-C313-4015-A037-7D975B71BDF6}" srcOrd="0" destOrd="0" parTransId="{BECCD7E7-7B99-4FB6-8814-76275AB3FBB1}" sibTransId="{8D5CD57D-C6B2-4D0A-8A2B-AA8DA92CDC97}"/>
    <dgm:cxn modelId="{F4224D5B-C295-4454-AF76-DE7BF4211A7B}" type="presOf" srcId="{2D5F62A3-C313-4015-A037-7D975B71BDF6}" destId="{A311DB65-5034-4682-A508-DBDFB9161220}" srcOrd="0" destOrd="0" presId="urn:microsoft.com/office/officeart/2005/8/layout/vList3#2"/>
    <dgm:cxn modelId="{CDD68686-C94E-4AE7-80EA-1851DE8C34D2}" type="presOf" srcId="{218A2A34-2AA0-400C-B3F5-3B5AD720E145}" destId="{9BE4926D-7BBF-4427-9CB4-54F27F4A2178}" srcOrd="0" destOrd="0" presId="urn:microsoft.com/office/officeart/2005/8/layout/vList3#2"/>
    <dgm:cxn modelId="{B2091F66-7082-4F58-961A-3F3756C1B07A}" type="presOf" srcId="{A21963E0-01B0-49DD-9591-C1F6897E7866}" destId="{4FDEB318-7FA6-4CEE-BB29-A62481AD7A8C}" srcOrd="0" destOrd="0" presId="urn:microsoft.com/office/officeart/2005/8/layout/vList3#2"/>
    <dgm:cxn modelId="{9FB78F7F-9CF2-4601-BB6C-936D6F6F1972}" srcId="{218A2A34-2AA0-400C-B3F5-3B5AD720E145}" destId="{CD4FB776-5387-4D87-BCD4-15AF9E69350E}" srcOrd="1" destOrd="0" parTransId="{2EE1F471-EC0C-460E-AA70-105D94D43AD6}" sibTransId="{A9B26F82-B1F4-46C9-8B99-15BDD4E758D6}"/>
    <dgm:cxn modelId="{3B087493-CA4C-41BA-95E9-409032BD175D}" type="presOf" srcId="{CD4FB776-5387-4D87-BCD4-15AF9E69350E}" destId="{6BC7138F-57D5-4AA6-82DD-A051C6D33411}" srcOrd="0" destOrd="0" presId="urn:microsoft.com/office/officeart/2005/8/layout/vList3#2"/>
    <dgm:cxn modelId="{E15543D5-82EC-468C-B4A2-AEEAEC641AF7}" type="presOf" srcId="{A4E54F7E-FBF0-4BFD-9DD6-7A3657A9609D}" destId="{71442BE9-50D8-4815-BFEA-603E80522535}" srcOrd="0" destOrd="0" presId="urn:microsoft.com/office/officeart/2005/8/layout/vList3#2"/>
    <dgm:cxn modelId="{F27C4442-CFF3-4F14-8D4D-94DEBDB93891}" srcId="{218A2A34-2AA0-400C-B3F5-3B5AD720E145}" destId="{A21963E0-01B0-49DD-9591-C1F6897E7866}" srcOrd="4" destOrd="0" parTransId="{D2B29C42-6B12-4392-AA41-44CF8F27A0C0}" sibTransId="{DBDEB868-1204-4075-90D0-1EFAD995E1A4}"/>
    <dgm:cxn modelId="{2456C3F6-4E8E-4875-9232-4617689E07D3}" srcId="{218A2A34-2AA0-400C-B3F5-3B5AD720E145}" destId="{A4E54F7E-FBF0-4BFD-9DD6-7A3657A9609D}" srcOrd="2" destOrd="0" parTransId="{893E8616-2F0C-4E79-B8F5-A72343DB1125}" sibTransId="{516F80E7-FB20-4DA5-9274-941A954FD838}"/>
    <dgm:cxn modelId="{CBD4D25F-4605-4326-8172-244ACDEFEF7F}" type="presParOf" srcId="{9BE4926D-7BBF-4427-9CB4-54F27F4A2178}" destId="{6FA49122-CED8-4346-BFCE-698F8243DF6C}" srcOrd="0" destOrd="0" presId="urn:microsoft.com/office/officeart/2005/8/layout/vList3#2"/>
    <dgm:cxn modelId="{BCFD15F0-A009-48F7-81DD-F5204414D071}" type="presParOf" srcId="{6FA49122-CED8-4346-BFCE-698F8243DF6C}" destId="{E556D1FD-1B68-459F-8691-DAF45161E90E}" srcOrd="0" destOrd="0" presId="urn:microsoft.com/office/officeart/2005/8/layout/vList3#2"/>
    <dgm:cxn modelId="{7AF1CED1-35F4-4F23-839B-CFDBB3E22D7A}" type="presParOf" srcId="{6FA49122-CED8-4346-BFCE-698F8243DF6C}" destId="{A311DB65-5034-4682-A508-DBDFB9161220}" srcOrd="1" destOrd="0" presId="urn:microsoft.com/office/officeart/2005/8/layout/vList3#2"/>
    <dgm:cxn modelId="{854FB232-6347-4DDA-B409-BDDF1E9A3C97}" type="presParOf" srcId="{9BE4926D-7BBF-4427-9CB4-54F27F4A2178}" destId="{6DB994F4-5BA6-4E82-9A6A-C4C563F47017}" srcOrd="1" destOrd="0" presId="urn:microsoft.com/office/officeart/2005/8/layout/vList3#2"/>
    <dgm:cxn modelId="{7F70891D-CCAA-429F-BA2B-2B99D1729567}" type="presParOf" srcId="{9BE4926D-7BBF-4427-9CB4-54F27F4A2178}" destId="{0F6CC966-621D-4178-A361-B8FDDD043D28}" srcOrd="2" destOrd="0" presId="urn:microsoft.com/office/officeart/2005/8/layout/vList3#2"/>
    <dgm:cxn modelId="{D6DD32C3-2FB4-4F9B-AB80-829EB3A7FE57}" type="presParOf" srcId="{0F6CC966-621D-4178-A361-B8FDDD043D28}" destId="{307B877D-512D-46A3-9BFD-EC6A7FFE64EE}" srcOrd="0" destOrd="0" presId="urn:microsoft.com/office/officeart/2005/8/layout/vList3#2"/>
    <dgm:cxn modelId="{2F2D0589-0C0C-4E54-A47B-7CFE6AEC068A}" type="presParOf" srcId="{0F6CC966-621D-4178-A361-B8FDDD043D28}" destId="{6BC7138F-57D5-4AA6-82DD-A051C6D33411}" srcOrd="1" destOrd="0" presId="urn:microsoft.com/office/officeart/2005/8/layout/vList3#2"/>
    <dgm:cxn modelId="{D3D4CCA9-4DC2-4A46-8939-26A90A438046}" type="presParOf" srcId="{9BE4926D-7BBF-4427-9CB4-54F27F4A2178}" destId="{3DD1A246-4954-45C8-BCBD-9002538DEC6E}" srcOrd="3" destOrd="0" presId="urn:microsoft.com/office/officeart/2005/8/layout/vList3#2"/>
    <dgm:cxn modelId="{625DD972-39C5-47FF-9CF5-D36482590EDC}" type="presParOf" srcId="{9BE4926D-7BBF-4427-9CB4-54F27F4A2178}" destId="{E7E0AA35-1620-46AB-8374-07AFB6A63DC3}" srcOrd="4" destOrd="0" presId="urn:microsoft.com/office/officeart/2005/8/layout/vList3#2"/>
    <dgm:cxn modelId="{4EB955A9-2A9C-4C1A-89CF-2E17E522C141}" type="presParOf" srcId="{E7E0AA35-1620-46AB-8374-07AFB6A63DC3}" destId="{B847D06A-9B08-4D8A-BEEA-DA9B77561F96}" srcOrd="0" destOrd="0" presId="urn:microsoft.com/office/officeart/2005/8/layout/vList3#2"/>
    <dgm:cxn modelId="{696C6FD0-4E4F-488E-A998-D2DD4AC799A3}" type="presParOf" srcId="{E7E0AA35-1620-46AB-8374-07AFB6A63DC3}" destId="{71442BE9-50D8-4815-BFEA-603E80522535}" srcOrd="1" destOrd="0" presId="urn:microsoft.com/office/officeart/2005/8/layout/vList3#2"/>
    <dgm:cxn modelId="{841A5548-5804-451F-A6FF-65FF1B074BF9}" type="presParOf" srcId="{9BE4926D-7BBF-4427-9CB4-54F27F4A2178}" destId="{23C90D62-6C30-46F9-BDFC-37863C89B44D}" srcOrd="5" destOrd="0" presId="urn:microsoft.com/office/officeart/2005/8/layout/vList3#2"/>
    <dgm:cxn modelId="{0E706ABD-A575-42BB-8002-BF7330BB4EB1}" type="presParOf" srcId="{9BE4926D-7BBF-4427-9CB4-54F27F4A2178}" destId="{C911B424-6D57-49C1-B35F-D39B72430074}" srcOrd="6" destOrd="0" presId="urn:microsoft.com/office/officeart/2005/8/layout/vList3#2"/>
    <dgm:cxn modelId="{6090D948-6B7D-48A9-B75E-10A8F327A7B4}" type="presParOf" srcId="{C911B424-6D57-49C1-B35F-D39B72430074}" destId="{72C47851-421D-46CD-9FD8-0B599516FB8C}" srcOrd="0" destOrd="0" presId="urn:microsoft.com/office/officeart/2005/8/layout/vList3#2"/>
    <dgm:cxn modelId="{A0889BB0-AE7D-4951-8E4E-221C8CE2E29E}" type="presParOf" srcId="{C911B424-6D57-49C1-B35F-D39B72430074}" destId="{5A61A035-0227-45EC-B02D-5837A32919B2}" srcOrd="1" destOrd="0" presId="urn:microsoft.com/office/officeart/2005/8/layout/vList3#2"/>
    <dgm:cxn modelId="{18429991-D959-4102-AAAE-C74F7E83BE40}" type="presParOf" srcId="{9BE4926D-7BBF-4427-9CB4-54F27F4A2178}" destId="{CD6DF9D8-D94D-40F6-B3B2-946FE2EDB26D}" srcOrd="7" destOrd="0" presId="urn:microsoft.com/office/officeart/2005/8/layout/vList3#2"/>
    <dgm:cxn modelId="{EC14470A-6E2A-4C40-969B-0C4BC7283491}" type="presParOf" srcId="{9BE4926D-7BBF-4427-9CB4-54F27F4A2178}" destId="{99D44D5D-314E-43AF-9F30-3A027A9D8E16}" srcOrd="8" destOrd="0" presId="urn:microsoft.com/office/officeart/2005/8/layout/vList3#2"/>
    <dgm:cxn modelId="{2E60A12B-5106-46A0-8DB1-AB1863175E6A}" type="presParOf" srcId="{99D44D5D-314E-43AF-9F30-3A027A9D8E16}" destId="{0DBD12EC-8F4D-467C-902A-E2C5C178A9D5}" srcOrd="0" destOrd="0" presId="urn:microsoft.com/office/officeart/2005/8/layout/vList3#2"/>
    <dgm:cxn modelId="{9B7E9B7C-992C-4B78-848C-319C00FF6354}" type="presParOf" srcId="{99D44D5D-314E-43AF-9F30-3A027A9D8E16}" destId="{4FDEB318-7FA6-4CEE-BB29-A62481AD7A8C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FAF914-14F4-49A0-912C-DBF82852CB54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6F4232-53AB-47D1-AAF6-76AE012FC95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66"/>
              </a:solidFill>
            </a:rPr>
            <a:t>Целевые образовательные гранты социальных партнеров</a:t>
          </a:r>
          <a:endParaRPr lang="ru-RU" sz="1800" b="1" dirty="0">
            <a:solidFill>
              <a:srgbClr val="006666"/>
            </a:solidFill>
          </a:endParaRPr>
        </a:p>
      </dgm:t>
    </dgm:pt>
    <dgm:pt modelId="{B9E339FF-ABC4-48C4-B058-37759DB493AA}" type="parTrans" cxnId="{A1DB911B-0986-478A-A428-F3B42BA33D26}">
      <dgm:prSet/>
      <dgm:spPr/>
      <dgm:t>
        <a:bodyPr/>
        <a:lstStyle/>
        <a:p>
          <a:endParaRPr lang="ru-RU"/>
        </a:p>
      </dgm:t>
    </dgm:pt>
    <dgm:pt modelId="{7144661F-D1F5-4F45-BCDD-A371DA082CAD}" type="sibTrans" cxnId="{A1DB911B-0986-478A-A428-F3B42BA33D26}">
      <dgm:prSet/>
      <dgm:spPr/>
      <dgm:t>
        <a:bodyPr/>
        <a:lstStyle/>
        <a:p>
          <a:endParaRPr lang="ru-RU"/>
        </a:p>
      </dgm:t>
    </dgm:pt>
    <dgm:pt modelId="{402828C0-E231-4127-BC88-910C0015AEB9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66"/>
              </a:solidFill>
            </a:rPr>
            <a:t>Образовательные гранты </a:t>
          </a:r>
          <a:r>
            <a:rPr lang="ru-RU" sz="1800" b="1" dirty="0" err="1" smtClean="0">
              <a:solidFill>
                <a:srgbClr val="006666"/>
              </a:solidFill>
            </a:rPr>
            <a:t>акимата</a:t>
          </a:r>
          <a:r>
            <a:rPr lang="ru-RU" sz="1800" b="1" dirty="0" smtClean="0">
              <a:solidFill>
                <a:srgbClr val="006666"/>
              </a:solidFill>
            </a:rPr>
            <a:t> г. Астаны</a:t>
          </a:r>
          <a:endParaRPr lang="ru-RU" sz="1800" b="1" dirty="0">
            <a:solidFill>
              <a:srgbClr val="006666"/>
            </a:solidFill>
          </a:endParaRPr>
        </a:p>
      </dgm:t>
    </dgm:pt>
    <dgm:pt modelId="{9406222C-A007-42ED-9E96-EEBE5D8B6AB9}" type="parTrans" cxnId="{6AB2AEA0-DC61-45A4-AAC2-2B1F0A6F9C2F}">
      <dgm:prSet/>
      <dgm:spPr/>
      <dgm:t>
        <a:bodyPr/>
        <a:lstStyle/>
        <a:p>
          <a:endParaRPr lang="ru-RU"/>
        </a:p>
      </dgm:t>
    </dgm:pt>
    <dgm:pt modelId="{1EF78BF7-445A-4D5D-A8B5-CD1D363AC374}" type="sibTrans" cxnId="{6AB2AEA0-DC61-45A4-AAC2-2B1F0A6F9C2F}">
      <dgm:prSet/>
      <dgm:spPr/>
      <dgm:t>
        <a:bodyPr/>
        <a:lstStyle/>
        <a:p>
          <a:endParaRPr lang="ru-RU"/>
        </a:p>
      </dgm:t>
    </dgm:pt>
    <dgm:pt modelId="{002AA57E-A18D-4849-A7E0-31AC93935A6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66"/>
              </a:solidFill>
            </a:rPr>
            <a:t>Ходатайство Университета на присуждение именных стипендий фонда Первого Президента</a:t>
          </a:r>
          <a:endParaRPr lang="ru-RU" sz="1800" b="1" dirty="0">
            <a:solidFill>
              <a:srgbClr val="006666"/>
            </a:solidFill>
          </a:endParaRPr>
        </a:p>
      </dgm:t>
    </dgm:pt>
    <dgm:pt modelId="{24C24333-DD7D-4665-A54A-C9F76CDF19F7}" type="parTrans" cxnId="{0E8A19D5-3B87-4F39-8C1A-CA7BEE7D7E0F}">
      <dgm:prSet/>
      <dgm:spPr/>
      <dgm:t>
        <a:bodyPr/>
        <a:lstStyle/>
        <a:p>
          <a:endParaRPr lang="ru-RU"/>
        </a:p>
      </dgm:t>
    </dgm:pt>
    <dgm:pt modelId="{E721A9F5-9D13-4299-957E-6DBCDFA535F3}" type="sibTrans" cxnId="{0E8A19D5-3B87-4F39-8C1A-CA7BEE7D7E0F}">
      <dgm:prSet/>
      <dgm:spPr/>
      <dgm:t>
        <a:bodyPr/>
        <a:lstStyle/>
        <a:p>
          <a:endParaRPr lang="ru-RU"/>
        </a:p>
      </dgm:t>
    </dgm:pt>
    <dgm:pt modelId="{4BEAC229-794D-45FF-AC4C-E661A6D1B514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Ходатайство Университета на присуждение именных стипендий  общественного фонда Бота</a:t>
          </a:r>
          <a:endParaRPr lang="ru-RU" b="1" dirty="0">
            <a:solidFill>
              <a:srgbClr val="006666"/>
            </a:solidFill>
          </a:endParaRPr>
        </a:p>
      </dgm:t>
    </dgm:pt>
    <dgm:pt modelId="{74AA6848-D683-419E-9622-94821EBD37B7}" type="parTrans" cxnId="{AC3B61FA-06A0-45CC-BD94-B1D5ABF17C86}">
      <dgm:prSet/>
      <dgm:spPr/>
      <dgm:t>
        <a:bodyPr/>
        <a:lstStyle/>
        <a:p>
          <a:endParaRPr lang="ru-RU"/>
        </a:p>
      </dgm:t>
    </dgm:pt>
    <dgm:pt modelId="{944391B9-1B07-4F1F-9A3A-E2FBFD30F731}" type="sibTrans" cxnId="{AC3B61FA-06A0-45CC-BD94-B1D5ABF17C86}">
      <dgm:prSet/>
      <dgm:spPr/>
      <dgm:t>
        <a:bodyPr/>
        <a:lstStyle/>
        <a:p>
          <a:endParaRPr lang="ru-RU"/>
        </a:p>
      </dgm:t>
    </dgm:pt>
    <dgm:pt modelId="{80E0D53B-874C-4057-A0E7-C687C56CBE4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66"/>
              </a:solidFill>
              <a:effectLst/>
              <a:latin typeface="+mn-lt"/>
              <a:cs typeface="Times New Roman" pitchFamily="18" charset="0"/>
            </a:rPr>
            <a:t>Гибкая система льгот для социально уязвимых категорий обучающихся</a:t>
          </a:r>
          <a:endParaRPr lang="ru-RU" sz="1800" b="1" dirty="0">
            <a:solidFill>
              <a:srgbClr val="006666"/>
            </a:solidFill>
            <a:effectLst/>
            <a:latin typeface="+mn-lt"/>
            <a:cs typeface="Times New Roman" pitchFamily="18" charset="0"/>
          </a:endParaRPr>
        </a:p>
      </dgm:t>
    </dgm:pt>
    <dgm:pt modelId="{BAE6FA85-AE23-4159-9546-7B60838000DD}" type="parTrans" cxnId="{31EAEB52-7998-4EFA-B2F9-C410BC4297E6}">
      <dgm:prSet/>
      <dgm:spPr/>
      <dgm:t>
        <a:bodyPr/>
        <a:lstStyle/>
        <a:p>
          <a:endParaRPr lang="ru-RU"/>
        </a:p>
      </dgm:t>
    </dgm:pt>
    <dgm:pt modelId="{F49DC7E8-C910-4FBF-85EB-5F0B62826B39}" type="sibTrans" cxnId="{31EAEB52-7998-4EFA-B2F9-C410BC4297E6}">
      <dgm:prSet/>
      <dgm:spPr/>
      <dgm:t>
        <a:bodyPr/>
        <a:lstStyle/>
        <a:p>
          <a:endParaRPr lang="ru-RU"/>
        </a:p>
      </dgm:t>
    </dgm:pt>
    <dgm:pt modelId="{5437ABE6-53E9-4403-A534-A23551342CCF}" type="pres">
      <dgm:prSet presAssocID="{7EFAF914-14F4-49A0-912C-DBF82852CB5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2800A9-3C4C-46BF-8BD0-8530A8824DF5}" type="pres">
      <dgm:prSet presAssocID="{086F4232-53AB-47D1-AAF6-76AE012FC953}" presName="comp" presStyleCnt="0"/>
      <dgm:spPr/>
    </dgm:pt>
    <dgm:pt modelId="{155462C5-F924-4E6A-A55E-D860E164E01B}" type="pres">
      <dgm:prSet presAssocID="{086F4232-53AB-47D1-AAF6-76AE012FC953}" presName="box" presStyleLbl="node1" presStyleIdx="0" presStyleCnt="5"/>
      <dgm:spPr/>
      <dgm:t>
        <a:bodyPr/>
        <a:lstStyle/>
        <a:p>
          <a:endParaRPr lang="ru-RU"/>
        </a:p>
      </dgm:t>
    </dgm:pt>
    <dgm:pt modelId="{A19C78C4-E7CF-48DB-A582-3108A34513A2}" type="pres">
      <dgm:prSet presAssocID="{086F4232-53AB-47D1-AAF6-76AE012FC953}" presName="img" presStyleLbl="fgImgPlace1" presStyleIdx="0" presStyleCnt="5" custScaleX="7224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A605397-6F5F-4CCE-9653-8348A07DCA27}" type="pres">
      <dgm:prSet presAssocID="{086F4232-53AB-47D1-AAF6-76AE012FC953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F6B701-565F-4B97-8A86-A8BAF1332A6F}" type="pres">
      <dgm:prSet presAssocID="{7144661F-D1F5-4F45-BCDD-A371DA082CAD}" presName="spacer" presStyleCnt="0"/>
      <dgm:spPr/>
    </dgm:pt>
    <dgm:pt modelId="{5CD07661-FCEA-4DFB-90C9-76593E6F6536}" type="pres">
      <dgm:prSet presAssocID="{402828C0-E231-4127-BC88-910C0015AEB9}" presName="comp" presStyleCnt="0"/>
      <dgm:spPr/>
    </dgm:pt>
    <dgm:pt modelId="{39059ABE-7E1C-4622-B4CB-7344368702EF}" type="pres">
      <dgm:prSet presAssocID="{402828C0-E231-4127-BC88-910C0015AEB9}" presName="box" presStyleLbl="node1" presStyleIdx="1" presStyleCnt="5"/>
      <dgm:spPr/>
      <dgm:t>
        <a:bodyPr/>
        <a:lstStyle/>
        <a:p>
          <a:endParaRPr lang="ru-RU"/>
        </a:p>
      </dgm:t>
    </dgm:pt>
    <dgm:pt modelId="{CD09B95A-216F-4F9A-94D1-18421C591251}" type="pres">
      <dgm:prSet presAssocID="{402828C0-E231-4127-BC88-910C0015AEB9}" presName="img" presStyleLbl="fgImgPlace1" presStyleIdx="1" presStyleCnt="5" custScaleX="7224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3B9CF5A-C3DD-4308-BAE7-B448D50FC439}" type="pres">
      <dgm:prSet presAssocID="{402828C0-E231-4127-BC88-910C0015AEB9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D284DA-C72F-48CE-8200-D8C15E4F90DF}" type="pres">
      <dgm:prSet presAssocID="{1EF78BF7-445A-4D5D-A8B5-CD1D363AC374}" presName="spacer" presStyleCnt="0"/>
      <dgm:spPr/>
    </dgm:pt>
    <dgm:pt modelId="{7AE2C696-3778-49EE-B18D-4D5CCE080DDE}" type="pres">
      <dgm:prSet presAssocID="{002AA57E-A18D-4849-A7E0-31AC93935A65}" presName="comp" presStyleCnt="0"/>
      <dgm:spPr/>
    </dgm:pt>
    <dgm:pt modelId="{88FFA17C-4CFD-47B6-85B9-233BC5AB573D}" type="pres">
      <dgm:prSet presAssocID="{002AA57E-A18D-4849-A7E0-31AC93935A65}" presName="box" presStyleLbl="node1" presStyleIdx="2" presStyleCnt="5"/>
      <dgm:spPr/>
      <dgm:t>
        <a:bodyPr/>
        <a:lstStyle/>
        <a:p>
          <a:endParaRPr lang="ru-RU"/>
        </a:p>
      </dgm:t>
    </dgm:pt>
    <dgm:pt modelId="{3D4105FB-EABA-4E57-895D-5A785043122D}" type="pres">
      <dgm:prSet presAssocID="{002AA57E-A18D-4849-A7E0-31AC93935A65}" presName="img" presStyleLbl="fgImgPlace1" presStyleIdx="2" presStyleCnt="5" custScaleX="8141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48CE0D1-C2DF-4CE1-ADFE-67D814750769}" type="pres">
      <dgm:prSet presAssocID="{002AA57E-A18D-4849-A7E0-31AC93935A65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1280D7-6EB0-4F1F-AE25-B707C05FF950}" type="pres">
      <dgm:prSet presAssocID="{E721A9F5-9D13-4299-957E-6DBCDFA535F3}" presName="spacer" presStyleCnt="0"/>
      <dgm:spPr/>
    </dgm:pt>
    <dgm:pt modelId="{6F0D2EF6-8C46-42C0-82CF-C50035566076}" type="pres">
      <dgm:prSet presAssocID="{4BEAC229-794D-45FF-AC4C-E661A6D1B514}" presName="comp" presStyleCnt="0"/>
      <dgm:spPr/>
    </dgm:pt>
    <dgm:pt modelId="{9033EDDD-7124-4688-9C42-AE117B3A94B6}" type="pres">
      <dgm:prSet presAssocID="{4BEAC229-794D-45FF-AC4C-E661A6D1B514}" presName="box" presStyleLbl="node1" presStyleIdx="3" presStyleCnt="5"/>
      <dgm:spPr/>
      <dgm:t>
        <a:bodyPr/>
        <a:lstStyle/>
        <a:p>
          <a:endParaRPr lang="ru-RU"/>
        </a:p>
      </dgm:t>
    </dgm:pt>
    <dgm:pt modelId="{86EF77F1-33D1-465B-AA00-E237A9D9081A}" type="pres">
      <dgm:prSet presAssocID="{4BEAC229-794D-45FF-AC4C-E661A6D1B514}" presName="img" presStyleLbl="fgImgPlace1" presStyleIdx="3" presStyleCnt="5" custScaleX="8141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FB35CCF-3B67-4C14-B95E-3C382092093B}" type="pres">
      <dgm:prSet presAssocID="{4BEAC229-794D-45FF-AC4C-E661A6D1B514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C28C0D-8041-4EEF-A84F-28D7C1FB0F96}" type="pres">
      <dgm:prSet presAssocID="{944391B9-1B07-4F1F-9A3A-E2FBFD30F731}" presName="spacer" presStyleCnt="0"/>
      <dgm:spPr/>
    </dgm:pt>
    <dgm:pt modelId="{85AF1BCD-CBCA-462D-A595-D4551D19A63C}" type="pres">
      <dgm:prSet presAssocID="{80E0D53B-874C-4057-A0E7-C687C56CBE46}" presName="comp" presStyleCnt="0"/>
      <dgm:spPr/>
    </dgm:pt>
    <dgm:pt modelId="{45D85328-4C2A-4762-8DB5-88D4D8BB5127}" type="pres">
      <dgm:prSet presAssocID="{80E0D53B-874C-4057-A0E7-C687C56CBE46}" presName="box" presStyleLbl="node1" presStyleIdx="4" presStyleCnt="5"/>
      <dgm:spPr/>
      <dgm:t>
        <a:bodyPr/>
        <a:lstStyle/>
        <a:p>
          <a:endParaRPr lang="ru-RU"/>
        </a:p>
      </dgm:t>
    </dgm:pt>
    <dgm:pt modelId="{3365C929-A33B-4EEF-BE95-ECB147B64176}" type="pres">
      <dgm:prSet presAssocID="{80E0D53B-874C-4057-A0E7-C687C56CBE46}" presName="img" presStyleLbl="fgImgPlace1" presStyleIdx="4" presStyleCnt="5" custScaleX="7224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02B25AC-62CB-4969-BD83-7B16D2441B35}" type="pres">
      <dgm:prSet presAssocID="{80E0D53B-874C-4057-A0E7-C687C56CBE46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8A19D5-3B87-4F39-8C1A-CA7BEE7D7E0F}" srcId="{7EFAF914-14F4-49A0-912C-DBF82852CB54}" destId="{002AA57E-A18D-4849-A7E0-31AC93935A65}" srcOrd="2" destOrd="0" parTransId="{24C24333-DD7D-4665-A54A-C9F76CDF19F7}" sibTransId="{E721A9F5-9D13-4299-957E-6DBCDFA535F3}"/>
    <dgm:cxn modelId="{7D9B6DAE-2E45-4BFE-AFD7-6DD7F7084A65}" type="presOf" srcId="{402828C0-E231-4127-BC88-910C0015AEB9}" destId="{39059ABE-7E1C-4622-B4CB-7344368702EF}" srcOrd="0" destOrd="0" presId="urn:microsoft.com/office/officeart/2005/8/layout/vList4#1"/>
    <dgm:cxn modelId="{ACD31DFC-A58D-4407-8198-1ACAEBE3B034}" type="presOf" srcId="{002AA57E-A18D-4849-A7E0-31AC93935A65}" destId="{448CE0D1-C2DF-4CE1-ADFE-67D814750769}" srcOrd="1" destOrd="0" presId="urn:microsoft.com/office/officeart/2005/8/layout/vList4#1"/>
    <dgm:cxn modelId="{94769925-0F97-4E6C-A83F-D3C4DBB9BFD9}" type="presOf" srcId="{7EFAF914-14F4-49A0-912C-DBF82852CB54}" destId="{5437ABE6-53E9-4403-A534-A23551342CCF}" srcOrd="0" destOrd="0" presId="urn:microsoft.com/office/officeart/2005/8/layout/vList4#1"/>
    <dgm:cxn modelId="{631B6CB6-D66D-4040-9B9A-D6437ADFEA37}" type="presOf" srcId="{80E0D53B-874C-4057-A0E7-C687C56CBE46}" destId="{502B25AC-62CB-4969-BD83-7B16D2441B35}" srcOrd="1" destOrd="0" presId="urn:microsoft.com/office/officeart/2005/8/layout/vList4#1"/>
    <dgm:cxn modelId="{A1DB911B-0986-478A-A428-F3B42BA33D26}" srcId="{7EFAF914-14F4-49A0-912C-DBF82852CB54}" destId="{086F4232-53AB-47D1-AAF6-76AE012FC953}" srcOrd="0" destOrd="0" parTransId="{B9E339FF-ABC4-48C4-B058-37759DB493AA}" sibTransId="{7144661F-D1F5-4F45-BCDD-A371DA082CAD}"/>
    <dgm:cxn modelId="{6141764E-2505-420B-A9F2-A5DF8458676F}" type="presOf" srcId="{002AA57E-A18D-4849-A7E0-31AC93935A65}" destId="{88FFA17C-4CFD-47B6-85B9-233BC5AB573D}" srcOrd="0" destOrd="0" presId="urn:microsoft.com/office/officeart/2005/8/layout/vList4#1"/>
    <dgm:cxn modelId="{6AB2AEA0-DC61-45A4-AAC2-2B1F0A6F9C2F}" srcId="{7EFAF914-14F4-49A0-912C-DBF82852CB54}" destId="{402828C0-E231-4127-BC88-910C0015AEB9}" srcOrd="1" destOrd="0" parTransId="{9406222C-A007-42ED-9E96-EEBE5D8B6AB9}" sibTransId="{1EF78BF7-445A-4D5D-A8B5-CD1D363AC374}"/>
    <dgm:cxn modelId="{C8CB17AC-68E9-4C72-B154-E94CEE935E46}" type="presOf" srcId="{086F4232-53AB-47D1-AAF6-76AE012FC953}" destId="{DA605397-6F5F-4CCE-9653-8348A07DCA27}" srcOrd="1" destOrd="0" presId="urn:microsoft.com/office/officeart/2005/8/layout/vList4#1"/>
    <dgm:cxn modelId="{31EAEB52-7998-4EFA-B2F9-C410BC4297E6}" srcId="{7EFAF914-14F4-49A0-912C-DBF82852CB54}" destId="{80E0D53B-874C-4057-A0E7-C687C56CBE46}" srcOrd="4" destOrd="0" parTransId="{BAE6FA85-AE23-4159-9546-7B60838000DD}" sibTransId="{F49DC7E8-C910-4FBF-85EB-5F0B62826B39}"/>
    <dgm:cxn modelId="{AC3B61FA-06A0-45CC-BD94-B1D5ABF17C86}" srcId="{7EFAF914-14F4-49A0-912C-DBF82852CB54}" destId="{4BEAC229-794D-45FF-AC4C-E661A6D1B514}" srcOrd="3" destOrd="0" parTransId="{74AA6848-D683-419E-9622-94821EBD37B7}" sibTransId="{944391B9-1B07-4F1F-9A3A-E2FBFD30F731}"/>
    <dgm:cxn modelId="{44E11CFA-4115-4F6A-B7C6-E8255FBED0C8}" type="presOf" srcId="{80E0D53B-874C-4057-A0E7-C687C56CBE46}" destId="{45D85328-4C2A-4762-8DB5-88D4D8BB5127}" srcOrd="0" destOrd="0" presId="urn:microsoft.com/office/officeart/2005/8/layout/vList4#1"/>
    <dgm:cxn modelId="{62A1BDFC-A893-4A40-B9EE-E7C06313CFEF}" type="presOf" srcId="{4BEAC229-794D-45FF-AC4C-E661A6D1B514}" destId="{9033EDDD-7124-4688-9C42-AE117B3A94B6}" srcOrd="0" destOrd="0" presId="urn:microsoft.com/office/officeart/2005/8/layout/vList4#1"/>
    <dgm:cxn modelId="{7FC1F4A7-D7D2-4C65-8726-41AF68F8BF7F}" type="presOf" srcId="{4BEAC229-794D-45FF-AC4C-E661A6D1B514}" destId="{2FB35CCF-3B67-4C14-B95E-3C382092093B}" srcOrd="1" destOrd="0" presId="urn:microsoft.com/office/officeart/2005/8/layout/vList4#1"/>
    <dgm:cxn modelId="{CA4418E3-3DB9-4BBF-894B-99589E30F0F3}" type="presOf" srcId="{086F4232-53AB-47D1-AAF6-76AE012FC953}" destId="{155462C5-F924-4E6A-A55E-D860E164E01B}" srcOrd="0" destOrd="0" presId="urn:microsoft.com/office/officeart/2005/8/layout/vList4#1"/>
    <dgm:cxn modelId="{FAAE4973-A091-4A16-80ED-8A69E865A98E}" type="presOf" srcId="{402828C0-E231-4127-BC88-910C0015AEB9}" destId="{13B9CF5A-C3DD-4308-BAE7-B448D50FC439}" srcOrd="1" destOrd="0" presId="urn:microsoft.com/office/officeart/2005/8/layout/vList4#1"/>
    <dgm:cxn modelId="{94930300-AE95-4A27-BAFA-141D3F628E5E}" type="presParOf" srcId="{5437ABE6-53E9-4403-A534-A23551342CCF}" destId="{342800A9-3C4C-46BF-8BD0-8530A8824DF5}" srcOrd="0" destOrd="0" presId="urn:microsoft.com/office/officeart/2005/8/layout/vList4#1"/>
    <dgm:cxn modelId="{1547D554-C64C-496D-80C2-AC720E674CEA}" type="presParOf" srcId="{342800A9-3C4C-46BF-8BD0-8530A8824DF5}" destId="{155462C5-F924-4E6A-A55E-D860E164E01B}" srcOrd="0" destOrd="0" presId="urn:microsoft.com/office/officeart/2005/8/layout/vList4#1"/>
    <dgm:cxn modelId="{713110F3-CAE4-420B-AD23-AC891C34F001}" type="presParOf" srcId="{342800A9-3C4C-46BF-8BD0-8530A8824DF5}" destId="{A19C78C4-E7CF-48DB-A582-3108A34513A2}" srcOrd="1" destOrd="0" presId="urn:microsoft.com/office/officeart/2005/8/layout/vList4#1"/>
    <dgm:cxn modelId="{105C05DC-9872-4DEB-9E21-FA7B0541B2DD}" type="presParOf" srcId="{342800A9-3C4C-46BF-8BD0-8530A8824DF5}" destId="{DA605397-6F5F-4CCE-9653-8348A07DCA27}" srcOrd="2" destOrd="0" presId="urn:microsoft.com/office/officeart/2005/8/layout/vList4#1"/>
    <dgm:cxn modelId="{DA2E0649-B67B-480E-BD4F-08A9618A2E6E}" type="presParOf" srcId="{5437ABE6-53E9-4403-A534-A23551342CCF}" destId="{59F6B701-565F-4B97-8A86-A8BAF1332A6F}" srcOrd="1" destOrd="0" presId="urn:microsoft.com/office/officeart/2005/8/layout/vList4#1"/>
    <dgm:cxn modelId="{8F0BAC8B-E5A5-4597-8B9A-D912379F5A98}" type="presParOf" srcId="{5437ABE6-53E9-4403-A534-A23551342CCF}" destId="{5CD07661-FCEA-4DFB-90C9-76593E6F6536}" srcOrd="2" destOrd="0" presId="urn:microsoft.com/office/officeart/2005/8/layout/vList4#1"/>
    <dgm:cxn modelId="{2F2F0554-B494-448B-84D5-74F85A0A375A}" type="presParOf" srcId="{5CD07661-FCEA-4DFB-90C9-76593E6F6536}" destId="{39059ABE-7E1C-4622-B4CB-7344368702EF}" srcOrd="0" destOrd="0" presId="urn:microsoft.com/office/officeart/2005/8/layout/vList4#1"/>
    <dgm:cxn modelId="{3EB26672-5DFD-4238-932A-67A5BC220D22}" type="presParOf" srcId="{5CD07661-FCEA-4DFB-90C9-76593E6F6536}" destId="{CD09B95A-216F-4F9A-94D1-18421C591251}" srcOrd="1" destOrd="0" presId="urn:microsoft.com/office/officeart/2005/8/layout/vList4#1"/>
    <dgm:cxn modelId="{328069D9-8A9C-435F-A2A1-48769C3FD868}" type="presParOf" srcId="{5CD07661-FCEA-4DFB-90C9-76593E6F6536}" destId="{13B9CF5A-C3DD-4308-BAE7-B448D50FC439}" srcOrd="2" destOrd="0" presId="urn:microsoft.com/office/officeart/2005/8/layout/vList4#1"/>
    <dgm:cxn modelId="{BB921DA1-0626-48B9-A425-E25A6E3057EF}" type="presParOf" srcId="{5437ABE6-53E9-4403-A534-A23551342CCF}" destId="{09D284DA-C72F-48CE-8200-D8C15E4F90DF}" srcOrd="3" destOrd="0" presId="urn:microsoft.com/office/officeart/2005/8/layout/vList4#1"/>
    <dgm:cxn modelId="{ED2F7379-AE6A-4AB4-A090-47618F241286}" type="presParOf" srcId="{5437ABE6-53E9-4403-A534-A23551342CCF}" destId="{7AE2C696-3778-49EE-B18D-4D5CCE080DDE}" srcOrd="4" destOrd="0" presId="urn:microsoft.com/office/officeart/2005/8/layout/vList4#1"/>
    <dgm:cxn modelId="{DCEE64E7-1099-4335-88D1-D4FAC1C5CF5C}" type="presParOf" srcId="{7AE2C696-3778-49EE-B18D-4D5CCE080DDE}" destId="{88FFA17C-4CFD-47B6-85B9-233BC5AB573D}" srcOrd="0" destOrd="0" presId="urn:microsoft.com/office/officeart/2005/8/layout/vList4#1"/>
    <dgm:cxn modelId="{5889A40E-7773-4665-9895-11EEA7A90CEE}" type="presParOf" srcId="{7AE2C696-3778-49EE-B18D-4D5CCE080DDE}" destId="{3D4105FB-EABA-4E57-895D-5A785043122D}" srcOrd="1" destOrd="0" presId="urn:microsoft.com/office/officeart/2005/8/layout/vList4#1"/>
    <dgm:cxn modelId="{6701F601-C5DE-46A4-8BEE-97FB569A24C5}" type="presParOf" srcId="{7AE2C696-3778-49EE-B18D-4D5CCE080DDE}" destId="{448CE0D1-C2DF-4CE1-ADFE-67D814750769}" srcOrd="2" destOrd="0" presId="urn:microsoft.com/office/officeart/2005/8/layout/vList4#1"/>
    <dgm:cxn modelId="{74A09301-F8FE-42B8-9308-0BDAAAAC579B}" type="presParOf" srcId="{5437ABE6-53E9-4403-A534-A23551342CCF}" destId="{201280D7-6EB0-4F1F-AE25-B707C05FF950}" srcOrd="5" destOrd="0" presId="urn:microsoft.com/office/officeart/2005/8/layout/vList4#1"/>
    <dgm:cxn modelId="{9B1ED039-300E-421A-BB7B-3B8E9BA22985}" type="presParOf" srcId="{5437ABE6-53E9-4403-A534-A23551342CCF}" destId="{6F0D2EF6-8C46-42C0-82CF-C50035566076}" srcOrd="6" destOrd="0" presId="urn:microsoft.com/office/officeart/2005/8/layout/vList4#1"/>
    <dgm:cxn modelId="{F86B99D5-556F-434F-8CBE-D93E2A296942}" type="presParOf" srcId="{6F0D2EF6-8C46-42C0-82CF-C50035566076}" destId="{9033EDDD-7124-4688-9C42-AE117B3A94B6}" srcOrd="0" destOrd="0" presId="urn:microsoft.com/office/officeart/2005/8/layout/vList4#1"/>
    <dgm:cxn modelId="{B76BAAC4-E5ED-4E68-B2B3-1526629ACCAC}" type="presParOf" srcId="{6F0D2EF6-8C46-42C0-82CF-C50035566076}" destId="{86EF77F1-33D1-465B-AA00-E237A9D9081A}" srcOrd="1" destOrd="0" presId="urn:microsoft.com/office/officeart/2005/8/layout/vList4#1"/>
    <dgm:cxn modelId="{DFBEE172-2FBB-42D9-9005-33781A724570}" type="presParOf" srcId="{6F0D2EF6-8C46-42C0-82CF-C50035566076}" destId="{2FB35CCF-3B67-4C14-B95E-3C382092093B}" srcOrd="2" destOrd="0" presId="urn:microsoft.com/office/officeart/2005/8/layout/vList4#1"/>
    <dgm:cxn modelId="{BDCE0C52-14D6-4D37-9E57-6D8F48A5A21B}" type="presParOf" srcId="{5437ABE6-53E9-4403-A534-A23551342CCF}" destId="{A0C28C0D-8041-4EEF-A84F-28D7C1FB0F96}" srcOrd="7" destOrd="0" presId="urn:microsoft.com/office/officeart/2005/8/layout/vList4#1"/>
    <dgm:cxn modelId="{0E3A0C00-69CE-489C-9956-360DAD550E6C}" type="presParOf" srcId="{5437ABE6-53E9-4403-A534-A23551342CCF}" destId="{85AF1BCD-CBCA-462D-A595-D4551D19A63C}" srcOrd="8" destOrd="0" presId="urn:microsoft.com/office/officeart/2005/8/layout/vList4#1"/>
    <dgm:cxn modelId="{AFB672E8-4A1A-4D45-9D49-5E22B003D934}" type="presParOf" srcId="{85AF1BCD-CBCA-462D-A595-D4551D19A63C}" destId="{45D85328-4C2A-4762-8DB5-88D4D8BB5127}" srcOrd="0" destOrd="0" presId="urn:microsoft.com/office/officeart/2005/8/layout/vList4#1"/>
    <dgm:cxn modelId="{D2755A62-15AF-4B4C-8137-9685DCE20932}" type="presParOf" srcId="{85AF1BCD-CBCA-462D-A595-D4551D19A63C}" destId="{3365C929-A33B-4EEF-BE95-ECB147B64176}" srcOrd="1" destOrd="0" presId="urn:microsoft.com/office/officeart/2005/8/layout/vList4#1"/>
    <dgm:cxn modelId="{33C3FC9E-9631-4544-BC29-AABCA9C44208}" type="presParOf" srcId="{85AF1BCD-CBCA-462D-A595-D4551D19A63C}" destId="{502B25AC-62CB-4969-BD83-7B16D2441B35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03655-974F-4915-AD52-DF2B54486AC8}">
      <dsp:nvSpPr>
        <dsp:cNvPr id="0" name=""/>
        <dsp:cNvSpPr/>
      </dsp:nvSpPr>
      <dsp:spPr>
        <a:xfrm rot="16200000">
          <a:off x="-1201765" y="1202723"/>
          <a:ext cx="4896544" cy="249109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6666"/>
              </a:solidFill>
            </a:rPr>
            <a:t>МИССИЯ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006666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rgbClr val="0070C0"/>
              </a:solidFill>
              <a:latin typeface="+mj-lt"/>
              <a:cs typeface="Arial" pitchFamily="34" charset="0"/>
            </a:rPr>
            <a:t>Предоставление современного качественного образования, востребованного государством, обществом и бизнесом для содействия инновационному развитию страны</a:t>
          </a:r>
          <a:br>
            <a:rPr lang="ru-RU" sz="1600" b="1" i="1" kern="1200" dirty="0" smtClean="0">
              <a:solidFill>
                <a:srgbClr val="0070C0"/>
              </a:solidFill>
              <a:latin typeface="+mj-lt"/>
              <a:cs typeface="Arial" pitchFamily="34" charset="0"/>
            </a:rPr>
          </a:br>
          <a:endParaRPr lang="ru-RU" sz="1800" kern="1200" dirty="0">
            <a:solidFill>
              <a:srgbClr val="006666"/>
            </a:solidFill>
          </a:endParaRPr>
        </a:p>
      </dsp:txBody>
      <dsp:txXfrm rot="5400000">
        <a:off x="958" y="979309"/>
        <a:ext cx="2491097" cy="2937926"/>
      </dsp:txXfrm>
    </dsp:sp>
    <dsp:sp modelId="{6CEBE621-8835-4215-8129-D5F4A27B6629}">
      <dsp:nvSpPr>
        <dsp:cNvPr id="0" name=""/>
        <dsp:cNvSpPr/>
      </dsp:nvSpPr>
      <dsp:spPr>
        <a:xfrm rot="16200000">
          <a:off x="1476163" y="1202723"/>
          <a:ext cx="4896544" cy="249109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6666"/>
              </a:solidFill>
            </a:rPr>
            <a:t>ВИДЕНИЕ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006666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rgbClr val="0070C0"/>
              </a:solidFill>
              <a:cs typeface="Arial" pitchFamily="34" charset="0"/>
            </a:rPr>
            <a:t>КазУЭФМТ стремится стать ведущим экономическим университетом к 2021 году</a:t>
          </a:r>
          <a:endParaRPr lang="ru-RU" sz="1600" kern="1200" dirty="0">
            <a:solidFill>
              <a:srgbClr val="006666"/>
            </a:solidFill>
          </a:endParaRPr>
        </a:p>
      </dsp:txBody>
      <dsp:txXfrm rot="5400000">
        <a:off x="2678886" y="979309"/>
        <a:ext cx="2491097" cy="2937926"/>
      </dsp:txXfrm>
    </dsp:sp>
    <dsp:sp modelId="{78BDBA8E-2C6C-4006-9985-F7CCE0FD75BA}">
      <dsp:nvSpPr>
        <dsp:cNvPr id="0" name=""/>
        <dsp:cNvSpPr/>
      </dsp:nvSpPr>
      <dsp:spPr>
        <a:xfrm rot="16200000">
          <a:off x="4154093" y="1202723"/>
          <a:ext cx="4896544" cy="249109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6666"/>
              </a:solidFill>
            </a:rPr>
            <a:t>ПРИОРИТЕТНЫЕ НАПРАВЛЕНИЯ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>
            <a:solidFill>
              <a:srgbClr val="006666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- </a:t>
          </a:r>
          <a:r>
            <a:rPr lang="ru-RU" sz="1200" b="1" i="1" kern="1200" dirty="0" smtClean="0">
              <a:solidFill>
                <a:srgbClr val="0070C0"/>
              </a:solidFill>
              <a:latin typeface="+mj-lt"/>
              <a:ea typeface="+mj-ea"/>
              <a:cs typeface="Arial" pitchFamily="34" charset="0"/>
            </a:rPr>
            <a:t>Подготовка конкурентоспособных специалистов;</a:t>
          </a:r>
          <a:endParaRPr lang="ru-RU" sz="1200" b="0" kern="1200" dirty="0" smtClean="0">
            <a:solidFill>
              <a:srgbClr val="006666"/>
            </a:solidFill>
            <a:effectLst/>
            <a:latin typeface="+mn-lt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006666"/>
              </a:solidFill>
              <a:effectLst/>
              <a:latin typeface="+mn-lt"/>
            </a:rPr>
            <a:t>- </a:t>
          </a:r>
          <a:r>
            <a:rPr lang="ru-RU" sz="1200" b="1" i="1" kern="1200" dirty="0" smtClean="0">
              <a:solidFill>
                <a:srgbClr val="0070C0"/>
              </a:solidFill>
              <a:latin typeface="+mj-lt"/>
              <a:ea typeface="+mj-ea"/>
              <a:cs typeface="Arial" pitchFamily="34" charset="0"/>
            </a:rPr>
            <a:t>Формирование вуза как научно-исследовательского центра</a:t>
          </a:r>
          <a:endParaRPr lang="ru-RU" sz="1200" b="0" kern="1200" dirty="0" smtClean="0">
            <a:solidFill>
              <a:srgbClr val="006666"/>
            </a:solidFill>
            <a:effectLst/>
            <a:latin typeface="+mn-lt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006666"/>
              </a:solidFill>
              <a:effectLst/>
              <a:latin typeface="+mn-lt"/>
            </a:rPr>
            <a:t>- </a:t>
          </a:r>
          <a:r>
            <a:rPr lang="ru-RU" sz="1200" b="1" i="1" kern="1200" dirty="0" smtClean="0">
              <a:solidFill>
                <a:srgbClr val="0070C0"/>
              </a:solidFill>
              <a:latin typeface="+mj-lt"/>
              <a:ea typeface="+mj-ea"/>
              <a:cs typeface="Arial" pitchFamily="34" charset="0"/>
            </a:rPr>
            <a:t>Развитие кадрового потенциала и системы управления</a:t>
          </a:r>
          <a:endParaRPr lang="ru-RU" sz="1200" b="0" kern="1200" dirty="0" smtClean="0">
            <a:solidFill>
              <a:srgbClr val="006666"/>
            </a:solidFill>
            <a:effectLst/>
            <a:latin typeface="+mn-lt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006666"/>
              </a:solidFill>
              <a:effectLst/>
              <a:latin typeface="+mn-lt"/>
            </a:rPr>
            <a:t>- </a:t>
          </a:r>
          <a:r>
            <a:rPr lang="ru-RU" sz="1200" b="1" i="1" kern="1200" dirty="0" smtClean="0">
              <a:solidFill>
                <a:srgbClr val="0070C0"/>
              </a:solidFill>
              <a:latin typeface="+mj-lt"/>
              <a:ea typeface="+mj-ea"/>
              <a:cs typeface="Arial" pitchFamily="34" charset="0"/>
            </a:rPr>
            <a:t>Развитие инфраструктуры и материально - технической базы университета</a:t>
          </a:r>
          <a:endParaRPr lang="ru-RU" sz="1200" b="0" kern="1200" dirty="0">
            <a:solidFill>
              <a:srgbClr val="000066"/>
            </a:solidFill>
            <a:effectLst/>
            <a:latin typeface="+mn-lt"/>
          </a:endParaRPr>
        </a:p>
      </dsp:txBody>
      <dsp:txXfrm rot="5400000">
        <a:off x="5356816" y="979309"/>
        <a:ext cx="2491097" cy="29379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22A20-03FF-4332-A198-19ECCCD1765F}">
      <dsp:nvSpPr>
        <dsp:cNvPr id="0" name=""/>
        <dsp:cNvSpPr/>
      </dsp:nvSpPr>
      <dsp:spPr>
        <a:xfrm rot="16200000">
          <a:off x="-1499661" y="2313762"/>
          <a:ext cx="3987803" cy="4850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7781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6666"/>
              </a:solidFill>
            </a:rPr>
            <a:t>БАКАЛАВРИАТ</a:t>
          </a:r>
          <a:endParaRPr lang="ru-RU" sz="2400" b="1" kern="1200" dirty="0">
            <a:solidFill>
              <a:srgbClr val="006666"/>
            </a:solidFill>
          </a:endParaRPr>
        </a:p>
      </dsp:txBody>
      <dsp:txXfrm>
        <a:off x="-1499661" y="2313762"/>
        <a:ext cx="3987803" cy="485042"/>
      </dsp:txXfrm>
    </dsp:sp>
    <dsp:sp modelId="{B46869F3-3D3A-4223-9CC1-F4051724D290}">
      <dsp:nvSpPr>
        <dsp:cNvPr id="0" name=""/>
        <dsp:cNvSpPr/>
      </dsp:nvSpPr>
      <dsp:spPr>
        <a:xfrm>
          <a:off x="505185" y="0"/>
          <a:ext cx="3589541" cy="5112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427781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5В050600, 6В04103 Экономика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5В050700, 6В04101 Менеджмент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5В050800, 6В04105 Учет и аудит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5В050900, 6В04107 Финансы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5В051000, 6В04102 ГМУ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5В051100, 6В04108 Маркетинг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5В051200, 6В05401 Статистика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5В051300, 6В04104 МЭ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5В030400, 6В04201 ТД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5В070300, 6В06101 ИС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6В06103 ИТ и защита данных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5В070400 </a:t>
          </a:r>
          <a:r>
            <a:rPr lang="ru-RU" sz="1600" kern="1200" dirty="0" err="1" smtClean="0">
              <a:solidFill>
                <a:srgbClr val="006666"/>
              </a:solidFill>
            </a:rPr>
            <a:t>ВТиПО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5В090200, 6В11101 Туризм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5В010300, 6В01101 </a:t>
          </a:r>
          <a:r>
            <a:rPr lang="ru-RU" sz="1600" kern="1200" dirty="0" err="1" smtClean="0">
              <a:solidFill>
                <a:srgbClr val="006666"/>
              </a:solidFill>
            </a:rPr>
            <a:t>ПиП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5В090500, 6В10201 Соц. работа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5В090800, 6В04106 Оценка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5В042100, 6В02101/04 Дизайн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6В02103/06 </a:t>
          </a:r>
          <a:r>
            <a:rPr lang="en-US" sz="1600" kern="1200" dirty="0" smtClean="0">
              <a:solidFill>
                <a:srgbClr val="006666"/>
              </a:solidFill>
            </a:rPr>
            <a:t>Web-</a:t>
          </a:r>
          <a:r>
            <a:rPr lang="ru-RU" sz="1600" kern="1200" dirty="0" smtClean="0">
              <a:solidFill>
                <a:srgbClr val="006666"/>
              </a:solidFill>
            </a:rPr>
            <a:t>дизайн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6В02102/05 Дизайн интерьера</a:t>
          </a:r>
          <a:endParaRPr lang="ru-RU" sz="1600" kern="1200" dirty="0">
            <a:solidFill>
              <a:srgbClr val="006666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rgbClr val="006666"/>
            </a:solidFill>
          </a:endParaRPr>
        </a:p>
      </dsp:txBody>
      <dsp:txXfrm>
        <a:off x="505185" y="0"/>
        <a:ext cx="3589541" cy="5112562"/>
      </dsp:txXfrm>
    </dsp:sp>
    <dsp:sp modelId="{FAC6493C-B661-4904-9146-A3E4A6B7464B}">
      <dsp:nvSpPr>
        <dsp:cNvPr id="0" name=""/>
        <dsp:cNvSpPr/>
      </dsp:nvSpPr>
      <dsp:spPr>
        <a:xfrm>
          <a:off x="290692" y="379453"/>
          <a:ext cx="274117" cy="25162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1AE622-CA01-4E5D-A392-63922BBA096E}">
      <dsp:nvSpPr>
        <dsp:cNvPr id="0" name=""/>
        <dsp:cNvSpPr/>
      </dsp:nvSpPr>
      <dsp:spPr>
        <a:xfrm rot="16200000">
          <a:off x="2840202" y="2077619"/>
          <a:ext cx="3987803" cy="957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7781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6666"/>
              </a:solidFill>
            </a:rPr>
            <a:t>МАГИСТРАТУРА</a:t>
          </a:r>
          <a:endParaRPr lang="ru-RU" sz="2400" b="1" kern="1200" dirty="0">
            <a:solidFill>
              <a:srgbClr val="006666"/>
            </a:solidFill>
          </a:endParaRPr>
        </a:p>
      </dsp:txBody>
      <dsp:txXfrm>
        <a:off x="2840202" y="2077619"/>
        <a:ext cx="3987803" cy="957329"/>
      </dsp:txXfrm>
    </dsp:sp>
    <dsp:sp modelId="{63D61DF2-6089-4CFA-BAD9-D3D733EF1A57}">
      <dsp:nvSpPr>
        <dsp:cNvPr id="0" name=""/>
        <dsp:cNvSpPr/>
      </dsp:nvSpPr>
      <dsp:spPr>
        <a:xfrm>
          <a:off x="4654388" y="2"/>
          <a:ext cx="3260502" cy="5112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427781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6М050600, 7М04101/02 - Экономика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6М050700, 7М04105/06 - Менеджмент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6М050800, 7М04107/08 - Учет и аудит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6М050900, 7М04109/10 - Финансы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6М05100, 7М04103/04 – Государственное и местное управление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7М04111/12 - Маркетинг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6М051200, 7М05401/02 - Статистика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6М070300, 7М06101/02 - ИС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6М090500, 7М10201/02 - Социальная работа</a:t>
          </a:r>
          <a:endParaRPr lang="ru-RU" sz="1600" kern="1200" dirty="0">
            <a:solidFill>
              <a:srgbClr val="006666"/>
            </a:solidFill>
          </a:endParaRPr>
        </a:p>
      </dsp:txBody>
      <dsp:txXfrm>
        <a:off x="4654388" y="2"/>
        <a:ext cx="3260502" cy="5112562"/>
      </dsp:txXfrm>
    </dsp:sp>
    <dsp:sp modelId="{C0F069C0-B52A-471B-8C73-F6112A945F37}">
      <dsp:nvSpPr>
        <dsp:cNvPr id="0" name=""/>
        <dsp:cNvSpPr/>
      </dsp:nvSpPr>
      <dsp:spPr>
        <a:xfrm flipH="1">
          <a:off x="4295493" y="379458"/>
          <a:ext cx="196655" cy="25324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CABFE-4B59-44C6-A9B4-A31FDE4A9DFF}">
      <dsp:nvSpPr>
        <dsp:cNvPr id="0" name=""/>
        <dsp:cNvSpPr/>
      </dsp:nvSpPr>
      <dsp:spPr>
        <a:xfrm>
          <a:off x="1065606" y="2312144"/>
          <a:ext cx="417798" cy="1990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8899" y="0"/>
              </a:lnTo>
              <a:lnTo>
                <a:pt x="208899" y="1990274"/>
              </a:lnTo>
              <a:lnTo>
                <a:pt x="417798" y="19902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223664" y="3256440"/>
        <a:ext cx="101682" cy="101682"/>
      </dsp:txXfrm>
    </dsp:sp>
    <dsp:sp modelId="{CF35DBEB-2D13-47D9-AE8F-4577F3CA521E}">
      <dsp:nvSpPr>
        <dsp:cNvPr id="0" name=""/>
        <dsp:cNvSpPr/>
      </dsp:nvSpPr>
      <dsp:spPr>
        <a:xfrm>
          <a:off x="1065606" y="2312144"/>
          <a:ext cx="417798" cy="11941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8899" y="0"/>
              </a:lnTo>
              <a:lnTo>
                <a:pt x="208899" y="1194164"/>
              </a:lnTo>
              <a:lnTo>
                <a:pt x="417798" y="11941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42876" y="2877597"/>
        <a:ext cx="63257" cy="63257"/>
      </dsp:txXfrm>
    </dsp:sp>
    <dsp:sp modelId="{9B779672-B426-42F8-A27B-8084D3C699DA}">
      <dsp:nvSpPr>
        <dsp:cNvPr id="0" name=""/>
        <dsp:cNvSpPr/>
      </dsp:nvSpPr>
      <dsp:spPr>
        <a:xfrm>
          <a:off x="1065606" y="2312144"/>
          <a:ext cx="417798" cy="398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8899" y="0"/>
              </a:lnTo>
              <a:lnTo>
                <a:pt x="208899" y="398054"/>
              </a:lnTo>
              <a:lnTo>
                <a:pt x="417798" y="3980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60078" y="2496744"/>
        <a:ext cx="28853" cy="28853"/>
      </dsp:txXfrm>
    </dsp:sp>
    <dsp:sp modelId="{3FF8B51B-BFD0-4954-8FB0-64D833B77628}">
      <dsp:nvSpPr>
        <dsp:cNvPr id="0" name=""/>
        <dsp:cNvSpPr/>
      </dsp:nvSpPr>
      <dsp:spPr>
        <a:xfrm>
          <a:off x="1065606" y="1914089"/>
          <a:ext cx="417798" cy="398054"/>
        </a:xfrm>
        <a:custGeom>
          <a:avLst/>
          <a:gdLst/>
          <a:ahLst/>
          <a:cxnLst/>
          <a:rect l="0" t="0" r="0" b="0"/>
          <a:pathLst>
            <a:path>
              <a:moveTo>
                <a:pt x="0" y="398054"/>
              </a:moveTo>
              <a:lnTo>
                <a:pt x="208899" y="398054"/>
              </a:lnTo>
              <a:lnTo>
                <a:pt x="208899" y="0"/>
              </a:lnTo>
              <a:lnTo>
                <a:pt x="4177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60078" y="2098689"/>
        <a:ext cx="28853" cy="28853"/>
      </dsp:txXfrm>
    </dsp:sp>
    <dsp:sp modelId="{5DE023AD-4D91-4E24-90F6-F90F117FFDDA}">
      <dsp:nvSpPr>
        <dsp:cNvPr id="0" name=""/>
        <dsp:cNvSpPr/>
      </dsp:nvSpPr>
      <dsp:spPr>
        <a:xfrm>
          <a:off x="1065606" y="1117979"/>
          <a:ext cx="417798" cy="1194164"/>
        </a:xfrm>
        <a:custGeom>
          <a:avLst/>
          <a:gdLst/>
          <a:ahLst/>
          <a:cxnLst/>
          <a:rect l="0" t="0" r="0" b="0"/>
          <a:pathLst>
            <a:path>
              <a:moveTo>
                <a:pt x="0" y="1194164"/>
              </a:moveTo>
              <a:lnTo>
                <a:pt x="208899" y="1194164"/>
              </a:lnTo>
              <a:lnTo>
                <a:pt x="208899" y="0"/>
              </a:lnTo>
              <a:lnTo>
                <a:pt x="4177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42876" y="1683433"/>
        <a:ext cx="63257" cy="63257"/>
      </dsp:txXfrm>
    </dsp:sp>
    <dsp:sp modelId="{03D37E2D-5A61-4AB1-89B9-520EB60B87E7}">
      <dsp:nvSpPr>
        <dsp:cNvPr id="0" name=""/>
        <dsp:cNvSpPr/>
      </dsp:nvSpPr>
      <dsp:spPr>
        <a:xfrm>
          <a:off x="1065606" y="321869"/>
          <a:ext cx="417798" cy="1990274"/>
        </a:xfrm>
        <a:custGeom>
          <a:avLst/>
          <a:gdLst/>
          <a:ahLst/>
          <a:cxnLst/>
          <a:rect l="0" t="0" r="0" b="0"/>
          <a:pathLst>
            <a:path>
              <a:moveTo>
                <a:pt x="0" y="1990274"/>
              </a:moveTo>
              <a:lnTo>
                <a:pt x="208899" y="1990274"/>
              </a:lnTo>
              <a:lnTo>
                <a:pt x="208899" y="0"/>
              </a:lnTo>
              <a:lnTo>
                <a:pt x="4177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223664" y="1266165"/>
        <a:ext cx="101682" cy="101682"/>
      </dsp:txXfrm>
    </dsp:sp>
    <dsp:sp modelId="{4B36E13F-77EC-428A-9785-B6438E27C6E2}">
      <dsp:nvSpPr>
        <dsp:cNvPr id="0" name=""/>
        <dsp:cNvSpPr/>
      </dsp:nvSpPr>
      <dsp:spPr>
        <a:xfrm rot="16200000">
          <a:off x="-928858" y="1993700"/>
          <a:ext cx="3352041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КазУЭФМТ</a:t>
          </a:r>
          <a:endParaRPr lang="ru-RU" sz="44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-928858" y="1993700"/>
        <a:ext cx="3352041" cy="636887"/>
      </dsp:txXfrm>
    </dsp:sp>
    <dsp:sp modelId="{BC19F529-693C-470C-AC32-89C6CDE7026C}">
      <dsp:nvSpPr>
        <dsp:cNvPr id="0" name=""/>
        <dsp:cNvSpPr/>
      </dsp:nvSpPr>
      <dsp:spPr>
        <a:xfrm>
          <a:off x="1483404" y="3425"/>
          <a:ext cx="5930356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базовой подготовки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3425"/>
        <a:ext cx="5930356" cy="636887"/>
      </dsp:txXfrm>
    </dsp:sp>
    <dsp:sp modelId="{7824132F-95AB-4F5E-8723-21305BEFC655}">
      <dsp:nvSpPr>
        <dsp:cNvPr id="0" name=""/>
        <dsp:cNvSpPr/>
      </dsp:nvSpPr>
      <dsp:spPr>
        <a:xfrm>
          <a:off x="1483404" y="799535"/>
          <a:ext cx="5936749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 «Бизнес и управление»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799535"/>
        <a:ext cx="5936749" cy="636887"/>
      </dsp:txXfrm>
    </dsp:sp>
    <dsp:sp modelId="{23F0A4B7-C04F-4702-8FFA-BD742F680412}">
      <dsp:nvSpPr>
        <dsp:cNvPr id="0" name=""/>
        <dsp:cNvSpPr/>
      </dsp:nvSpPr>
      <dsp:spPr>
        <a:xfrm>
          <a:off x="1483404" y="1595645"/>
          <a:ext cx="5936749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прикладных наук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1595645"/>
        <a:ext cx="5936749" cy="636887"/>
      </dsp:txXfrm>
    </dsp:sp>
    <dsp:sp modelId="{504B529D-8E39-4193-9533-4BFE9620B651}">
      <dsp:nvSpPr>
        <dsp:cNvPr id="0" name=""/>
        <dsp:cNvSpPr/>
      </dsp:nvSpPr>
      <dsp:spPr>
        <a:xfrm>
          <a:off x="1483404" y="2391754"/>
          <a:ext cx="5900066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Отдел послевузовского образования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2391754"/>
        <a:ext cx="5900066" cy="636887"/>
      </dsp:txXfrm>
    </dsp:sp>
    <dsp:sp modelId="{E2ED126B-0391-4E1D-98B7-C47F64274C8B}">
      <dsp:nvSpPr>
        <dsp:cNvPr id="0" name=""/>
        <dsp:cNvSpPr/>
      </dsp:nvSpPr>
      <dsp:spPr>
        <a:xfrm>
          <a:off x="1483404" y="3187864"/>
          <a:ext cx="5851622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Центр цифровых образовательных технологий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3187864"/>
        <a:ext cx="5851622" cy="636887"/>
      </dsp:txXfrm>
    </dsp:sp>
    <dsp:sp modelId="{034BEF84-9A1A-40ED-9CCD-1D525E959808}">
      <dsp:nvSpPr>
        <dsp:cNvPr id="0" name=""/>
        <dsp:cNvSpPr/>
      </dsp:nvSpPr>
      <dsp:spPr>
        <a:xfrm>
          <a:off x="1483404" y="3983974"/>
          <a:ext cx="5851601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Международная бизнес - школа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3983974"/>
        <a:ext cx="5851601" cy="6368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F52EE-C796-4090-BB5C-B7544C761D68}">
      <dsp:nvSpPr>
        <dsp:cNvPr id="0" name=""/>
        <dsp:cNvSpPr/>
      </dsp:nvSpPr>
      <dsp:spPr>
        <a:xfrm>
          <a:off x="0" y="145079"/>
          <a:ext cx="2646492" cy="1654057"/>
        </a:xfrm>
        <a:prstGeom prst="swooshArrow">
          <a:avLst>
            <a:gd name="adj1" fmla="val 25000"/>
            <a:gd name="adj2" fmla="val 25000"/>
          </a:avLst>
        </a:prstGeom>
        <a:solidFill>
          <a:srgbClr val="53548A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2F9C6-12F3-4CCB-8073-E2116AB92964}">
      <dsp:nvSpPr>
        <dsp:cNvPr id="0" name=""/>
        <dsp:cNvSpPr/>
      </dsp:nvSpPr>
      <dsp:spPr>
        <a:xfrm>
          <a:off x="615309" y="1046540"/>
          <a:ext cx="92627" cy="92627"/>
        </a:xfrm>
        <a:prstGeom prst="ellipse">
          <a:avLst/>
        </a:prstGeom>
        <a:solidFill>
          <a:srgbClr val="53548A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3D15A-8FF5-4881-B8D4-3548589BE4FB}">
      <dsp:nvSpPr>
        <dsp:cNvPr id="0" name=""/>
        <dsp:cNvSpPr/>
      </dsp:nvSpPr>
      <dsp:spPr>
        <a:xfrm>
          <a:off x="661623" y="1092854"/>
          <a:ext cx="860109" cy="706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081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eorgia"/>
              <a:ea typeface="+mn-ea"/>
              <a:cs typeface="+mn-cs"/>
            </a:rPr>
            <a:t>МВА</a:t>
          </a:r>
          <a:endParaRPr lang="ru-RU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Georgia"/>
            <a:ea typeface="+mn-ea"/>
            <a:cs typeface="+mn-cs"/>
          </a:endParaRPr>
        </a:p>
      </dsp:txBody>
      <dsp:txXfrm>
        <a:off x="661623" y="1092854"/>
        <a:ext cx="860109" cy="706282"/>
      </dsp:txXfrm>
    </dsp:sp>
    <dsp:sp modelId="{FED82C19-F5A5-4354-88A9-50F775050243}">
      <dsp:nvSpPr>
        <dsp:cNvPr id="0" name=""/>
        <dsp:cNvSpPr/>
      </dsp:nvSpPr>
      <dsp:spPr>
        <a:xfrm>
          <a:off x="1468803" y="624755"/>
          <a:ext cx="158789" cy="158789"/>
        </a:xfrm>
        <a:prstGeom prst="ellipse">
          <a:avLst/>
        </a:prstGeom>
        <a:solidFill>
          <a:srgbClr val="53548A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10F8E-1565-435F-AC2D-C9CB73DB1474}">
      <dsp:nvSpPr>
        <dsp:cNvPr id="0" name=""/>
        <dsp:cNvSpPr/>
      </dsp:nvSpPr>
      <dsp:spPr>
        <a:xfrm>
          <a:off x="1548197" y="704150"/>
          <a:ext cx="860109" cy="1094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139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eorgia"/>
              <a:ea typeface="+mn-ea"/>
              <a:cs typeface="+mn-cs"/>
            </a:rPr>
            <a:t>DBA</a:t>
          </a:r>
          <a:endParaRPr lang="ru-RU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Georgia"/>
            <a:ea typeface="+mn-ea"/>
            <a:cs typeface="+mn-cs"/>
          </a:endParaRPr>
        </a:p>
      </dsp:txBody>
      <dsp:txXfrm>
        <a:off x="1548197" y="704150"/>
        <a:ext cx="860109" cy="10949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68A50-60ED-4E23-9183-B0CF4B1E0671}">
      <dsp:nvSpPr>
        <dsp:cNvPr id="0" name=""/>
        <dsp:cNvSpPr/>
      </dsp:nvSpPr>
      <dsp:spPr>
        <a:xfrm rot="10800000">
          <a:off x="932957" y="992"/>
          <a:ext cx="2825233" cy="885354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0417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6666"/>
              </a:solidFill>
            </a:rPr>
            <a:t>Организационные мероприятия и информационно-аналитическое обеспечение воспитательной работы</a:t>
          </a:r>
          <a:endParaRPr lang="ru-RU" sz="1100" kern="1200" dirty="0">
            <a:solidFill>
              <a:srgbClr val="006666"/>
            </a:solidFill>
          </a:endParaRPr>
        </a:p>
      </dsp:txBody>
      <dsp:txXfrm rot="10800000">
        <a:off x="1154295" y="992"/>
        <a:ext cx="2603895" cy="885354"/>
      </dsp:txXfrm>
    </dsp:sp>
    <dsp:sp modelId="{F3AFEE18-310E-4A1C-A864-C59A2FA56161}">
      <dsp:nvSpPr>
        <dsp:cNvPr id="0" name=""/>
        <dsp:cNvSpPr/>
      </dsp:nvSpPr>
      <dsp:spPr>
        <a:xfrm>
          <a:off x="490280" y="992"/>
          <a:ext cx="885354" cy="88535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FFEC1C-6E96-4718-96B8-437F4A22FAC6}">
      <dsp:nvSpPr>
        <dsp:cNvPr id="0" name=""/>
        <dsp:cNvSpPr/>
      </dsp:nvSpPr>
      <dsp:spPr>
        <a:xfrm rot="10800000">
          <a:off x="932957" y="1150631"/>
          <a:ext cx="2825233" cy="885354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0417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6666"/>
              </a:solidFill>
            </a:rPr>
            <a:t>Организация студенческого самоуправления</a:t>
          </a:r>
          <a:endParaRPr lang="ru-RU" sz="1100" kern="1200" dirty="0">
            <a:solidFill>
              <a:srgbClr val="006666"/>
            </a:solidFill>
          </a:endParaRPr>
        </a:p>
      </dsp:txBody>
      <dsp:txXfrm rot="10800000">
        <a:off x="1154295" y="1150631"/>
        <a:ext cx="2603895" cy="885354"/>
      </dsp:txXfrm>
    </dsp:sp>
    <dsp:sp modelId="{33FDD8A2-AE0F-4A51-B5DD-A9BFD235084C}">
      <dsp:nvSpPr>
        <dsp:cNvPr id="0" name=""/>
        <dsp:cNvSpPr/>
      </dsp:nvSpPr>
      <dsp:spPr>
        <a:xfrm>
          <a:off x="490280" y="1150631"/>
          <a:ext cx="885354" cy="88535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6E79E63-CAED-4356-AAC3-9EF86369CAA7}">
      <dsp:nvSpPr>
        <dsp:cNvPr id="0" name=""/>
        <dsp:cNvSpPr/>
      </dsp:nvSpPr>
      <dsp:spPr>
        <a:xfrm rot="10800000">
          <a:off x="932957" y="2300270"/>
          <a:ext cx="2825233" cy="885354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0417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6666"/>
              </a:solidFill>
            </a:rPr>
            <a:t>Организация воспитательного процесса по служебным направлениям</a:t>
          </a:r>
          <a:endParaRPr lang="ru-RU" sz="1100" kern="1200" dirty="0">
            <a:solidFill>
              <a:srgbClr val="006666"/>
            </a:solidFill>
          </a:endParaRPr>
        </a:p>
      </dsp:txBody>
      <dsp:txXfrm rot="10800000">
        <a:off x="1154295" y="2300270"/>
        <a:ext cx="2603895" cy="885354"/>
      </dsp:txXfrm>
    </dsp:sp>
    <dsp:sp modelId="{499B1419-F86E-49F9-938B-06F85E4FC2AD}">
      <dsp:nvSpPr>
        <dsp:cNvPr id="0" name=""/>
        <dsp:cNvSpPr/>
      </dsp:nvSpPr>
      <dsp:spPr>
        <a:xfrm>
          <a:off x="490280" y="2300270"/>
          <a:ext cx="885354" cy="88535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353A369-0946-4EBA-BC6C-8B7C0B6CC6A3}">
      <dsp:nvSpPr>
        <dsp:cNvPr id="0" name=""/>
        <dsp:cNvSpPr/>
      </dsp:nvSpPr>
      <dsp:spPr>
        <a:xfrm rot="10800000">
          <a:off x="932957" y="3449909"/>
          <a:ext cx="2825233" cy="885354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90417" tIns="41910" rIns="78232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006666"/>
              </a:solidFill>
            </a:rPr>
            <a:t>Гражданско-патриотическое, правовое воспитание</a:t>
          </a:r>
          <a:endParaRPr lang="ru-RU" sz="1100" kern="1200" dirty="0">
            <a:solidFill>
              <a:srgbClr val="006666"/>
            </a:solidFill>
          </a:endParaRPr>
        </a:p>
      </dsp:txBody>
      <dsp:txXfrm rot="10800000">
        <a:off x="1154295" y="3449909"/>
        <a:ext cx="2603895" cy="885354"/>
      </dsp:txXfrm>
    </dsp:sp>
    <dsp:sp modelId="{8F3BFE30-C268-4E77-AEF4-227C0987E641}">
      <dsp:nvSpPr>
        <dsp:cNvPr id="0" name=""/>
        <dsp:cNvSpPr/>
      </dsp:nvSpPr>
      <dsp:spPr>
        <a:xfrm>
          <a:off x="490280" y="3449909"/>
          <a:ext cx="885354" cy="88535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1DB65-5034-4682-A508-DBDFB9161220}">
      <dsp:nvSpPr>
        <dsp:cNvPr id="0" name=""/>
        <dsp:cNvSpPr/>
      </dsp:nvSpPr>
      <dsp:spPr>
        <a:xfrm rot="10800000">
          <a:off x="958875" y="1414"/>
          <a:ext cx="3080397" cy="73194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2766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6666"/>
              </a:solidFill>
            </a:rPr>
            <a:t>Социально-психологическая  работа </a:t>
          </a:r>
          <a:endParaRPr lang="ru-RU" sz="1200" kern="1200" dirty="0">
            <a:solidFill>
              <a:srgbClr val="006666"/>
            </a:solidFill>
          </a:endParaRPr>
        </a:p>
      </dsp:txBody>
      <dsp:txXfrm rot="10800000">
        <a:off x="1141860" y="1414"/>
        <a:ext cx="2897412" cy="731942"/>
      </dsp:txXfrm>
    </dsp:sp>
    <dsp:sp modelId="{E556D1FD-1B68-459F-8691-DAF45161E90E}">
      <dsp:nvSpPr>
        <dsp:cNvPr id="0" name=""/>
        <dsp:cNvSpPr/>
      </dsp:nvSpPr>
      <dsp:spPr>
        <a:xfrm>
          <a:off x="592903" y="1414"/>
          <a:ext cx="731942" cy="73194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BC7138F-57D5-4AA6-82DD-A051C6D33411}">
      <dsp:nvSpPr>
        <dsp:cNvPr id="0" name=""/>
        <dsp:cNvSpPr/>
      </dsp:nvSpPr>
      <dsp:spPr>
        <a:xfrm rot="10800000">
          <a:off x="958875" y="951847"/>
          <a:ext cx="3080397" cy="73194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2766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6666"/>
              </a:solidFill>
            </a:rPr>
            <a:t>Спортивно-массовая работа, пропаганда и внедрение физической культуры и здорового образа жизни</a:t>
          </a:r>
          <a:endParaRPr lang="ru-RU" sz="1200" kern="1200" dirty="0">
            <a:solidFill>
              <a:srgbClr val="006666"/>
            </a:solidFill>
          </a:endParaRPr>
        </a:p>
      </dsp:txBody>
      <dsp:txXfrm rot="10800000">
        <a:off x="1141860" y="951847"/>
        <a:ext cx="2897412" cy="731942"/>
      </dsp:txXfrm>
    </dsp:sp>
    <dsp:sp modelId="{307B877D-512D-46A3-9BFD-EC6A7FFE64EE}">
      <dsp:nvSpPr>
        <dsp:cNvPr id="0" name=""/>
        <dsp:cNvSpPr/>
      </dsp:nvSpPr>
      <dsp:spPr>
        <a:xfrm>
          <a:off x="592903" y="951847"/>
          <a:ext cx="731942" cy="73194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42BE9-50D8-4815-BFEA-603E80522535}">
      <dsp:nvSpPr>
        <dsp:cNvPr id="0" name=""/>
        <dsp:cNvSpPr/>
      </dsp:nvSpPr>
      <dsp:spPr>
        <a:xfrm rot="10800000">
          <a:off x="958875" y="1902280"/>
          <a:ext cx="3080397" cy="73194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2766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6666"/>
              </a:solidFill>
            </a:rPr>
            <a:t>Духовно – нравственное воспитание</a:t>
          </a:r>
          <a:endParaRPr lang="ru-RU" sz="1200" kern="1200" dirty="0">
            <a:solidFill>
              <a:srgbClr val="006666"/>
            </a:solidFill>
          </a:endParaRPr>
        </a:p>
      </dsp:txBody>
      <dsp:txXfrm rot="10800000">
        <a:off x="1141860" y="1902280"/>
        <a:ext cx="2897412" cy="731942"/>
      </dsp:txXfrm>
    </dsp:sp>
    <dsp:sp modelId="{B847D06A-9B08-4D8A-BEEA-DA9B77561F96}">
      <dsp:nvSpPr>
        <dsp:cNvPr id="0" name=""/>
        <dsp:cNvSpPr/>
      </dsp:nvSpPr>
      <dsp:spPr>
        <a:xfrm>
          <a:off x="592903" y="1902280"/>
          <a:ext cx="731942" cy="73194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A61A035-0227-45EC-B02D-5837A32919B2}">
      <dsp:nvSpPr>
        <dsp:cNvPr id="0" name=""/>
        <dsp:cNvSpPr/>
      </dsp:nvSpPr>
      <dsp:spPr>
        <a:xfrm rot="10800000">
          <a:off x="958875" y="2852713"/>
          <a:ext cx="3080397" cy="73194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2766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6666"/>
              </a:solidFill>
            </a:rPr>
            <a:t>Профессионально – трудовое воспитание</a:t>
          </a:r>
          <a:endParaRPr lang="ru-RU" sz="1200" kern="1200" dirty="0">
            <a:solidFill>
              <a:srgbClr val="006666"/>
            </a:solidFill>
          </a:endParaRPr>
        </a:p>
      </dsp:txBody>
      <dsp:txXfrm rot="10800000">
        <a:off x="1141860" y="2852713"/>
        <a:ext cx="2897412" cy="731942"/>
      </dsp:txXfrm>
    </dsp:sp>
    <dsp:sp modelId="{72C47851-421D-46CD-9FD8-0B599516FB8C}">
      <dsp:nvSpPr>
        <dsp:cNvPr id="0" name=""/>
        <dsp:cNvSpPr/>
      </dsp:nvSpPr>
      <dsp:spPr>
        <a:xfrm>
          <a:off x="592903" y="2852713"/>
          <a:ext cx="731942" cy="731942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FDEB318-7FA6-4CEE-BB29-A62481AD7A8C}">
      <dsp:nvSpPr>
        <dsp:cNvPr id="0" name=""/>
        <dsp:cNvSpPr/>
      </dsp:nvSpPr>
      <dsp:spPr>
        <a:xfrm rot="10800000">
          <a:off x="958875" y="3803146"/>
          <a:ext cx="3080397" cy="731942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  <a:gs pos="33000">
              <a:schemeClr val="accent1">
                <a:hueOff val="0"/>
                <a:satOff val="0"/>
                <a:lumOff val="0"/>
                <a:alphaOff val="0"/>
                <a:tint val="86500"/>
              </a:schemeClr>
            </a:gs>
            <a:gs pos="4675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53000">
              <a:schemeClr val="accent1">
                <a:hueOff val="0"/>
                <a:satOff val="0"/>
                <a:lumOff val="0"/>
                <a:alphaOff val="0"/>
                <a:tint val="71000"/>
                <a:satMod val="112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0000"/>
              </a:scheme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22766" tIns="45720" rIns="85344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6666"/>
              </a:solidFill>
            </a:rPr>
            <a:t>Нравственно –эстетическое воспитание, культурно – массовая и творческая деятельность</a:t>
          </a:r>
          <a:endParaRPr lang="ru-RU" sz="1200" kern="1200" dirty="0">
            <a:solidFill>
              <a:srgbClr val="006666"/>
            </a:solidFill>
          </a:endParaRPr>
        </a:p>
      </dsp:txBody>
      <dsp:txXfrm rot="10800000">
        <a:off x="1141860" y="3803146"/>
        <a:ext cx="2897412" cy="731942"/>
      </dsp:txXfrm>
    </dsp:sp>
    <dsp:sp modelId="{0DBD12EC-8F4D-467C-902A-E2C5C178A9D5}">
      <dsp:nvSpPr>
        <dsp:cNvPr id="0" name=""/>
        <dsp:cNvSpPr/>
      </dsp:nvSpPr>
      <dsp:spPr>
        <a:xfrm>
          <a:off x="592903" y="3803146"/>
          <a:ext cx="731942" cy="731942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462C5-F924-4E6A-A55E-D860E164E01B}">
      <dsp:nvSpPr>
        <dsp:cNvPr id="0" name=""/>
        <dsp:cNvSpPr/>
      </dsp:nvSpPr>
      <dsp:spPr>
        <a:xfrm>
          <a:off x="0" y="0"/>
          <a:ext cx="7848872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66"/>
              </a:solidFill>
            </a:rPr>
            <a:t>Целевые образовательные гранты социальных партнеров</a:t>
          </a:r>
          <a:endParaRPr lang="ru-RU" sz="1800" b="1" kern="1200" dirty="0">
            <a:solidFill>
              <a:srgbClr val="006666"/>
            </a:solidFill>
          </a:endParaRPr>
        </a:p>
      </dsp:txBody>
      <dsp:txXfrm>
        <a:off x="1658015" y="0"/>
        <a:ext cx="6190856" cy="882415"/>
      </dsp:txXfrm>
    </dsp:sp>
    <dsp:sp modelId="{A19C78C4-E7CF-48DB-A582-3108A34513A2}">
      <dsp:nvSpPr>
        <dsp:cNvPr id="0" name=""/>
        <dsp:cNvSpPr/>
      </dsp:nvSpPr>
      <dsp:spPr>
        <a:xfrm>
          <a:off x="306094" y="88241"/>
          <a:ext cx="1134067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59ABE-7E1C-4622-B4CB-7344368702EF}">
      <dsp:nvSpPr>
        <dsp:cNvPr id="0" name=""/>
        <dsp:cNvSpPr/>
      </dsp:nvSpPr>
      <dsp:spPr>
        <a:xfrm>
          <a:off x="0" y="970657"/>
          <a:ext cx="7848872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66"/>
              </a:solidFill>
            </a:rPr>
            <a:t>Образовательные гранты </a:t>
          </a:r>
          <a:r>
            <a:rPr lang="ru-RU" sz="1800" b="1" kern="1200" dirty="0" err="1" smtClean="0">
              <a:solidFill>
                <a:srgbClr val="006666"/>
              </a:solidFill>
            </a:rPr>
            <a:t>акимата</a:t>
          </a:r>
          <a:r>
            <a:rPr lang="ru-RU" sz="1800" b="1" kern="1200" dirty="0" smtClean="0">
              <a:solidFill>
                <a:srgbClr val="006666"/>
              </a:solidFill>
            </a:rPr>
            <a:t> г. Астаны</a:t>
          </a:r>
          <a:endParaRPr lang="ru-RU" sz="1800" b="1" kern="1200" dirty="0">
            <a:solidFill>
              <a:srgbClr val="006666"/>
            </a:solidFill>
          </a:endParaRPr>
        </a:p>
      </dsp:txBody>
      <dsp:txXfrm>
        <a:off x="1658015" y="970657"/>
        <a:ext cx="6190856" cy="882415"/>
      </dsp:txXfrm>
    </dsp:sp>
    <dsp:sp modelId="{CD09B95A-216F-4F9A-94D1-18421C591251}">
      <dsp:nvSpPr>
        <dsp:cNvPr id="0" name=""/>
        <dsp:cNvSpPr/>
      </dsp:nvSpPr>
      <dsp:spPr>
        <a:xfrm>
          <a:off x="306094" y="1058898"/>
          <a:ext cx="1134067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FFA17C-4CFD-47B6-85B9-233BC5AB573D}">
      <dsp:nvSpPr>
        <dsp:cNvPr id="0" name=""/>
        <dsp:cNvSpPr/>
      </dsp:nvSpPr>
      <dsp:spPr>
        <a:xfrm>
          <a:off x="0" y="1941314"/>
          <a:ext cx="7848872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66"/>
              </a:solidFill>
            </a:rPr>
            <a:t>Ходатайство Университета на присуждение именных стипендий фонда Первого Президента</a:t>
          </a:r>
          <a:endParaRPr lang="ru-RU" sz="1800" b="1" kern="1200" dirty="0">
            <a:solidFill>
              <a:srgbClr val="006666"/>
            </a:solidFill>
          </a:endParaRPr>
        </a:p>
      </dsp:txBody>
      <dsp:txXfrm>
        <a:off x="1658015" y="1941314"/>
        <a:ext cx="6190856" cy="882415"/>
      </dsp:txXfrm>
    </dsp:sp>
    <dsp:sp modelId="{3D4105FB-EABA-4E57-895D-5A785043122D}">
      <dsp:nvSpPr>
        <dsp:cNvPr id="0" name=""/>
        <dsp:cNvSpPr/>
      </dsp:nvSpPr>
      <dsp:spPr>
        <a:xfrm>
          <a:off x="234089" y="2029555"/>
          <a:ext cx="1278078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33EDDD-7124-4688-9C42-AE117B3A94B6}">
      <dsp:nvSpPr>
        <dsp:cNvPr id="0" name=""/>
        <dsp:cNvSpPr/>
      </dsp:nvSpPr>
      <dsp:spPr>
        <a:xfrm>
          <a:off x="0" y="2911971"/>
          <a:ext cx="7848872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6666"/>
              </a:solidFill>
            </a:rPr>
            <a:t>Ходатайство Университета на присуждение именных стипендий  общественного фонда Бота</a:t>
          </a:r>
          <a:endParaRPr lang="ru-RU" sz="1900" b="1" kern="1200" dirty="0">
            <a:solidFill>
              <a:srgbClr val="006666"/>
            </a:solidFill>
          </a:endParaRPr>
        </a:p>
      </dsp:txBody>
      <dsp:txXfrm>
        <a:off x="1658015" y="2911971"/>
        <a:ext cx="6190856" cy="882415"/>
      </dsp:txXfrm>
    </dsp:sp>
    <dsp:sp modelId="{86EF77F1-33D1-465B-AA00-E237A9D9081A}">
      <dsp:nvSpPr>
        <dsp:cNvPr id="0" name=""/>
        <dsp:cNvSpPr/>
      </dsp:nvSpPr>
      <dsp:spPr>
        <a:xfrm>
          <a:off x="234089" y="3000213"/>
          <a:ext cx="1278078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85328-4C2A-4762-8DB5-88D4D8BB5127}">
      <dsp:nvSpPr>
        <dsp:cNvPr id="0" name=""/>
        <dsp:cNvSpPr/>
      </dsp:nvSpPr>
      <dsp:spPr>
        <a:xfrm>
          <a:off x="0" y="3882628"/>
          <a:ext cx="7848872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66"/>
              </a:solidFill>
              <a:effectLst/>
              <a:latin typeface="+mn-lt"/>
              <a:cs typeface="Times New Roman" pitchFamily="18" charset="0"/>
            </a:rPr>
            <a:t>Гибкая система льгот для социально уязвимых категорий обучающихся</a:t>
          </a:r>
          <a:endParaRPr lang="ru-RU" sz="1800" b="1" kern="1200" dirty="0">
            <a:solidFill>
              <a:srgbClr val="006666"/>
            </a:solidFill>
            <a:effectLst/>
            <a:latin typeface="+mn-lt"/>
            <a:cs typeface="Times New Roman" pitchFamily="18" charset="0"/>
          </a:endParaRPr>
        </a:p>
      </dsp:txBody>
      <dsp:txXfrm>
        <a:off x="1658015" y="3882628"/>
        <a:ext cx="6190856" cy="882415"/>
      </dsp:txXfrm>
    </dsp:sp>
    <dsp:sp modelId="{3365C929-A33B-4EEF-BE95-ECB147B64176}">
      <dsp:nvSpPr>
        <dsp:cNvPr id="0" name=""/>
        <dsp:cNvSpPr/>
      </dsp:nvSpPr>
      <dsp:spPr>
        <a:xfrm>
          <a:off x="306094" y="3970870"/>
          <a:ext cx="1134067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45732-5EC3-4186-BF11-EA3C750CFC03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2D356-0066-44B6-8C36-6718B4485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489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7962F-5327-421A-8BC5-E332DAA992BB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5B8C6-F1E1-431E-8AA2-8F1DED5E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61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45B8C6-F1E1-431E-8AA2-8F1DED5EB8F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0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4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C5E68C-147A-49AF-A505-41AD8981C36F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081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4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C5E68C-147A-49AF-A505-41AD8981C36F}" type="slidenum">
              <a:rPr lang="ru-RU" alt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ru-RU" alt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743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0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05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5A6379-532A-4672-ADC9-C9AE9820CC2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29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155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52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4D69B4-FC76-4658-A521-D8EB94AF7C6C}" type="datetime1">
              <a:rPr lang="en-US" smtClean="0"/>
              <a:t>9/25/2020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E8AB4F-3B18-4684-BAF8-7349035C5B7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6268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52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9386" y="2328535"/>
            <a:ext cx="3912807" cy="3837255"/>
          </a:xfrm>
          <a:prstGeom prst="rect">
            <a:avLst/>
          </a:prstGeom>
        </p:spPr>
        <p:txBody>
          <a:bodyPr/>
          <a:lstStyle>
            <a:lvl1pPr>
              <a:defRPr sz="1026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20891" y="1031066"/>
            <a:ext cx="3717872" cy="3505583"/>
          </a:xfrm>
          <a:prstGeom prst="rect">
            <a:avLst/>
          </a:prstGeom>
        </p:spPr>
        <p:txBody>
          <a:bodyPr/>
          <a:lstStyle>
            <a:lvl1pPr>
              <a:defRPr sz="1026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EC1F172-1FD5-485A-B41D-2D297E249F14}" type="datetime1">
              <a:rPr lang="en-US" smtClean="0"/>
              <a:t>9/25/2020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D8F4C2-5C6F-464D-AC16-D3B960404CA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0217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52" b="0" i="0">
                <a:solidFill>
                  <a:schemeClr val="tx1"/>
                </a:solidFill>
                <a:latin typeface="Gotham Pro Narrow Medium"/>
                <a:cs typeface="Gotham Pro Narrow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026" b="0" i="0">
                <a:solidFill>
                  <a:srgbClr val="231F20"/>
                </a:solidFill>
                <a:latin typeface="Gotham Pro"/>
                <a:cs typeface="Gotham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BEF6674-C784-462A-9B4E-2191BBD46C9D}" type="datetime1">
              <a:rPr lang="en-US" smtClean="0"/>
              <a:t>9/25/2020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E51116-78C5-40D5-8298-B07AB84589C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848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74533E-C9BC-40FB-8C32-24E78A7EEB44}" type="datetime1">
              <a:rPr lang="en-US" smtClean="0"/>
              <a:t>9/25/2020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CA254A3-F7E0-41DE-9A63-CF9FB199144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19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1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343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0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95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6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474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022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959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39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221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97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>
            <a:lum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 l="-2000" t="-3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F444AA-6169-4F36-8492-3146A32A1A5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 l="-2000" t="-3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1DF2A-2C10-4CEE-8FB9-7E9F8367B7AC}" type="datetimeFigureOut">
              <a:rPr lang="ru-RU" smtClean="0"/>
              <a:pPr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A1519-A5E4-4889-A0E2-EA6A5A15D4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82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qaa-ranking.kz/rejting-vuzov/rejting-vuzov-kazakhstana-2020/natsionalnyj-rejting-luchshikh-gumanitarno-ekonomicheskikh-vuzov-kazakhstana-4" TargetMode="External"/><Relationship Id="rId2" Type="http://schemas.openxmlformats.org/officeDocument/2006/relationships/hyperlink" Target="http://iaar.kz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image" Target="../media/image15.jpeg"/><Relationship Id="rId3" Type="http://schemas.openxmlformats.org/officeDocument/2006/relationships/hyperlink" Target="http://www.ibsastana.kz/" TargetMode="External"/><Relationship Id="rId7" Type="http://schemas.openxmlformats.org/officeDocument/2006/relationships/diagramColors" Target="../diagrams/colors4.xml"/><Relationship Id="rId12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13.jpeg"/><Relationship Id="rId5" Type="http://schemas.openxmlformats.org/officeDocument/2006/relationships/diagramLayout" Target="../diagrams/layout4.xml"/><Relationship Id="rId10" Type="http://schemas.openxmlformats.org/officeDocument/2006/relationships/image" Target="../media/image12.jpeg"/><Relationship Id="rId4" Type="http://schemas.openxmlformats.org/officeDocument/2006/relationships/diagramData" Target="../diagrams/data4.xml"/><Relationship Id="rId9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png"/><Relationship Id="rId18" Type="http://schemas.openxmlformats.org/officeDocument/2006/relationships/image" Target="../media/image3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" Type="http://schemas.openxmlformats.org/officeDocument/2006/relationships/image" Target="../media/image18.jpeg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7067128" cy="40324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 итогах деятельности Университета </a:t>
            </a:r>
            <a:b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 2019-2020 учебный год </a:t>
            </a:r>
            <a:b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задачах </a:t>
            </a:r>
            <a:b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2020-2021 учебный год</a:t>
            </a:r>
            <a:endParaRPr lang="ru-RU" dirty="0">
              <a:solidFill>
                <a:srgbClr val="006666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83567" y="5085184"/>
            <a:ext cx="8064897" cy="115210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Ректор КазУЭФМТ</a:t>
            </a:r>
          </a:p>
          <a:p>
            <a:pPr marL="0" indent="0" algn="just">
              <a:buNone/>
            </a:pPr>
            <a:r>
              <a:rPr lang="ru-RU" sz="2300" dirty="0" err="1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д.пед.н</a:t>
            </a:r>
            <a:r>
              <a:rPr lang="ru-RU" sz="2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., профессор математики			</a:t>
            </a:r>
            <a:r>
              <a:rPr lang="ru-RU" sz="2300" dirty="0" err="1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Абдыманапов</a:t>
            </a:r>
            <a:r>
              <a:rPr lang="ru-RU" sz="2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С.А.</a:t>
            </a:r>
          </a:p>
          <a:p>
            <a:pPr algn="ctr"/>
            <a:endParaRPr lang="ru-RU" sz="2200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sz="2200" b="1" i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www.kuef.kz</a:t>
            </a:r>
            <a:endParaRPr lang="ru-RU" sz="2200" b="1" i="1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2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560840" cy="792088"/>
          </a:xfrm>
        </p:spPr>
        <p:txBody>
          <a:bodyPr/>
          <a:lstStyle/>
          <a:p>
            <a:r>
              <a:rPr lang="ru-RU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Казахский университет экономики, финансов и международной торговли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60380176"/>
              </p:ext>
            </p:extLst>
          </p:nvPr>
        </p:nvGraphicFramePr>
        <p:xfrm>
          <a:off x="899592" y="1340768"/>
          <a:ext cx="78488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33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Специальности      Университета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43937799"/>
              </p:ext>
            </p:extLst>
          </p:nvPr>
        </p:nvGraphicFramePr>
        <p:xfrm>
          <a:off x="899592" y="1132657"/>
          <a:ext cx="80648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802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Специальности      Университета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547664" y="1340767"/>
            <a:ext cx="6264695" cy="2808313"/>
            <a:chOff x="4544053" y="2"/>
            <a:chExt cx="3410602" cy="511256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4544053" y="2"/>
              <a:ext cx="3410602" cy="5112562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extBox 7"/>
            <p:cNvSpPr txBox="1"/>
            <p:nvPr/>
          </p:nvSpPr>
          <p:spPr>
            <a:xfrm>
              <a:off x="4544053" y="2"/>
              <a:ext cx="3410602" cy="5112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447474" rIns="113792" bIns="113792" numCol="1" spcCol="1270" anchor="t" anchorCtr="0">
              <a:noAutofit/>
            </a:bodyPr>
            <a:lstStyle/>
            <a:p>
              <a:pPr marL="0" lvl="1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400" b="1" dirty="0" smtClean="0">
                  <a:solidFill>
                    <a:srgbClr val="006666"/>
                  </a:solidFill>
                </a:rPr>
                <a:t>ДОКТОРАНТУРА</a:t>
              </a:r>
              <a:endParaRPr lang="ru-RU" sz="2400" b="1" kern="1200" dirty="0" smtClean="0">
                <a:solidFill>
                  <a:srgbClr val="006666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dirty="0" smtClean="0">
                  <a:solidFill>
                    <a:srgbClr val="006666"/>
                  </a:solidFill>
                </a:rPr>
                <a:t>По направлению  </a:t>
              </a:r>
              <a:r>
                <a:rPr lang="en-US" sz="1600" dirty="0" smtClean="0">
                  <a:solidFill>
                    <a:srgbClr val="006666"/>
                  </a:solidFill>
                </a:rPr>
                <a:t>8D041</a:t>
              </a:r>
              <a:r>
                <a:rPr lang="ru-RU" sz="1600" dirty="0" smtClean="0">
                  <a:solidFill>
                    <a:srgbClr val="006666"/>
                  </a:solidFill>
                </a:rPr>
                <a:t> «Бизнес и управление»</a:t>
              </a:r>
              <a:endParaRPr lang="ru-RU" sz="1600" dirty="0">
                <a:solidFill>
                  <a:srgbClr val="006666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kern="1200" dirty="0" smtClean="0">
                <a:solidFill>
                  <a:srgbClr val="006666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dirty="0">
                <a:solidFill>
                  <a:srgbClr val="006666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400" kern="1200" dirty="0" smtClean="0">
                  <a:solidFill>
                    <a:srgbClr val="006666"/>
                  </a:solidFill>
                </a:rPr>
                <a:t>8D</a:t>
              </a:r>
              <a:r>
                <a:rPr lang="ru-RU" sz="2400" kern="1200" dirty="0" smtClean="0">
                  <a:solidFill>
                    <a:srgbClr val="006666"/>
                  </a:solidFill>
                </a:rPr>
                <a:t>050600, </a:t>
              </a:r>
              <a:r>
                <a:rPr lang="en-US" sz="2400" kern="1200" dirty="0" smtClean="0">
                  <a:solidFill>
                    <a:srgbClr val="006666"/>
                  </a:solidFill>
                </a:rPr>
                <a:t>8D</a:t>
              </a:r>
              <a:r>
                <a:rPr lang="ru-RU" sz="2400" kern="1200" dirty="0" smtClean="0">
                  <a:solidFill>
                    <a:srgbClr val="006666"/>
                  </a:solidFill>
                </a:rPr>
                <a:t>04101/0</a:t>
              </a:r>
              <a:r>
                <a:rPr lang="en-US" sz="2400" kern="1200" dirty="0" smtClean="0">
                  <a:solidFill>
                    <a:srgbClr val="006666"/>
                  </a:solidFill>
                </a:rPr>
                <a:t>3</a:t>
              </a:r>
              <a:r>
                <a:rPr lang="ru-RU" sz="2400" kern="1200" dirty="0" smtClean="0">
                  <a:solidFill>
                    <a:srgbClr val="006666"/>
                  </a:solidFill>
                </a:rPr>
                <a:t> - Экономика</a:t>
              </a:r>
              <a:endParaRPr lang="ru-RU" sz="2400" kern="1200" dirty="0">
                <a:solidFill>
                  <a:srgbClr val="006666"/>
                </a:solidFill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400" kern="1200" dirty="0" smtClean="0">
                  <a:solidFill>
                    <a:srgbClr val="006666"/>
                  </a:solidFill>
                </a:rPr>
                <a:t>8D</a:t>
              </a:r>
              <a:r>
                <a:rPr lang="ru-RU" sz="2400" kern="1200" dirty="0" smtClean="0">
                  <a:solidFill>
                    <a:srgbClr val="006666"/>
                  </a:solidFill>
                </a:rPr>
                <a:t>050700, </a:t>
              </a:r>
              <a:r>
                <a:rPr lang="en-US" sz="2400" kern="1200" dirty="0" smtClean="0">
                  <a:solidFill>
                    <a:srgbClr val="006666"/>
                  </a:solidFill>
                </a:rPr>
                <a:t>8D</a:t>
              </a:r>
              <a:r>
                <a:rPr lang="ru-RU" sz="2400" kern="1200" dirty="0" smtClean="0">
                  <a:solidFill>
                    <a:srgbClr val="006666"/>
                  </a:solidFill>
                </a:rPr>
                <a:t>0410</a:t>
              </a:r>
              <a:r>
                <a:rPr lang="en-US" sz="2400" kern="1200" dirty="0" smtClean="0">
                  <a:solidFill>
                    <a:srgbClr val="006666"/>
                  </a:solidFill>
                </a:rPr>
                <a:t>2</a:t>
              </a:r>
              <a:r>
                <a:rPr lang="ru-RU" sz="2400" kern="1200" dirty="0" smtClean="0">
                  <a:solidFill>
                    <a:srgbClr val="006666"/>
                  </a:solidFill>
                </a:rPr>
                <a:t>/0</a:t>
              </a:r>
              <a:r>
                <a:rPr lang="en-US" sz="2400" kern="1200" dirty="0" smtClean="0">
                  <a:solidFill>
                    <a:srgbClr val="006666"/>
                  </a:solidFill>
                </a:rPr>
                <a:t>4</a:t>
              </a:r>
              <a:r>
                <a:rPr lang="ru-RU" sz="2400" kern="1200" dirty="0" smtClean="0">
                  <a:solidFill>
                    <a:srgbClr val="006666"/>
                  </a:solidFill>
                </a:rPr>
                <a:t> - Менеджмент</a:t>
              </a:r>
              <a:endParaRPr lang="ru-RU" sz="2400" kern="1200" dirty="0">
                <a:solidFill>
                  <a:srgbClr val="00666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007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706090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Структура    факультетов Университета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6655271"/>
              </p:ext>
            </p:extLst>
          </p:nvPr>
        </p:nvGraphicFramePr>
        <p:xfrm>
          <a:off x="683568" y="1397000"/>
          <a:ext cx="7848872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39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88832" cy="105273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Национальный Рейтинг  – 2020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64288" y="1124744"/>
            <a:ext cx="1432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u="sng" dirty="0">
                <a:hlinkClick r:id="rId2"/>
              </a:rPr>
              <a:t>http://iaar.kz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589718"/>
              </p:ext>
            </p:extLst>
          </p:nvPr>
        </p:nvGraphicFramePr>
        <p:xfrm>
          <a:off x="510912" y="1438088"/>
          <a:ext cx="8309560" cy="4807137"/>
        </p:xfrm>
        <a:graphic>
          <a:graphicData uri="http://schemas.openxmlformats.org/drawingml/2006/table">
            <a:tbl>
              <a:tblPr/>
              <a:tblGrid>
                <a:gridCol w="4993662">
                  <a:extLst>
                    <a:ext uri="{9D8B030D-6E8A-4147-A177-3AD203B41FA5}">
                      <a16:colId xmlns:a16="http://schemas.microsoft.com/office/drawing/2014/main" val="60516893"/>
                    </a:ext>
                  </a:extLst>
                </a:gridCol>
                <a:gridCol w="3315898">
                  <a:extLst>
                    <a:ext uri="{9D8B030D-6E8A-4147-A177-3AD203B41FA5}">
                      <a16:colId xmlns:a16="http://schemas.microsoft.com/office/drawing/2014/main" val="2686939531"/>
                    </a:ext>
                  </a:extLst>
                </a:gridCol>
              </a:tblGrid>
              <a:tr h="665899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НАОКО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https://www.iqaa-ranking.kz/rejting-vuzov/rejting-vuzov-kazakhstana-2020/natsionalnyj-rejting-luchshikh-gumanitarno-ekonomicheskikh-vuzov-kazakhstana-4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97989"/>
                  </a:ext>
                </a:extLst>
              </a:tr>
              <a:tr h="54170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cap="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Национальный рейтинг лучших гуманитарно-экономических вузов Казахстана -2020 - </a:t>
                      </a:r>
                      <a:r>
                        <a:rPr lang="ru-RU" sz="1500" b="1" i="1" cap="all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5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379872"/>
                  </a:ext>
                </a:extLst>
              </a:tr>
              <a:tr h="31112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НААР </a:t>
                      </a:r>
                      <a:r>
                        <a:rPr lang="ru-RU" sz="1000" b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00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https</a:t>
                      </a:r>
                      <a:r>
                        <a:rPr lang="ru-RU" sz="100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://</a:t>
                      </a:r>
                      <a:r>
                        <a:rPr lang="en-US" sz="1000" kern="1200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iaar</a:t>
                      </a:r>
                      <a:r>
                        <a:rPr lang="ru-RU" sz="100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00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agency</a:t>
                      </a:r>
                      <a:r>
                        <a:rPr lang="ru-RU" sz="100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rating</a:t>
                      </a:r>
                      <a:r>
                        <a:rPr lang="ru-RU" sz="1000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/1/0/2020)</a:t>
                      </a:r>
                      <a:endParaRPr lang="ru-RU" sz="1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70329"/>
                  </a:ext>
                </a:extLst>
              </a:tr>
              <a:tr h="275625">
                <a:tc gridSpan="2"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ГЕНЕРАЛЬНЫЙ РЕЙТИНГ «</a:t>
                      </a:r>
                      <a:r>
                        <a:rPr lang="ru-RU" sz="1500" b="1" kern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ТОП-20</a:t>
                      </a:r>
                      <a:r>
                        <a:rPr lang="ru-RU" sz="15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ВУЗОВ </a:t>
                      </a:r>
                      <a:r>
                        <a:rPr lang="ru-RU" sz="1500" b="1" kern="1200" cap="all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Республики Казахстан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67815"/>
                  </a:ext>
                </a:extLst>
              </a:tr>
              <a:tr h="275625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КазУЭФМТ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i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1500" b="1" i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из 89</a:t>
                      </a:r>
                      <a:endParaRPr lang="ru-RU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5077855"/>
                  </a:ext>
                </a:extLst>
              </a:tr>
              <a:tr h="275625">
                <a:tc gridSpan="2"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i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приняли участие 89 вузов РК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01989"/>
                  </a:ext>
                </a:extLst>
              </a:tr>
              <a:tr h="275625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Институциональный рейтинг вузов по направлениям подготовки специалистов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66574"/>
                  </a:ext>
                </a:extLst>
              </a:tr>
              <a:tr h="275625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522756"/>
                  </a:ext>
                </a:extLst>
              </a:tr>
              <a:tr h="275625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БИЗНЕС, УПРАВЛЕНИЕ И ПРАВО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из 10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2588217"/>
                  </a:ext>
                </a:extLst>
              </a:tr>
              <a:tr h="541703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 ЗДРАВООХРАНЕНИЕ И СОЦИАЛЬНОЕ ОБЕСПЕЧЕНИЕ (МЕДИЦИНА)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из 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950554"/>
                  </a:ext>
                </a:extLst>
              </a:tr>
              <a:tr h="275625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МАГИСТРАТУРА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35669"/>
                  </a:ext>
                </a:extLst>
              </a:tr>
              <a:tr h="275625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БИЗНЕС, УПРАВЛЕНИЕ И ПРАВО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из 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181595"/>
                  </a:ext>
                </a:extLst>
              </a:tr>
              <a:tr h="541703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 ЗДРАВООХРАНЕНИЕ И СОЦИАЛЬНОЕ ОБЕСПЕЧЕНИЕ (МЕДИЦИНА)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из 10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76" marR="8776" marT="877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438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3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88832" cy="1052736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Рейтинг    образовательных программ – 2020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248496"/>
              </p:ext>
            </p:extLst>
          </p:nvPr>
        </p:nvGraphicFramePr>
        <p:xfrm>
          <a:off x="683568" y="1052736"/>
          <a:ext cx="9255580" cy="5591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Документ" r:id="rId4" imgW="9244457" imgH="5811091" progId="Word.Document.12">
                  <p:embed/>
                </p:oleObj>
              </mc:Choice>
              <mc:Fallback>
                <p:oleObj name="Документ" r:id="rId4" imgW="9244457" imgH="5811091" progId="Word.Document.12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3568" y="1052736"/>
                        <a:ext cx="9255580" cy="5591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8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88832" cy="1052736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Рейтинг    образовательных программ – 2020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452239"/>
              </p:ext>
            </p:extLst>
          </p:nvPr>
        </p:nvGraphicFramePr>
        <p:xfrm>
          <a:off x="1115616" y="1250984"/>
          <a:ext cx="6955086" cy="4849768"/>
        </p:xfrm>
        <a:graphic>
          <a:graphicData uri="http://schemas.openxmlformats.org/drawingml/2006/table">
            <a:tbl>
              <a:tblPr/>
              <a:tblGrid>
                <a:gridCol w="2974502">
                  <a:extLst>
                    <a:ext uri="{9D8B030D-6E8A-4147-A177-3AD203B41FA5}">
                      <a16:colId xmlns:a16="http://schemas.microsoft.com/office/drawing/2014/main" val="650181904"/>
                    </a:ext>
                  </a:extLst>
                </a:gridCol>
                <a:gridCol w="1990292">
                  <a:extLst>
                    <a:ext uri="{9D8B030D-6E8A-4147-A177-3AD203B41FA5}">
                      <a16:colId xmlns:a16="http://schemas.microsoft.com/office/drawing/2014/main" val="666960662"/>
                    </a:ext>
                  </a:extLst>
                </a:gridCol>
                <a:gridCol w="1990292">
                  <a:extLst>
                    <a:ext uri="{9D8B030D-6E8A-4147-A177-3AD203B41FA5}">
                      <a16:colId xmlns:a16="http://schemas.microsoft.com/office/drawing/2014/main" val="1649297359"/>
                    </a:ext>
                  </a:extLst>
                </a:gridCol>
              </a:tblGrid>
              <a:tr h="369703"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МАГИСТРАТУРА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91184"/>
                  </a:ext>
                </a:extLst>
              </a:tr>
              <a:tr h="369703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Специальность/ОП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359071"/>
                  </a:ext>
                </a:extLst>
              </a:tr>
              <a:tr h="369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НААР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НКАОКО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340277"/>
                  </a:ext>
                </a:extLst>
              </a:tr>
              <a:tr h="369703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6М050600 - Экономика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из 19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из 12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821908"/>
                  </a:ext>
                </a:extLst>
              </a:tr>
              <a:tr h="369703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6М050700 - Менеджмент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из 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из 7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7117946"/>
                  </a:ext>
                </a:extLst>
              </a:tr>
              <a:tr h="369703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6М050800 - Учет и аудит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из 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из 6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2903418"/>
                  </a:ext>
                </a:extLst>
              </a:tr>
              <a:tr h="369703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6М050900 - Финансы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из 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из 11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355333"/>
                  </a:ext>
                </a:extLst>
              </a:tr>
              <a:tr h="600164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6М051000 - Государственное и местное управление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из 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из 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951257"/>
                  </a:ext>
                </a:extLst>
              </a:tr>
              <a:tr h="552574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6M070300 - </a:t>
                      </a: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системы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из 20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из 8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29846"/>
                  </a:ext>
                </a:extLst>
              </a:tr>
              <a:tr h="369703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6М090500 - Социальная работа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из 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из 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227337"/>
                  </a:ext>
                </a:extLst>
              </a:tr>
              <a:tr h="369703"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b="1" cap="all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докторантура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421890"/>
                  </a:ext>
                </a:extLst>
              </a:tr>
              <a:tr h="369703">
                <a:tc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5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070 - Экономика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из 9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69" marR="7769" marT="77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965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71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53" y="1397040"/>
            <a:ext cx="7870576" cy="2631819"/>
          </a:xfrm>
        </p:spPr>
        <p:txBody>
          <a:bodyPr/>
          <a:lstStyle/>
          <a:p>
            <a:pPr>
              <a:tabLst>
                <a:tab pos="539188" algn="l"/>
              </a:tabLst>
            </a:pPr>
            <a:r>
              <a:rPr lang="ru-RU" sz="3420" b="1" i="1" dirty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  <a:r>
              <a:rPr lang="ru-RU" sz="3420" b="1" i="1" dirty="0">
                <a:solidFill>
                  <a:srgbClr val="C00000"/>
                </a:solidFill>
                <a:cs typeface="Arial" pitchFamily="34" charset="0"/>
              </a:rPr>
              <a:t>Стратегическое направление 1. </a:t>
            </a:r>
            <a:br>
              <a:rPr lang="ru-RU" sz="3420" b="1" i="1" dirty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3420" b="1" i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ru-RU" sz="3420" b="1" i="1" dirty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3420" b="1" i="1" dirty="0">
                <a:solidFill>
                  <a:srgbClr val="0070C0"/>
                </a:solidFill>
                <a:cs typeface="Arial" pitchFamily="34" charset="0"/>
              </a:rPr>
              <a:t>Подготовка конкурентоспособных специалистов</a:t>
            </a: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9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859216" cy="936104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Контингент     КАЗУЭФМТ </a:t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000" b="1" i="1" dirty="0" smtClean="0">
                <a:solidFill>
                  <a:schemeClr val="bg1"/>
                </a:solidFill>
              </a:rPr>
              <a:t>(по состоянию на 01.10.2019 г.)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310316"/>
              </p:ext>
            </p:extLst>
          </p:nvPr>
        </p:nvGraphicFramePr>
        <p:xfrm>
          <a:off x="601886" y="1270246"/>
          <a:ext cx="8310611" cy="5002438"/>
        </p:xfrm>
        <a:graphic>
          <a:graphicData uri="http://schemas.openxmlformats.org/drawingml/2006/table">
            <a:tbl>
              <a:tblPr/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38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887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Уровень, форма обучения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2016-2017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2017-2018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2018-2019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2019-2020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5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Бакалавриат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3441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3291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3017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2914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очная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2756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2769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2532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2286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2155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9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Заочная, ДОТ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603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672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731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9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Магистратура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553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533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322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4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Докторантура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PhD</a:t>
                      </a: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Слушатели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МВА,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DBA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34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вузу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4121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3934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3411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3212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13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280920" cy="778098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Контингент  в разрезе форм обучения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689115"/>
            <a:ext cx="3545582" cy="36052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655646"/>
            <a:ext cx="3469915" cy="364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596336" cy="778098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</a:rPr>
              <a:t>Контингент послевузовского образования</a:t>
            </a:r>
            <a:endParaRPr lang="ru-RU" sz="26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" y="1484784"/>
            <a:ext cx="4629396" cy="3869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1484783"/>
            <a:ext cx="4134172" cy="386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2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11144" cy="1008112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Прием      КазУЭФМТ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702035"/>
              </p:ext>
            </p:extLst>
          </p:nvPr>
        </p:nvGraphicFramePr>
        <p:xfrm>
          <a:off x="0" y="1250513"/>
          <a:ext cx="9175751" cy="505693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915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4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26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47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99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90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925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Уровень, форма обучения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2015-2016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2016-2017 </a:t>
                      </a:r>
                      <a:endParaRPr lang="ru-RU" sz="17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2017-   2018 </a:t>
                      </a:r>
                      <a:endParaRPr kumimoji="0" lang="ru-RU" sz="170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kern="1200" dirty="0" smtClean="0">
                          <a:effectLst/>
                        </a:rPr>
                        <a:t>2018-2019</a:t>
                      </a:r>
                      <a:endParaRPr kumimoji="0" lang="ru-RU" sz="1700" b="1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2019-2020</a:t>
                      </a:r>
                    </a:p>
                  </a:txBody>
                  <a:tcPr marL="0" marR="0" marT="0" marB="0" anchor="ctr">
                    <a:solidFill>
                      <a:srgbClr val="FF990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4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Бакалавриат, всего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1071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6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Очная 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671</a:t>
                      </a:r>
                    </a:p>
                  </a:txBody>
                  <a:tcPr marL="80208" marR="80208" marT="1050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866</a:t>
                      </a:r>
                    </a:p>
                  </a:txBody>
                  <a:tcPr marL="80208" marR="80208" marT="1050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1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Заочная , ДОТ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Магистратура, всего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409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528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Научно-педагогическое направление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Профильное направление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9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Докторантура, </a:t>
                      </a:r>
                      <a:r>
                        <a:rPr kumimoji="0" lang="ru-RU" sz="18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PhD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Прием на МВА, </a:t>
                      </a:r>
                      <a:r>
                        <a:rPr kumimoji="0" lang="en-U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DBA</a:t>
                      </a:r>
                      <a:endParaRPr kumimoji="0"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2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Всего по вузу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913" marR="106913" marT="50416" marB="504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1282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1633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208" marR="80208" marT="10505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1476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1241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lvl="1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1005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66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11144" cy="1008112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Выпуск      КазУЭФМТ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253594"/>
              </p:ext>
            </p:extLst>
          </p:nvPr>
        </p:nvGraphicFramePr>
        <p:xfrm>
          <a:off x="251520" y="1102620"/>
          <a:ext cx="8795072" cy="523673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3860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40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55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355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6720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Форма обучения</a:t>
                      </a:r>
                      <a:endParaRPr kumimoji="0" lang="ru-RU" alt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2019</a:t>
                      </a:r>
                      <a:endParaRPr kumimoji="0" lang="ru-RU" altLang="ru-RU" sz="2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80195" marR="80195" marT="0" marB="0" anchor="ctr" horzOverflow="overflow">
                    <a:solidFill>
                      <a:srgbClr val="FF9900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Бакалавриат,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916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892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 том числе: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очная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607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571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Заочная, ДОТ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вечерняя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Магистратура + </a:t>
                      </a:r>
                      <a:r>
                        <a:rPr kumimoji="0" lang="en-US" altLang="ru-RU" sz="2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Ph.D</a:t>
                      </a:r>
                      <a:endParaRPr kumimoji="0" lang="ru-RU" altLang="ru-RU" sz="20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387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</a:t>
                      </a:r>
                      <a:r>
                        <a:rPr kumimoji="0" lang="en-US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+4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64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Итого по ВУЗу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b" horzOverflow="overflow">
                    <a:noFill/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1303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1086</a:t>
                      </a:r>
                      <a:endParaRPr kumimoji="0" lang="ru-RU" altLang="ru-RU" sz="2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0195" marR="80195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884</a:t>
                      </a:r>
                    </a:p>
                  </a:txBody>
                  <a:tcPr marL="80195" marR="80195" marT="0" marB="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7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11144" cy="792088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Трудоустройство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055140"/>
            <a:ext cx="7776864" cy="523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8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ППС КазУЭФМТ в 2019-2020 </a:t>
            </a:r>
            <a:r>
              <a:rPr lang="ru-RU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уч.г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37" y="1233700"/>
            <a:ext cx="7574211" cy="52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1008112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</a:rPr>
              <a:t>Профессорско-преподавательский состав</a:t>
            </a:r>
            <a:endParaRPr lang="ru-RU" sz="26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268760"/>
            <a:ext cx="80648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Университете работает 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преподавателя,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 них 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штатные 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(94,9%)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1642" y="2636912"/>
            <a:ext cx="270220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133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штатных преподавателей (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59,4%)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имеют ученые степени: доктора наук –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кандидата наук –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доктора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24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магистров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83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316344"/>
              </p:ext>
            </p:extLst>
          </p:nvPr>
        </p:nvGraphicFramePr>
        <p:xfrm>
          <a:off x="3960440" y="2313383"/>
          <a:ext cx="4726360" cy="3419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131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11144" cy="1008112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Повышение квалификации ППС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32" y="1118169"/>
            <a:ext cx="7938268" cy="512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995120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Учебная нагрузка ППС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958995"/>
              </p:ext>
            </p:extLst>
          </p:nvPr>
        </p:nvGraphicFramePr>
        <p:xfrm>
          <a:off x="551036" y="1268756"/>
          <a:ext cx="8413452" cy="4961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999">
                  <a:extLst>
                    <a:ext uri="{9D8B030D-6E8A-4147-A177-3AD203B41FA5}">
                      <a16:colId xmlns:a16="http://schemas.microsoft.com/office/drawing/2014/main" val="2393826733"/>
                    </a:ext>
                  </a:extLst>
                </a:gridCol>
                <a:gridCol w="1952741">
                  <a:extLst>
                    <a:ext uri="{9D8B030D-6E8A-4147-A177-3AD203B41FA5}">
                      <a16:colId xmlns:a16="http://schemas.microsoft.com/office/drawing/2014/main" val="453033956"/>
                    </a:ext>
                  </a:extLst>
                </a:gridCol>
                <a:gridCol w="1510678">
                  <a:extLst>
                    <a:ext uri="{9D8B030D-6E8A-4147-A177-3AD203B41FA5}">
                      <a16:colId xmlns:a16="http://schemas.microsoft.com/office/drawing/2014/main" val="901550296"/>
                    </a:ext>
                  </a:extLst>
                </a:gridCol>
                <a:gridCol w="1510678">
                  <a:extLst>
                    <a:ext uri="{9D8B030D-6E8A-4147-A177-3AD203B41FA5}">
                      <a16:colId xmlns:a16="http://schemas.microsoft.com/office/drawing/2014/main" val="3163962177"/>
                    </a:ext>
                  </a:extLst>
                </a:gridCol>
                <a:gridCol w="1510678">
                  <a:extLst>
                    <a:ext uri="{9D8B030D-6E8A-4147-A177-3AD203B41FA5}">
                      <a16:colId xmlns:a16="http://schemas.microsoft.com/office/drawing/2014/main" val="478558253"/>
                    </a:ext>
                  </a:extLst>
                </a:gridCol>
                <a:gridCol w="1510678">
                  <a:extLst>
                    <a:ext uri="{9D8B030D-6E8A-4147-A177-3AD203B41FA5}">
                      <a16:colId xmlns:a16="http://schemas.microsoft.com/office/drawing/2014/main" val="271928363"/>
                    </a:ext>
                  </a:extLst>
                </a:gridCol>
              </a:tblGrid>
              <a:tr h="4940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70C0"/>
                          </a:solidFill>
                          <a:effectLst/>
                        </a:rPr>
                        <a:t>Наименование кафедр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2016-2017 </a:t>
                      </a:r>
                      <a:r>
                        <a:rPr lang="ru-RU" sz="1400" dirty="0" err="1">
                          <a:solidFill>
                            <a:srgbClr val="0070C0"/>
                          </a:solidFill>
                          <a:effectLst/>
                        </a:rPr>
                        <a:t>у.г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2017-2018 </a:t>
                      </a:r>
                      <a:r>
                        <a:rPr lang="ru-RU" sz="1400" dirty="0" err="1">
                          <a:solidFill>
                            <a:srgbClr val="0070C0"/>
                          </a:solidFill>
                          <a:effectLst/>
                        </a:rPr>
                        <a:t>у.г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2018-2019 </a:t>
                      </a:r>
                      <a:r>
                        <a:rPr lang="ru-RU" sz="1400" dirty="0" err="1">
                          <a:solidFill>
                            <a:srgbClr val="0070C0"/>
                          </a:solidFill>
                          <a:effectLst/>
                        </a:rPr>
                        <a:t>у.г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2019-2020 </a:t>
                      </a:r>
                      <a:r>
                        <a:rPr lang="ru-RU" sz="1400" dirty="0" err="1">
                          <a:solidFill>
                            <a:srgbClr val="0070C0"/>
                          </a:solidFill>
                          <a:effectLst/>
                        </a:rPr>
                        <a:t>у.г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7653568"/>
                  </a:ext>
                </a:extLst>
              </a:tr>
              <a:tr h="253814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Финансы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12479,25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15162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13185,5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14442,5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6796179"/>
                  </a:ext>
                </a:extLst>
              </a:tr>
              <a:tr h="24703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Банковское дело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6927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800077"/>
                  </a:ext>
                </a:extLst>
              </a:tr>
              <a:tr h="24703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Учет и аудит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22211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16128,6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13309,75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15912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7182311"/>
                  </a:ext>
                </a:extLst>
              </a:tr>
              <a:tr h="494073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Информ.систем и Техн.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24381,5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19658,7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16044,25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15457,5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0166788"/>
                  </a:ext>
                </a:extLst>
              </a:tr>
              <a:tr h="253814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Экономика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19973,4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16340,45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13582,5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15582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6473980"/>
                  </a:ext>
                </a:extLst>
              </a:tr>
              <a:tr h="24703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Менеджмент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22129,3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26513,5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14394,2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17404,5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3054672"/>
                  </a:ext>
                </a:extLst>
              </a:tr>
              <a:tr h="494073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Международная торговля и право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10914,5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8014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11419,5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1695097"/>
                  </a:ext>
                </a:extLst>
              </a:tr>
              <a:tr h="24703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Туризм и сервис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9329,75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12659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16209,5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6577462"/>
                  </a:ext>
                </a:extLst>
              </a:tr>
              <a:tr h="494073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Социальная работа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13638,5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23376,15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007713"/>
                  </a:ext>
                </a:extLst>
              </a:tr>
              <a:tr h="494073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Казахский и </a:t>
                      </a:r>
                      <a:endParaRPr lang="ru-RU" sz="14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иностр. языки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12744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13455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14218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13513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2853408"/>
                  </a:ext>
                </a:extLst>
              </a:tr>
              <a:tr h="253814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Дизайн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15447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10812,25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11223,25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9037,25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2214117"/>
                  </a:ext>
                </a:extLst>
              </a:tr>
              <a:tr h="24703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ООД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5486,5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5618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6263090"/>
                  </a:ext>
                </a:extLst>
              </a:tr>
              <a:tr h="494073">
                <a:tc>
                  <a:txBody>
                    <a:bodyPr/>
                    <a:lstStyle/>
                    <a:p>
                      <a:pPr marL="457200"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Итого по КазУЭФМТ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170175,2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141446,7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</a:rPr>
                        <a:t>122117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134595.75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810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29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7200800" cy="792088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</a:rPr>
              <a:t>Средняя годовая нагрузка на 1  ППС</a:t>
            </a:r>
            <a:endParaRPr lang="ru-RU" sz="3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440303"/>
              </p:ext>
            </p:extLst>
          </p:nvPr>
        </p:nvGraphicFramePr>
        <p:xfrm>
          <a:off x="899592" y="1277653"/>
          <a:ext cx="7499177" cy="5207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3714140745"/>
                    </a:ext>
                  </a:extLst>
                </a:gridCol>
                <a:gridCol w="2187583">
                  <a:extLst>
                    <a:ext uri="{9D8B030D-6E8A-4147-A177-3AD203B41FA5}">
                      <a16:colId xmlns:a16="http://schemas.microsoft.com/office/drawing/2014/main" val="2695157369"/>
                    </a:ext>
                  </a:extLst>
                </a:gridCol>
                <a:gridCol w="924626">
                  <a:extLst>
                    <a:ext uri="{9D8B030D-6E8A-4147-A177-3AD203B41FA5}">
                      <a16:colId xmlns:a16="http://schemas.microsoft.com/office/drawing/2014/main" val="4048870015"/>
                    </a:ext>
                  </a:extLst>
                </a:gridCol>
                <a:gridCol w="1130419">
                  <a:extLst>
                    <a:ext uri="{9D8B030D-6E8A-4147-A177-3AD203B41FA5}">
                      <a16:colId xmlns:a16="http://schemas.microsoft.com/office/drawing/2014/main" val="2137219139"/>
                    </a:ext>
                  </a:extLst>
                </a:gridCol>
                <a:gridCol w="1026798">
                  <a:extLst>
                    <a:ext uri="{9D8B030D-6E8A-4147-A177-3AD203B41FA5}">
                      <a16:colId xmlns:a16="http://schemas.microsoft.com/office/drawing/2014/main" val="756855192"/>
                    </a:ext>
                  </a:extLst>
                </a:gridCol>
                <a:gridCol w="1437663">
                  <a:extLst>
                    <a:ext uri="{9D8B030D-6E8A-4147-A177-3AD203B41FA5}">
                      <a16:colId xmlns:a16="http://schemas.microsoft.com/office/drawing/2014/main" val="1896963930"/>
                    </a:ext>
                  </a:extLst>
                </a:gridCol>
              </a:tblGrid>
              <a:tr h="34289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Кафедра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Количество ставок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Объем часов учебной нагрузки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Средняя нагрузка на 1 ППС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extLst>
                  <a:ext uri="{0D108BD9-81ED-4DB2-BD59-A6C34878D82A}">
                    <a16:rowId xmlns:a16="http://schemas.microsoft.com/office/drawing/2014/main" val="2579494309"/>
                  </a:ext>
                </a:extLst>
              </a:tr>
              <a:tr h="2397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241857"/>
                  </a:ext>
                </a:extLst>
              </a:tr>
              <a:tr h="171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«Финансы»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14696,5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14816,5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282862131"/>
                  </a:ext>
                </a:extLst>
              </a:tr>
              <a:tr h="171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«Учет и аудит»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28,75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16333,5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16333,5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568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3733732938"/>
                  </a:ext>
                </a:extLst>
              </a:tr>
              <a:tr h="171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«Менеджмент»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17404,5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17404,5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461911713"/>
                  </a:ext>
                </a:extLst>
              </a:tr>
              <a:tr h="171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«Экономика»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15582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15582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599,3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1921556700"/>
                  </a:ext>
                </a:extLst>
              </a:tr>
              <a:tr h="342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«Соц. раб. и туризм»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27,25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16209,5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16209,5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595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3111660989"/>
                  </a:ext>
                </a:extLst>
              </a:tr>
              <a:tr h="342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6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«Международная торговля и право»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11419,5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11419,5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585,6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1588341332"/>
                  </a:ext>
                </a:extLst>
              </a:tr>
              <a:tr h="514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«Информационные системы и технологии»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25,75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15457,5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15441,5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599,7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2654207176"/>
                  </a:ext>
                </a:extLst>
              </a:tr>
              <a:tr h="342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8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«Общеобразователь-ных дисциплин»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5619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5619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696057916"/>
                  </a:ext>
                </a:extLst>
              </a:tr>
              <a:tr h="514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9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«Казахского и иностранных языков»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20,75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13541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13541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652,6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2728667918"/>
                  </a:ext>
                </a:extLst>
              </a:tr>
              <a:tr h="171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10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«Дизайн»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9107,5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9107,5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587,6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1134336130"/>
                  </a:ext>
                </a:extLst>
              </a:tr>
              <a:tr h="1714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Гостевые, почасовая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18,25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extLst>
                  <a:ext uri="{0D108BD9-81ED-4DB2-BD59-A6C34878D82A}">
                    <a16:rowId xmlns:a16="http://schemas.microsoft.com/office/drawing/2014/main" val="3179175208"/>
                  </a:ext>
                </a:extLst>
              </a:tr>
              <a:tr h="3428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 по КазУЭФМТ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135370,5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135474,5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562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extLst>
                  <a:ext uri="{0D108BD9-81ED-4DB2-BD59-A6C34878D82A}">
                    <a16:rowId xmlns:a16="http://schemas.microsoft.com/office/drawing/2014/main" val="2246742409"/>
                  </a:ext>
                </a:extLst>
              </a:tr>
              <a:tr h="5143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сравнения данные за 2018-2019 у.г.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122117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121338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549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79" marR="60079" marT="0" marB="0" anchor="ctr"/>
                </a:tc>
                <a:extLst>
                  <a:ext uri="{0D108BD9-81ED-4DB2-BD59-A6C34878D82A}">
                    <a16:rowId xmlns:a16="http://schemas.microsoft.com/office/drawing/2014/main" val="12499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2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7200800" cy="792088"/>
          </a:xfrm>
        </p:spPr>
        <p:txBody>
          <a:bodyPr/>
          <a:lstStyle/>
          <a:p>
            <a:r>
              <a:rPr lang="ru-RU" sz="2000" dirty="0"/>
              <a:t>Учебники и учебные пособия, изданные преподавателями </a:t>
            </a:r>
            <a:r>
              <a:rPr lang="ru-RU" sz="2000" dirty="0" err="1"/>
              <a:t>КазУЭФМТ</a:t>
            </a:r>
            <a:r>
              <a:rPr lang="ru-RU" sz="2000" dirty="0"/>
              <a:t> (за последние 3 года)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031794"/>
              </p:ext>
            </p:extLst>
          </p:nvPr>
        </p:nvGraphicFramePr>
        <p:xfrm>
          <a:off x="179512" y="1196752"/>
          <a:ext cx="8859236" cy="5344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4301">
                  <a:extLst>
                    <a:ext uri="{9D8B030D-6E8A-4147-A177-3AD203B41FA5}">
                      <a16:colId xmlns:a16="http://schemas.microsoft.com/office/drawing/2014/main" val="8588886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94728002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66039589"/>
                    </a:ext>
                  </a:extLst>
                </a:gridCol>
                <a:gridCol w="905117">
                  <a:extLst>
                    <a:ext uri="{9D8B030D-6E8A-4147-A177-3AD203B41FA5}">
                      <a16:colId xmlns:a16="http://schemas.microsoft.com/office/drawing/2014/main" val="2959969893"/>
                    </a:ext>
                  </a:extLst>
                </a:gridCol>
                <a:gridCol w="825896">
                  <a:extLst>
                    <a:ext uri="{9D8B030D-6E8A-4147-A177-3AD203B41FA5}">
                      <a16:colId xmlns:a16="http://schemas.microsoft.com/office/drawing/2014/main" val="1937134614"/>
                    </a:ext>
                  </a:extLst>
                </a:gridCol>
                <a:gridCol w="826730">
                  <a:extLst>
                    <a:ext uri="{9D8B030D-6E8A-4147-A177-3AD203B41FA5}">
                      <a16:colId xmlns:a16="http://schemas.microsoft.com/office/drawing/2014/main" val="807928696"/>
                    </a:ext>
                  </a:extLst>
                </a:gridCol>
                <a:gridCol w="825896">
                  <a:extLst>
                    <a:ext uri="{9D8B030D-6E8A-4147-A177-3AD203B41FA5}">
                      <a16:colId xmlns:a16="http://schemas.microsoft.com/office/drawing/2014/main" val="1906802905"/>
                    </a:ext>
                  </a:extLst>
                </a:gridCol>
                <a:gridCol w="949115">
                  <a:extLst>
                    <a:ext uri="{9D8B030D-6E8A-4147-A177-3AD203B41FA5}">
                      <a16:colId xmlns:a16="http://schemas.microsoft.com/office/drawing/2014/main" val="1343459646"/>
                    </a:ext>
                  </a:extLst>
                </a:gridCol>
                <a:gridCol w="949115">
                  <a:extLst>
                    <a:ext uri="{9D8B030D-6E8A-4147-A177-3AD203B41FA5}">
                      <a16:colId xmlns:a16="http://schemas.microsoft.com/office/drawing/2014/main" val="3192253277"/>
                    </a:ext>
                  </a:extLst>
                </a:gridCol>
                <a:gridCol w="910818">
                  <a:extLst>
                    <a:ext uri="{9D8B030D-6E8A-4147-A177-3AD203B41FA5}">
                      <a16:colId xmlns:a16="http://schemas.microsoft.com/office/drawing/2014/main" val="4005105733"/>
                    </a:ext>
                  </a:extLst>
                </a:gridCol>
              </a:tblGrid>
              <a:tr h="23293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п/п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Кафедры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Учебники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Темп роста по сравнению с пред. годом(+,-)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vert="vert27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Учебные пособия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Темп роста по сравнению с пред. годом(+,-)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vert="vert270"/>
                </a:tc>
                <a:extLst>
                  <a:ext uri="{0D108BD9-81ED-4DB2-BD59-A6C34878D82A}">
                    <a16:rowId xmlns:a16="http://schemas.microsoft.com/office/drawing/2014/main" val="1942298760"/>
                  </a:ext>
                </a:extLst>
              </a:tr>
              <a:tr h="6988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2017-2018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уч.год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2018-2019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уч.год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2019-2020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уч.год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2017-2018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уч.год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018-2019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у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.г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2019-2020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у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.г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636580"/>
                  </a:ext>
                </a:extLst>
              </a:tr>
              <a:tr h="2516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п.л.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п.л.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п.л.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п.л</a:t>
                      </a:r>
                      <a:r>
                        <a:rPr lang="en-US" sz="11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п.л.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п.л.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51426"/>
                  </a:ext>
                </a:extLst>
              </a:tr>
              <a:tr h="232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Финансы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1/10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1/21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1/20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7/75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1/14,2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r>
                        <a:rPr lang="en-US" sz="1400">
                          <a:effectLst/>
                        </a:rPr>
                        <a:t>/56,2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+</a:t>
                      </a: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576490063"/>
                  </a:ext>
                </a:extLst>
              </a:tr>
              <a:tr h="3059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Учет и Аудит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5/74,5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</a:t>
                      </a:r>
                      <a:r>
                        <a:rPr lang="en-US" sz="1400">
                          <a:effectLst/>
                        </a:rPr>
                        <a:t>/27,5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1/16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198109558"/>
                  </a:ext>
                </a:extLst>
              </a:tr>
              <a:tr h="465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Менеджмент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1/20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630555" algn="l"/>
                        </a:tabLs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ru-RU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6/63,8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2/28  </a:t>
                      </a:r>
                      <a:endParaRPr lang="ru-RU" sz="14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 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1/14,5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2695970817"/>
                  </a:ext>
                </a:extLst>
              </a:tr>
              <a:tr h="3059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Экономика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1/15,6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5/56,35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4/57,38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r>
                        <a:rPr lang="en-US" sz="1400">
                          <a:effectLst/>
                        </a:rPr>
                        <a:t>/</a:t>
                      </a:r>
                      <a:r>
                        <a:rPr lang="ru-RU" sz="1400">
                          <a:effectLst/>
                        </a:rPr>
                        <a:t>40</a:t>
                      </a:r>
                      <a:r>
                        <a:rPr lang="en-US" sz="1400">
                          <a:effectLst/>
                        </a:rPr>
                        <a:t>,75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1566692822"/>
                  </a:ext>
                </a:extLst>
              </a:tr>
              <a:tr h="232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Ки</a:t>
                      </a:r>
                      <a:r>
                        <a:rPr lang="ru-RU" sz="1400">
                          <a:effectLst/>
                        </a:rPr>
                        <a:t>И</a:t>
                      </a:r>
                      <a:r>
                        <a:rPr lang="en-US" sz="1400">
                          <a:effectLst/>
                        </a:rPr>
                        <a:t>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2/12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2/26,3 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1/10 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1004801477"/>
                  </a:ext>
                </a:extLst>
              </a:tr>
              <a:tr h="2329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ООД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1765179285"/>
                  </a:ext>
                </a:extLst>
              </a:tr>
              <a:tr h="10007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>
                          <a:effectLst/>
                        </a:rPr>
                        <a:t>ИСиТ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1/34,3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2/18,38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4/24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r>
                        <a:rPr lang="en-US" sz="1400">
                          <a:effectLst/>
                        </a:rPr>
                        <a:t>/</a:t>
                      </a:r>
                      <a:r>
                        <a:rPr lang="ru-RU" sz="1400">
                          <a:effectLst/>
                        </a:rPr>
                        <a:t>46</a:t>
                      </a:r>
                      <a:r>
                        <a:rPr lang="en-US" sz="1400">
                          <a:effectLst/>
                        </a:rPr>
                        <a:t>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extLst>
                  <a:ext uri="{0D108BD9-81ED-4DB2-BD59-A6C34878D82A}">
                    <a16:rowId xmlns:a16="http://schemas.microsoft.com/office/drawing/2014/main" val="3788319867"/>
                  </a:ext>
                </a:extLst>
              </a:tr>
              <a:tr h="3059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>
                          <a:effectLst/>
                        </a:rPr>
                        <a:t>Дизайн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2/51,5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1/7,3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2/*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r>
                        <a:rPr lang="en-US" sz="1400">
                          <a:effectLst/>
                        </a:rPr>
                        <a:t>/</a:t>
                      </a: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 anchor="ctr"/>
                </a:tc>
                <a:extLst>
                  <a:ext uri="{0D108BD9-81ED-4DB2-BD59-A6C34878D82A}">
                    <a16:rowId xmlns:a16="http://schemas.microsoft.com/office/drawing/2014/main" val="351649876"/>
                  </a:ext>
                </a:extLst>
              </a:tr>
              <a:tr h="465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>
                          <a:effectLst/>
                        </a:rPr>
                        <a:t>Соц.работа и туризм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1/12,5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r>
                        <a:rPr lang="en-US" sz="1400">
                          <a:effectLst/>
                        </a:rPr>
                        <a:t>/25,9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+</a:t>
                      </a: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4287841051"/>
                  </a:ext>
                </a:extLst>
              </a:tr>
              <a:tr h="3059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>
                          <a:effectLst/>
                        </a:rPr>
                        <a:t>МТиПраво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1/14,2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2/16,2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2/1</a:t>
                      </a: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2044582963"/>
                  </a:ext>
                </a:extLst>
              </a:tr>
              <a:tr h="3059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>
                          <a:effectLst/>
                        </a:rPr>
                        <a:t>Всего по вузу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4/37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6/141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/27,3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</a:t>
                      </a: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27/314,2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19/189,7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r>
                        <a:rPr lang="en-US" sz="1400" dirty="0">
                          <a:effectLst/>
                        </a:rPr>
                        <a:t>/</a:t>
                      </a:r>
                      <a:r>
                        <a:rPr lang="ru-RU" sz="1400" dirty="0">
                          <a:effectLst/>
                        </a:rPr>
                        <a:t>256</a:t>
                      </a:r>
                      <a:r>
                        <a:rPr lang="en-US" sz="1400" dirty="0">
                          <a:effectLst/>
                        </a:rPr>
                        <a:t>,</a:t>
                      </a: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40" marR="52540" marT="0" marB="0"/>
                </a:tc>
                <a:extLst>
                  <a:ext uri="{0D108BD9-81ED-4DB2-BD59-A6C34878D82A}">
                    <a16:rowId xmlns:a16="http://schemas.microsoft.com/office/drawing/2014/main" val="4106398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317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416824" cy="864096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</a:rPr>
              <a:t>Успеваемость и качество </a:t>
            </a:r>
            <a:br>
              <a:rPr lang="ru-RU" sz="2600" b="1" i="1" dirty="0" smtClean="0">
                <a:solidFill>
                  <a:schemeClr val="bg1"/>
                </a:solidFill>
              </a:rPr>
            </a:br>
            <a:r>
              <a:rPr lang="ru-RU" sz="2600" b="1" i="1" dirty="0" smtClean="0">
                <a:solidFill>
                  <a:schemeClr val="bg1"/>
                </a:solidFill>
              </a:rPr>
              <a:t>(</a:t>
            </a:r>
            <a:r>
              <a:rPr lang="ru-RU" sz="2600" b="1" i="1" dirty="0" err="1" smtClean="0">
                <a:solidFill>
                  <a:schemeClr val="bg1"/>
                </a:solidFill>
              </a:rPr>
              <a:t>бакалавриат</a:t>
            </a:r>
            <a:r>
              <a:rPr lang="ru-RU" sz="2600" b="1" i="1" dirty="0" smtClean="0">
                <a:solidFill>
                  <a:schemeClr val="bg1"/>
                </a:solidFill>
              </a:rPr>
              <a:t>)</a:t>
            </a:r>
            <a:endParaRPr lang="ru-RU" sz="2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256692"/>
              </p:ext>
            </p:extLst>
          </p:nvPr>
        </p:nvGraphicFramePr>
        <p:xfrm>
          <a:off x="827585" y="1412777"/>
          <a:ext cx="7488831" cy="3818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2870">
                  <a:extLst>
                    <a:ext uri="{9D8B030D-6E8A-4147-A177-3AD203B41FA5}">
                      <a16:colId xmlns:a16="http://schemas.microsoft.com/office/drawing/2014/main" val="2849353299"/>
                    </a:ext>
                  </a:extLst>
                </a:gridCol>
                <a:gridCol w="932870">
                  <a:extLst>
                    <a:ext uri="{9D8B030D-6E8A-4147-A177-3AD203B41FA5}">
                      <a16:colId xmlns:a16="http://schemas.microsoft.com/office/drawing/2014/main" val="1384401495"/>
                    </a:ext>
                  </a:extLst>
                </a:gridCol>
                <a:gridCol w="867432">
                  <a:extLst>
                    <a:ext uri="{9D8B030D-6E8A-4147-A177-3AD203B41FA5}">
                      <a16:colId xmlns:a16="http://schemas.microsoft.com/office/drawing/2014/main" val="363451253"/>
                    </a:ext>
                  </a:extLst>
                </a:gridCol>
                <a:gridCol w="1659315">
                  <a:extLst>
                    <a:ext uri="{9D8B030D-6E8A-4147-A177-3AD203B41FA5}">
                      <a16:colId xmlns:a16="http://schemas.microsoft.com/office/drawing/2014/main" val="2342161761"/>
                    </a:ext>
                  </a:extLst>
                </a:gridCol>
                <a:gridCol w="835694">
                  <a:extLst>
                    <a:ext uri="{9D8B030D-6E8A-4147-A177-3AD203B41FA5}">
                      <a16:colId xmlns:a16="http://schemas.microsoft.com/office/drawing/2014/main" val="1618120908"/>
                    </a:ext>
                  </a:extLst>
                </a:gridCol>
                <a:gridCol w="970915">
                  <a:extLst>
                    <a:ext uri="{9D8B030D-6E8A-4147-A177-3AD203B41FA5}">
                      <a16:colId xmlns:a16="http://schemas.microsoft.com/office/drawing/2014/main" val="3784995200"/>
                    </a:ext>
                  </a:extLst>
                </a:gridCol>
                <a:gridCol w="1289735">
                  <a:extLst>
                    <a:ext uri="{9D8B030D-6E8A-4147-A177-3AD203B41FA5}">
                      <a16:colId xmlns:a16="http://schemas.microsoft.com/office/drawing/2014/main" val="178603247"/>
                    </a:ext>
                  </a:extLst>
                </a:gridCol>
              </a:tblGrid>
              <a:tr h="103634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</a:rPr>
                        <a:t>Курс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</a:rPr>
                        <a:t>Успеваемость, %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</a:rPr>
                        <a:t>Средняя успеваемость,%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</a:rPr>
                        <a:t>Качество,%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</a:rPr>
                        <a:t>Качество, 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</a:rPr>
                        <a:t>на базе с/о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922724"/>
                  </a:ext>
                </a:extLst>
              </a:tr>
              <a:tr h="6918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</a:rPr>
                        <a:t>На базе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</a:rPr>
                        <a:t>с/о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</a:rPr>
                        <a:t>На базе ТиПО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</a:rPr>
                        <a:t>На базе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2"/>
                          </a:solidFill>
                          <a:effectLst/>
                        </a:rPr>
                        <a:t>с/о</a:t>
                      </a:r>
                      <a:endParaRPr lang="ru-RU" sz="160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2"/>
                          </a:solidFill>
                          <a:effectLst/>
                        </a:rPr>
                        <a:t>На базе </a:t>
                      </a:r>
                      <a:r>
                        <a:rPr lang="ru-RU" sz="1600" dirty="0" err="1">
                          <a:solidFill>
                            <a:schemeClr val="tx2"/>
                          </a:solidFill>
                          <a:effectLst/>
                        </a:rPr>
                        <a:t>ТиПО</a:t>
                      </a:r>
                      <a:endParaRPr lang="ru-RU" sz="1600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943336"/>
                  </a:ext>
                </a:extLst>
              </a:tr>
              <a:tr h="499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r>
                        <a:rPr lang="kk-KZ" sz="1600">
                          <a:effectLst/>
                        </a:rPr>
                        <a:t>3</a:t>
                      </a:r>
                      <a:r>
                        <a:rPr lang="ru-RU" sz="1600">
                          <a:effectLst/>
                        </a:rPr>
                        <a:t>.</a:t>
                      </a:r>
                      <a:r>
                        <a:rPr lang="kk-KZ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r>
                        <a:rPr lang="kk-KZ" sz="1600">
                          <a:effectLst/>
                        </a:rPr>
                        <a:t>1,8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87,6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r>
                        <a:rPr lang="kk-KZ" sz="1600" dirty="0">
                          <a:effectLst/>
                        </a:rPr>
                        <a:t>6</a:t>
                      </a:r>
                      <a:r>
                        <a:rPr lang="ru-RU" sz="1600" dirty="0">
                          <a:effectLst/>
                        </a:rPr>
                        <a:t>.6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81.3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r>
                        <a:rPr lang="kk-KZ" sz="1600">
                          <a:effectLst/>
                        </a:rPr>
                        <a:t>3</a:t>
                      </a:r>
                      <a:r>
                        <a:rPr lang="ru-RU" sz="1600">
                          <a:effectLst/>
                        </a:rPr>
                        <a:t>.</a:t>
                      </a:r>
                      <a:r>
                        <a:rPr lang="kk-KZ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3178074"/>
                  </a:ext>
                </a:extLst>
              </a:tr>
              <a:tr h="499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91.</a:t>
                      </a:r>
                      <a:r>
                        <a:rPr lang="kk-KZ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87</a:t>
                      </a:r>
                      <a:r>
                        <a:rPr lang="ru-RU" sz="1600">
                          <a:effectLst/>
                        </a:rPr>
                        <a:t>.8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r>
                        <a:rPr lang="kk-KZ" sz="1600" dirty="0">
                          <a:effectLst/>
                        </a:rPr>
                        <a:t>3</a:t>
                      </a:r>
                      <a:r>
                        <a:rPr lang="ru-RU" sz="1600" dirty="0">
                          <a:effectLst/>
                        </a:rPr>
                        <a:t>.5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78.6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91.</a:t>
                      </a:r>
                      <a:r>
                        <a:rPr lang="kk-KZ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1828641"/>
                  </a:ext>
                </a:extLst>
              </a:tr>
              <a:tr h="499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r>
                        <a:rPr lang="kk-KZ" sz="1600">
                          <a:effectLst/>
                        </a:rPr>
                        <a:t>6</a:t>
                      </a:r>
                      <a:r>
                        <a:rPr lang="ru-RU" sz="1600">
                          <a:effectLst/>
                        </a:rPr>
                        <a:t>.4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86,2 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96,4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83,1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</a:rPr>
                        <a:t>81,3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r>
                        <a:rPr lang="kk-KZ" sz="1600">
                          <a:effectLst/>
                        </a:rPr>
                        <a:t>6</a:t>
                      </a:r>
                      <a:r>
                        <a:rPr lang="ru-RU" sz="1600">
                          <a:effectLst/>
                        </a:rPr>
                        <a:t>.4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1402081"/>
                  </a:ext>
                </a:extLst>
              </a:tr>
              <a:tr h="499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82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1148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14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Успеваемость и качество (магистратура)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7197"/>
              </p:ext>
            </p:extLst>
          </p:nvPr>
        </p:nvGraphicFramePr>
        <p:xfrm>
          <a:off x="611561" y="1484786"/>
          <a:ext cx="7848872" cy="4288402"/>
        </p:xfrm>
        <a:graphic>
          <a:graphicData uri="http://schemas.openxmlformats.org/drawingml/2006/table">
            <a:tbl>
              <a:tblPr firstRow="1" firstCol="1" bandRow="1"/>
              <a:tblGrid>
                <a:gridCol w="1537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3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8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8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98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4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46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46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4807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Научное и педагогическое направление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Профильное направление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2016-2017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уч.г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2017-2018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уч.г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2018-2019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уч.г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2019-2020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уч.г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2016-2017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уч.г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2017-2018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уч.г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2018-2019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уч.г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2019-2020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уч.г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Соц.работа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91,00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92,0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Инф. Системы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92,0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Менеджмент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89.5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ГМУ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Статистика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85,50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Учет и аудит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81,0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80,00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Финансы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82,00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Экономика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90,70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Итого: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88,40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88,38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85,6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87,56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22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1324498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Международная бизнес – школа </a:t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7" name="Рисунок 1" descr="C:\Documents and Settings\Admin\Рабочий стол\IBS logo web\IBS-Astana-01.jpg"/>
          <p:cNvPicPr>
            <a:picLocks noChangeArrowheads="1"/>
          </p:cNvPicPr>
          <p:nvPr/>
        </p:nvPicPr>
        <p:blipFill>
          <a:blip r:embed="rId2"/>
          <a:srcRect l="-272" t="-1053" r="-272" b="-1607"/>
          <a:stretch>
            <a:fillRect/>
          </a:stretch>
        </p:blipFill>
        <p:spPr bwMode="auto">
          <a:xfrm>
            <a:off x="689570" y="1315036"/>
            <a:ext cx="23526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75507" y="2371968"/>
            <a:ext cx="21602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4008" lvl="0" algn="ctr">
              <a:spcBef>
                <a:spcPts val="300"/>
              </a:spcBef>
              <a:buClr>
                <a:srgbClr val="A04DA3"/>
              </a:buClr>
            </a:pPr>
            <a:r>
              <a:rPr lang="en-US" sz="1600" b="1" u="sng" dirty="0">
                <a:solidFill>
                  <a:schemeClr val="bg1"/>
                </a:solidFill>
                <a:latin typeface="Georgia"/>
                <a:hlinkClick r:id="rId3"/>
              </a:rPr>
              <a:t>www.ibsastana.kz</a:t>
            </a:r>
            <a:endParaRPr lang="ru-RU" sz="1600" b="1" dirty="0">
              <a:solidFill>
                <a:schemeClr val="bg1"/>
              </a:solidFill>
              <a:latin typeface="Georgia"/>
            </a:endParaRPr>
          </a:p>
        </p:txBody>
      </p:sp>
      <p:graphicFrame>
        <p:nvGraphicFramePr>
          <p:cNvPr id="9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947264"/>
              </p:ext>
            </p:extLst>
          </p:nvPr>
        </p:nvGraphicFramePr>
        <p:xfrm>
          <a:off x="3221653" y="1196752"/>
          <a:ext cx="2646492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2" descr="C:\Users\nout3\Desktop\Lingua center\картинки\EU 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2924944"/>
            <a:ext cx="2688102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C:\Users\Секретарь\Desktop\загруженное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9570" y="4552133"/>
            <a:ext cx="2532082" cy="1181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 descr="C:\Users\Админ\Desktop\EU_Barcelona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26592" y="1336117"/>
            <a:ext cx="278608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C:\Users\Админ\Desktop\EU_Geneva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21652" y="2936571"/>
            <a:ext cx="3000396" cy="2189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6241365" y="3388691"/>
            <a:ext cx="2671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Испания (</a:t>
            </a:r>
            <a:r>
              <a:rPr lang="ru-RU" dirty="0" err="1"/>
              <a:t>г.Барселона</a:t>
            </a:r>
            <a:r>
              <a:rPr lang="ru-RU" dirty="0"/>
              <a:t>)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22872" y="5158406"/>
            <a:ext cx="24178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Швейцария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 err="1" smtClean="0"/>
              <a:t>г.Женева</a:t>
            </a:r>
            <a:r>
              <a:rPr lang="ru-RU" dirty="0" smtClean="0"/>
              <a:t>, </a:t>
            </a:r>
            <a:r>
              <a:rPr lang="ru-RU" dirty="0" err="1" smtClean="0"/>
              <a:t>г.Монтрё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г.Иворне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6" name="Picture 2" descr="C:\Users\Админ\Desktop\Munich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26592" y="4031384"/>
            <a:ext cx="2786082" cy="1880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6366431" y="5912016"/>
            <a:ext cx="2421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Германия (</a:t>
            </a:r>
            <a:r>
              <a:rPr lang="ru-RU" dirty="0" err="1"/>
              <a:t>г.Мюнхен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399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53" y="1397041"/>
            <a:ext cx="7870576" cy="2105455"/>
          </a:xfrm>
        </p:spPr>
        <p:txBody>
          <a:bodyPr/>
          <a:lstStyle/>
          <a:p>
            <a:pPr algn="l">
              <a:tabLst>
                <a:tab pos="539188" algn="l"/>
              </a:tabLst>
            </a:pPr>
            <a:r>
              <a:rPr lang="ru-RU" sz="3420" b="1" i="1" dirty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  <a:r>
              <a:rPr lang="ru-RU" sz="3420" b="1" i="1" dirty="0">
                <a:solidFill>
                  <a:srgbClr val="C00000"/>
                </a:solidFill>
                <a:cs typeface="Arial" pitchFamily="34" charset="0"/>
              </a:rPr>
              <a:t>Стратегическое направление 2. </a:t>
            </a:r>
            <a:br>
              <a:rPr lang="ru-RU" sz="3420" b="1" i="1" dirty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3420" b="1" i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ru-RU" sz="3420" b="1" i="1" dirty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3420" b="1" i="1" dirty="0">
                <a:solidFill>
                  <a:srgbClr val="0070C0"/>
                </a:solidFill>
                <a:cs typeface="Arial" pitchFamily="34" charset="0"/>
              </a:rPr>
              <a:t>Формирование вуза как научно-исследовательского центра</a:t>
            </a: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45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049322"/>
              </p:ext>
            </p:extLst>
          </p:nvPr>
        </p:nvGraphicFramePr>
        <p:xfrm>
          <a:off x="1014204" y="1653447"/>
          <a:ext cx="7056783" cy="4167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6694">
                  <a:extLst>
                    <a:ext uri="{9D8B030D-6E8A-4147-A177-3AD203B41FA5}">
                      <a16:colId xmlns:a16="http://schemas.microsoft.com/office/drawing/2014/main" val="3392726533"/>
                    </a:ext>
                  </a:extLst>
                </a:gridCol>
                <a:gridCol w="1295059">
                  <a:extLst>
                    <a:ext uri="{9D8B030D-6E8A-4147-A177-3AD203B41FA5}">
                      <a16:colId xmlns:a16="http://schemas.microsoft.com/office/drawing/2014/main" val="1880462003"/>
                    </a:ext>
                  </a:extLst>
                </a:gridCol>
                <a:gridCol w="1177930">
                  <a:extLst>
                    <a:ext uri="{9D8B030D-6E8A-4147-A177-3AD203B41FA5}">
                      <a16:colId xmlns:a16="http://schemas.microsoft.com/office/drawing/2014/main" val="4134708217"/>
                    </a:ext>
                  </a:extLst>
                </a:gridCol>
                <a:gridCol w="1177100">
                  <a:extLst>
                    <a:ext uri="{9D8B030D-6E8A-4147-A177-3AD203B41FA5}">
                      <a16:colId xmlns:a16="http://schemas.microsoft.com/office/drawing/2014/main" val="3642549467"/>
                    </a:ext>
                  </a:extLst>
                </a:gridCol>
              </a:tblGrid>
              <a:tr h="604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91288262"/>
                  </a:ext>
                </a:extLst>
              </a:tr>
              <a:tr h="918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финансирования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бюджетным темам, тыс.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5 286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5 436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948403376"/>
                  </a:ext>
                </a:extLst>
              </a:tr>
              <a:tr h="918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Erasmus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+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«WELCOME, 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16 340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6 117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418458375"/>
                  </a:ext>
                </a:extLst>
              </a:tr>
              <a:tr h="684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Erasmus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+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«EDUQAS»,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8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13 222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7 100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471512548"/>
                  </a:ext>
                </a:extLst>
              </a:tr>
              <a:tr h="611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 на 1 ППС, тыс.тенге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86624043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63688" y="332656"/>
            <a:ext cx="63072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Объем и источники финансирования НИР, в </a:t>
            </a:r>
            <a:r>
              <a:rPr lang="ru-RU" sz="2000" b="1" dirty="0" err="1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тыс.тенге</a:t>
            </a:r>
            <a:endParaRPr lang="ru-RU" sz="2000" b="1" dirty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53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Научно-исследовательская работа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126649"/>
              </p:ext>
            </p:extLst>
          </p:nvPr>
        </p:nvGraphicFramePr>
        <p:xfrm>
          <a:off x="295573" y="1196753"/>
          <a:ext cx="8668916" cy="544398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69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58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u="none" strike="noStrike" dirty="0" smtClean="0">
                          <a:effectLst/>
                        </a:rPr>
                        <a:t>№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u="none" strike="noStrike" dirty="0">
                          <a:effectLst/>
                        </a:rPr>
                        <a:t>Название НИР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u="none" strike="noStrike" dirty="0">
                          <a:effectLst/>
                        </a:rPr>
                        <a:t>Кафедра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600" u="none" strike="noStrike">
                          <a:effectLst/>
                        </a:rPr>
                        <a:t>Руководитель</a:t>
                      </a:r>
                      <a:endParaRPr lang="ru-RU" sz="1600" b="1" i="0" u="none" strike="noStrike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503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u="none" strike="noStrike" dirty="0" smtClean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spc="1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Стратегия развития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 управления функционированием интегрированной транспортно-логистической системы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Казахстана (№ 0118РК00874, исх.16-18/329 от 13.04.2018 г., договор №239 от 26.03.2018 г. Сроки: 2018-2020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г.г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>
                        <a:lnSpc>
                          <a:spcPct val="100000"/>
                        </a:lnSpc>
                        <a:tabLst>
                          <a:tab pos="92075" algn="l"/>
                          <a:tab pos="173038" algn="l"/>
                        </a:tabLst>
                      </a:pP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Раимбеков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Ж.С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профессор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844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kumimoji="0" lang="ru-RU" sz="1600" u="none" strike="noStrike" kern="1200" dirty="0" smtClean="0">
                          <a:effectLst/>
                        </a:rPr>
                        <a:t>2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WELCOME «Открываясь навстречу международным университетским сообществам» 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2016-2019 г.г.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>
                        <a:lnSpc>
                          <a:spcPct val="100000"/>
                        </a:lnSpc>
                      </a:pP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 к.э.н..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6265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kumimoji="0" lang="ru-RU" sz="1600" u="none" strike="noStrike" kern="1200" dirty="0" smtClean="0">
                          <a:effectLst/>
                        </a:rPr>
                        <a:t>3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“EDUQAS «Внедрение Системы Обеспечения Качества Образования посредством сотрудничества Университет-Бизнес-Государство в вузах» 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2018-2020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гг.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>
                        <a:lnSpc>
                          <a:spcPct val="100000"/>
                        </a:lnSpc>
                      </a:pP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к.э.н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844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kumimoji="0" lang="ru-RU" sz="1600" u="none" strike="noStrike" kern="1200" dirty="0" smtClean="0">
                          <a:effectLst/>
                        </a:rPr>
                        <a:t>4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</a:t>
                      </a:r>
                      <a:r>
                        <a:rPr lang="ru-RU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Международная кредитная мобильность программы </a:t>
                      </a:r>
                      <a:r>
                        <a:rPr lang="en-US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Erasmus</a:t>
                      </a:r>
                      <a:r>
                        <a:rPr lang="ru-RU" alt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+ 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(Сроки:</a:t>
                      </a:r>
                      <a:r>
                        <a:rPr kumimoji="0" lang="ru-RU" alt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2017-2019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г.г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>
                        <a:lnSpc>
                          <a:spcPct val="100000"/>
                        </a:lnSpc>
                      </a:pP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С.А.- д.п.н., профессор,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Капенова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А.З. –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к.э.н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.. доцент, координатор  проекта  в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6433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kumimoji="0" lang="ru-RU" sz="1600" u="none" strike="noStrike" kern="1200" dirty="0" smtClean="0">
                          <a:effectLst/>
                        </a:rPr>
                        <a:t>5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Социально-экономическое развитие экономики Республики Казахстан в условиях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глобализации 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Галиева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А.Х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доцент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8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kumimoji="0" lang="ru-RU" sz="1600" u="none" strike="noStrike" kern="1200" dirty="0" smtClean="0">
                          <a:effectLst/>
                        </a:rPr>
                        <a:t>6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Управление инновациями в сфере образования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Менеджмент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Турекулова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Д.М.,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профессор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52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kumimoji="0" lang="ru-RU" sz="1600" u="none" strike="noStrike" kern="1200" dirty="0" smtClean="0">
                          <a:effectLst/>
                        </a:rPr>
                        <a:t>7</a:t>
                      </a:r>
                      <a:endParaRPr kumimoji="0" lang="ru-RU" sz="1600" b="0" i="0" u="none" strike="noStrike" kern="1200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894" marR="9894" marT="9332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Пути совершенствования таможенного контроля в условиях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ЕвразЭС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МТ и П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tc>
                  <a:txBody>
                    <a:bodyPr/>
                    <a:lstStyle/>
                    <a:p>
                      <a:pPr marL="36000" algn="just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Капышева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С.К.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.э.н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.,  доцент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1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98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Научно-исследовательская работа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790182"/>
              </p:ext>
            </p:extLst>
          </p:nvPr>
        </p:nvGraphicFramePr>
        <p:xfrm>
          <a:off x="255079" y="1177617"/>
          <a:ext cx="8888923" cy="553137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32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1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67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30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№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Название НИР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Кафедра</a:t>
                      </a:r>
                      <a:endParaRPr lang="ru-RU" sz="1600" b="1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Руководитель</a:t>
                      </a:r>
                      <a:endParaRPr lang="ru-RU" sz="1600" b="1" i="0" u="none" strike="noStrike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1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8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Развитие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финансово-кредитной системы Республики Казахстан в условиях новой экономической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политики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9 от 04.02.2016 г. 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№ 18 от 21.05.2019 г. 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Алина Г.Б., к.э.н., доцент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14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9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Совершенствование учета, аудита и анализа в условиях </a:t>
                      </a:r>
                      <a:r>
                        <a:rPr lang="ru-RU" sz="1400" b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инновационно</a:t>
                      </a:r>
                      <a:r>
                        <a:rPr lang="ru-RU" sz="14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-интеграционного развития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экономики 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9 от 04.02.2016 г.).</a:t>
                      </a:r>
                      <a:endParaRPr lang="ru-RU" sz="14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Учёт и аудит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Алиев М.К.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д.э.н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доцент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80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Основные социокультурные</a:t>
                      </a:r>
                      <a:r>
                        <a:rPr lang="kk-KZ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аспекты развития туристкой отрасли и социальной работы в рамках реализации государственной программы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Рухани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жаңғыру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прот</a:t>
                      </a:r>
                      <a:r>
                        <a:rPr lang="ru-RU" sz="1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№ 2 от 22.09.2019 г.).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Социальная работа и туризм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Абдугалина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С.Е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., к.п.н., 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доцент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8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«Актуальные проблемы модернизации общественного сознания как важнейший фактор практической реализации стратегии «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Рухани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</a:t>
                      </a:r>
                      <a:r>
                        <a:rPr lang="kk-KZ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ңғыру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» на 2018-2020 годы» (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№ 12 от 31.01.2019 г.).</a:t>
                      </a:r>
                      <a:endParaRPr lang="ru-RU" sz="14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Общеобразовательных дисциплин</a:t>
                      </a:r>
                      <a:endParaRPr lang="ru-RU" sz="140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Туякова А.Е., к.и.н., доцент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5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12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Математические методы и новые технологии в науке и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образовании  (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9 от 04.02.2016 г.).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 и 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Абдыманапов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С.А., </a:t>
                      </a:r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д.п.н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профессор,</a:t>
                      </a:r>
                      <a:r>
                        <a:rPr lang="ru-RU" sz="1400" b="0" u="non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Серимбетов</a:t>
                      </a:r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Б.А.,</a:t>
                      </a:r>
                    </a:p>
                    <a:p>
                      <a:pPr algn="just"/>
                      <a:r>
                        <a:rPr lang="ru-RU" sz="14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к.т.н., доцент</a:t>
                      </a:r>
                      <a:endParaRPr lang="ru-RU" sz="1400" b="0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0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13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Создание конкурентоспособных изделий дизайна и средовых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комплексов (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прот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8 от 28.12.2017 г.)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36000" marR="0" lvl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Базарбаева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С.М.,</a:t>
                      </a:r>
                      <a:r>
                        <a:rPr kumimoji="0" lang="ru-RU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д.т.н., профессор</a:t>
                      </a: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68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600" b="0" i="0" u="none" strike="noStrike" dirty="0"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894" marR="9894" marT="9327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«Когнитивные технологии как основа обучения языкам» на 2020-2025 гг. (прот.8 от 23.01.2020 г.).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Казахского и иностранных языков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tc>
                  <a:txBody>
                    <a:bodyPr/>
                    <a:lstStyle/>
                    <a:p>
                      <a:pPr marL="36000" algn="just" fontAlgn="b"/>
                      <a:r>
                        <a:rPr kumimoji="0" lang="ru-RU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Байдрахманов</a:t>
                      </a:r>
                      <a:r>
                        <a:rPr kumimoji="0" lang="ru-RU" sz="14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.Х., </a:t>
                      </a:r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к.ф.н</a:t>
                      </a:r>
                      <a:r>
                        <a:rPr kumimoji="0"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 доцент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460" marR="8460" marT="846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20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200" b="1" i="1" dirty="0">
                <a:solidFill>
                  <a:schemeClr val="bg1"/>
                </a:solidFill>
                <a:latin typeface="SM-Myriad Pro"/>
              </a:rPr>
              <a:t>Участие в научных проектах, финансируемых из государственного бюджета и других источников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305594"/>
              </p:ext>
            </p:extLst>
          </p:nvPr>
        </p:nvGraphicFramePr>
        <p:xfrm>
          <a:off x="467545" y="1140490"/>
          <a:ext cx="8219255" cy="5729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425">
                  <a:extLst>
                    <a:ext uri="{9D8B030D-6E8A-4147-A177-3AD203B41FA5}">
                      <a16:colId xmlns:a16="http://schemas.microsoft.com/office/drawing/2014/main" val="3330842568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4276742030"/>
                    </a:ext>
                  </a:extLst>
                </a:gridCol>
                <a:gridCol w="2335731">
                  <a:extLst>
                    <a:ext uri="{9D8B030D-6E8A-4147-A177-3AD203B41FA5}">
                      <a16:colId xmlns:a16="http://schemas.microsoft.com/office/drawing/2014/main" val="1794581386"/>
                    </a:ext>
                  </a:extLst>
                </a:gridCol>
                <a:gridCol w="834460">
                  <a:extLst>
                    <a:ext uri="{9D8B030D-6E8A-4147-A177-3AD203B41FA5}">
                      <a16:colId xmlns:a16="http://schemas.microsoft.com/office/drawing/2014/main" val="3704312607"/>
                    </a:ext>
                  </a:extLst>
                </a:gridCol>
                <a:gridCol w="1192806">
                  <a:extLst>
                    <a:ext uri="{9D8B030D-6E8A-4147-A177-3AD203B41FA5}">
                      <a16:colId xmlns:a16="http://schemas.microsoft.com/office/drawing/2014/main" val="710439642"/>
                    </a:ext>
                  </a:extLst>
                </a:gridCol>
                <a:gridCol w="1191963">
                  <a:extLst>
                    <a:ext uri="{9D8B030D-6E8A-4147-A177-3AD203B41FA5}">
                      <a16:colId xmlns:a16="http://schemas.microsoft.com/office/drawing/2014/main" val="1364135719"/>
                    </a:ext>
                  </a:extLst>
                </a:gridCol>
              </a:tblGrid>
              <a:tr h="6985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Ф.И.О. научного руководителя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Кафедра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Номер и тема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</a:rPr>
                        <a:t>грантового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проекта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Сроки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Базовая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организа-ция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Объем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финанси-рования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extLst>
                  <a:ext uri="{0D108BD9-81ED-4DB2-BD59-A6C34878D82A}">
                    <a16:rowId xmlns:a16="http://schemas.microsoft.com/office/drawing/2014/main" val="597940011"/>
                  </a:ext>
                </a:extLst>
              </a:tr>
              <a:tr h="22061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Раимбеков Ж.С., д.э.н., профессор 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Экон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0118РК00874 ГФ/4  Стратегия развития и управления функционированием интегрированной транспортно-логистической системы Казахстана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(договор № 239 от 26.03.2018г .)  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2018-2020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КазУЭФМТ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15,9 млн. тенге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extLst>
                  <a:ext uri="{0D108BD9-81ED-4DB2-BD59-A6C34878D82A}">
                    <a16:rowId xmlns:a16="http://schemas.microsoft.com/office/drawing/2014/main" val="811525608"/>
                  </a:ext>
                </a:extLst>
              </a:tr>
              <a:tr h="11292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Абдыманапов С.А., д.п.н., профессор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ИСиТ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«WELCOME: Открываясь навстречу новым международным университетским сообществам»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2016-2019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Эразмус+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87 775 евро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extLst>
                  <a:ext uri="{0D108BD9-81ED-4DB2-BD59-A6C34878D82A}">
                    <a16:rowId xmlns:a16="http://schemas.microsoft.com/office/drawing/2014/main" val="1448331239"/>
                  </a:ext>
                </a:extLst>
              </a:tr>
              <a:tr h="14187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Абдыманапов</a:t>
                      </a:r>
                      <a:r>
                        <a:rPr lang="ru-RU" sz="1400" dirty="0">
                          <a:effectLst/>
                        </a:rPr>
                        <a:t> С.А., </a:t>
                      </a:r>
                      <a:r>
                        <a:rPr lang="ru-RU" sz="1400" dirty="0" err="1">
                          <a:effectLst/>
                        </a:rPr>
                        <a:t>д.п.н</a:t>
                      </a:r>
                      <a:r>
                        <a:rPr lang="ru-RU" sz="1400" dirty="0">
                          <a:effectLst/>
                        </a:rPr>
                        <a:t>., профессор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ИСиТ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«EDUQAS: Внедрение системы обеспечения качества образования университетом-бизнес-правительством в вузах»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2017-2020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Эразмус</a:t>
                      </a:r>
                      <a:r>
                        <a:rPr lang="ru-RU" sz="1400" dirty="0">
                          <a:effectLst/>
                        </a:rPr>
                        <a:t>+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67 732 евро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1" marR="67061" marT="33530" marB="33530"/>
                </a:tc>
                <a:extLst>
                  <a:ext uri="{0D108BD9-81ED-4DB2-BD59-A6C34878D82A}">
                    <a16:rowId xmlns:a16="http://schemas.microsoft.com/office/drawing/2014/main" val="3827734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99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1056821" y="228945"/>
            <a:ext cx="7886971" cy="485979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164" b="1" i="1" dirty="0">
                <a:solidFill>
                  <a:srgbClr val="C00000"/>
                </a:solidFill>
                <a:cs typeface="Arial" panose="020B0604020202020204" pitchFamily="34" charset="0"/>
              </a:rPr>
              <a:t>Индекс </a:t>
            </a:r>
            <a:r>
              <a:rPr lang="ru-RU" altLang="ru-RU" sz="3164" b="1" i="1" dirty="0" err="1">
                <a:solidFill>
                  <a:srgbClr val="C00000"/>
                </a:solidFill>
                <a:cs typeface="Arial" panose="020B0604020202020204" pitchFamily="34" charset="0"/>
              </a:rPr>
              <a:t>Хирша</a:t>
            </a:r>
            <a:r>
              <a:rPr lang="ru-RU" altLang="ru-RU" sz="3164" b="1" i="1" dirty="0">
                <a:solidFill>
                  <a:srgbClr val="C00000"/>
                </a:solidFill>
                <a:cs typeface="Arial" panose="020B0604020202020204" pitchFamily="34" charset="0"/>
              </a:rPr>
              <a:t> (</a:t>
            </a:r>
            <a:r>
              <a:rPr lang="kk-KZ" altLang="ru-RU" sz="3164" b="1" i="1" dirty="0">
                <a:solidFill>
                  <a:srgbClr val="C00000"/>
                </a:solidFill>
                <a:cs typeface="Arial" panose="020B0604020202020204" pitchFamily="34" charset="0"/>
              </a:rPr>
              <a:t>h-index)</a:t>
            </a:r>
            <a:endParaRPr lang="ru-RU" altLang="ru-RU" sz="3164" b="1" i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46507" y="1093658"/>
            <a:ext cx="8497285" cy="5248435"/>
          </a:xfrm>
        </p:spPr>
        <p:txBody>
          <a:bodyPr vert="horz" wrap="square" lIns="89200" tIns="44600" rIns="89200" bIns="44600" numCol="1" anchor="t" anchorCtr="0" compatLnSpc="1">
            <a:prstTxWarp prst="textNoShape">
              <a:avLst/>
            </a:prstTxWarp>
          </a:bodyPr>
          <a:lstStyle/>
          <a:p>
            <a:pPr indent="377377"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67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На конец </a:t>
            </a:r>
            <a:r>
              <a:rPr lang="ru-RU" sz="1967" b="1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2019-2020</a:t>
            </a:r>
            <a:r>
              <a:rPr lang="ru-RU" sz="1967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уч. года </a:t>
            </a:r>
            <a:r>
              <a:rPr lang="ru-RU" sz="1967" b="1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44</a:t>
            </a:r>
            <a:r>
              <a:rPr lang="ru-RU" sz="1967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преподавателя имели признание на международном уровне, опубликовав свои труды в рейтинговых изданиях, что проявилось в индивидуальных рейтингах, выраженных индексом </a:t>
            </a:r>
            <a:r>
              <a:rPr lang="ru-RU" sz="1967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Хирша</a:t>
            </a:r>
            <a:r>
              <a:rPr lang="ru-RU" sz="1967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(</a:t>
            </a:r>
            <a:r>
              <a:rPr lang="kk-KZ" sz="1967" b="1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h-index)</a:t>
            </a:r>
            <a:r>
              <a:rPr lang="ru-RU" sz="1967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. </a:t>
            </a:r>
          </a:p>
          <a:p>
            <a:pPr indent="377377">
              <a:spcBef>
                <a:spcPts val="0"/>
              </a:spcBef>
            </a:pPr>
            <a:r>
              <a:rPr lang="ru-RU" sz="1710" b="1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Особо отличились преподаватели кафедр:  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Менеджмент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» 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–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11 чел., 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«Экономика» и 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«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ИСиТ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» - по 8, «Финансы» - 7, «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СРиТ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» - 6 и «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МТиП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» - 4.</a:t>
            </a:r>
          </a:p>
          <a:p>
            <a:pPr indent="377377">
              <a:spcBef>
                <a:spcPts val="0"/>
              </a:spcBef>
            </a:pP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1) </a:t>
            </a:r>
            <a:r>
              <a:rPr lang="ru-RU" sz="171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«Менеджмент» 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– (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Оразбаева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Н.Х., 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Турекулова Д.М., Каменова М.Ж., Лесбаева Г.Т., Жуманова Б.К.,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Мухамбетова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Л.К.,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Байбашева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Г.К., 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Бейсенгалиев Б.Т., Сатканова Р.Г., Уажанов М.У., Турекулова А.Н.); </a:t>
            </a:r>
            <a:endParaRPr lang="ru-RU" sz="1710" dirty="0">
              <a:solidFill>
                <a:srgbClr val="265B9C"/>
              </a:solidFill>
              <a:latin typeface="Gotham Pro"/>
              <a:cs typeface="Times New Roman" panose="02020603050405020304" pitchFamily="18" charset="0"/>
            </a:endParaRPr>
          </a:p>
          <a:p>
            <a:pPr indent="377377">
              <a:spcBef>
                <a:spcPts val="0"/>
              </a:spcBef>
            </a:pP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2) </a:t>
            </a:r>
            <a:r>
              <a:rPr lang="ru-RU" sz="171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«Экономика» 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(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Токсанова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А.Н.,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Укубасова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Г.С.,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Раимбеков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Ж.С.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Галиева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А.Х., 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Мухамеджанова А.А., Рахимбекова А.Е., Кожабаева С.А., Каримбаева Г.Ж.);</a:t>
            </a:r>
            <a:endParaRPr lang="ru-RU" sz="1710" dirty="0">
              <a:solidFill>
                <a:srgbClr val="265B9C"/>
              </a:solidFill>
              <a:latin typeface="Gotham Pro"/>
              <a:cs typeface="Times New Roman" panose="02020603050405020304" pitchFamily="18" charset="0"/>
            </a:endParaRPr>
          </a:p>
          <a:p>
            <a:pPr indent="377377">
              <a:spcBef>
                <a:spcPts val="0"/>
              </a:spcBef>
            </a:pP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3) </a:t>
            </a:r>
            <a:r>
              <a:rPr lang="ru-RU" sz="171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</a:t>
            </a:r>
            <a:r>
              <a:rPr lang="ru-RU" sz="1710" dirty="0" err="1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ИСиТ</a:t>
            </a:r>
            <a:r>
              <a:rPr lang="ru-RU" sz="171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» 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– (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Абдыманапов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С.А.,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Байзаков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С.Б.,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Муратбеков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М.М.,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Барлыбаев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А.Б.,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Шуйтенов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Г.Ж.,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Серимбетов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Б.А.,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Касенова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Л.Г.,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Турусбекова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У.К.);</a:t>
            </a:r>
          </a:p>
          <a:p>
            <a:pPr indent="377377">
              <a:spcBef>
                <a:spcPts val="0"/>
              </a:spcBef>
            </a:pP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4) </a:t>
            </a:r>
            <a:r>
              <a:rPr lang="ru-RU" sz="171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«Финансы» 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(Алина Г.Б.,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Аймурзина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Б.Т.,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Есенгельдин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Б.С., Мусина А.А.,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Лукпанова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Ж.О.,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Берстембаева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Р.К.,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Джумабекова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А.Т.);</a:t>
            </a:r>
          </a:p>
          <a:p>
            <a:pPr indent="377377">
              <a:spcBef>
                <a:spcPts val="0"/>
              </a:spcBef>
            </a:pP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5) </a:t>
            </a:r>
            <a:r>
              <a:rPr lang="ru-RU" sz="171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«Социальная работа» 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(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Абдугалина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С.Е.,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Бурганова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Р.И.,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Шайхеслямова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К.О., Алиева А.Я.,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Кабиев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Е.С., </a:t>
            </a:r>
            <a:r>
              <a:rPr lang="ru-RU" sz="1710" dirty="0" err="1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Самарханов</a:t>
            </a: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К.Б.);</a:t>
            </a:r>
          </a:p>
          <a:p>
            <a:pPr indent="377377">
              <a:spcBef>
                <a:spcPts val="0"/>
              </a:spcBef>
            </a:pPr>
            <a:r>
              <a:rPr lang="ru-RU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6)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 </a:t>
            </a:r>
            <a:r>
              <a:rPr lang="kk-KZ" sz="1710" dirty="0">
                <a:solidFill>
                  <a:srgbClr val="FF0000"/>
                </a:solidFill>
                <a:latin typeface="Gotham Pro"/>
                <a:cs typeface="Times New Roman" panose="02020603050405020304" pitchFamily="18" charset="0"/>
              </a:rPr>
              <a:t>«МТ и право» </a:t>
            </a:r>
            <a:r>
              <a:rPr lang="kk-KZ" sz="1710" dirty="0">
                <a:solidFill>
                  <a:srgbClr val="265B9C"/>
                </a:solidFill>
                <a:latin typeface="Gotham Pro"/>
                <a:cs typeface="Times New Roman" panose="02020603050405020304" pitchFamily="18" charset="0"/>
              </a:rPr>
              <a:t>- (Дарибаева А.К., Бикенова А.С., Турсумбаева М.Ж., Капышева С.К.).</a:t>
            </a:r>
            <a:endParaRPr lang="ru-RU" sz="2138" dirty="0">
              <a:solidFill>
                <a:srgbClr val="231F20"/>
              </a:solidFill>
              <a:latin typeface="Gotham Pro"/>
              <a:cs typeface="Gotham Pro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45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1056821" y="228945"/>
            <a:ext cx="7886971" cy="485979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164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Премирование ППС (</a:t>
            </a:r>
            <a:r>
              <a:rPr lang="kk-KZ" altLang="ru-RU" sz="3164" b="1" i="1" dirty="0" smtClean="0">
                <a:solidFill>
                  <a:srgbClr val="C00000"/>
                </a:solidFill>
                <a:cs typeface="Arial" panose="020B0604020202020204" pitchFamily="34" charset="0"/>
              </a:rPr>
              <a:t>h-index)</a:t>
            </a:r>
            <a:endParaRPr lang="ru-RU" altLang="ru-RU" sz="3164" b="1" i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1308291"/>
            <a:ext cx="8116208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преподаватели, проявившие публикационную активность по итогам года получили премии согласно «Положение о стимулировании публикационной активности»: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263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25 человек получили премии за статьи опубликованные в базе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Scopus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 общей суммой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2 017 890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тенге;</a:t>
            </a:r>
          </a:p>
          <a:p>
            <a:pPr indent="449263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3 человека получили премии за статьи опубликованные в базе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Web of Science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 общей суммой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1 144 264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тенге;</a:t>
            </a:r>
          </a:p>
          <a:p>
            <a:pPr indent="449263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3) 28 человек получили премии за наличие Индекса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Хирша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 общей суммой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4 545 000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тенге.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6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Динамика публикаций штатного ППС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785056"/>
              </p:ext>
            </p:extLst>
          </p:nvPr>
        </p:nvGraphicFramePr>
        <p:xfrm>
          <a:off x="658490" y="1268760"/>
          <a:ext cx="7992889" cy="47525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75416">
                  <a:extLst>
                    <a:ext uri="{9D8B030D-6E8A-4147-A177-3AD203B41FA5}">
                      <a16:colId xmlns:a16="http://schemas.microsoft.com/office/drawing/2014/main" val="3931901609"/>
                    </a:ext>
                  </a:extLst>
                </a:gridCol>
                <a:gridCol w="727871">
                  <a:extLst>
                    <a:ext uri="{9D8B030D-6E8A-4147-A177-3AD203B41FA5}">
                      <a16:colId xmlns:a16="http://schemas.microsoft.com/office/drawing/2014/main" val="4036334118"/>
                    </a:ext>
                  </a:extLst>
                </a:gridCol>
                <a:gridCol w="848470">
                  <a:extLst>
                    <a:ext uri="{9D8B030D-6E8A-4147-A177-3AD203B41FA5}">
                      <a16:colId xmlns:a16="http://schemas.microsoft.com/office/drawing/2014/main" val="2658176249"/>
                    </a:ext>
                  </a:extLst>
                </a:gridCol>
                <a:gridCol w="848470">
                  <a:extLst>
                    <a:ext uri="{9D8B030D-6E8A-4147-A177-3AD203B41FA5}">
                      <a16:colId xmlns:a16="http://schemas.microsoft.com/office/drawing/2014/main" val="3873568920"/>
                    </a:ext>
                  </a:extLst>
                </a:gridCol>
                <a:gridCol w="849324">
                  <a:extLst>
                    <a:ext uri="{9D8B030D-6E8A-4147-A177-3AD203B41FA5}">
                      <a16:colId xmlns:a16="http://schemas.microsoft.com/office/drawing/2014/main" val="282685743"/>
                    </a:ext>
                  </a:extLst>
                </a:gridCol>
                <a:gridCol w="843338">
                  <a:extLst>
                    <a:ext uri="{9D8B030D-6E8A-4147-A177-3AD203B41FA5}">
                      <a16:colId xmlns:a16="http://schemas.microsoft.com/office/drawing/2014/main" val="2673656874"/>
                    </a:ext>
                  </a:extLst>
                </a:gridCol>
              </a:tblGrid>
              <a:tr h="7284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опубликованных научных и научно-методических работ ППС университета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2015-2016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уч. г.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 г.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 г.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2018-2019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 г.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2019-2020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 г.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9207202"/>
                  </a:ext>
                </a:extLst>
              </a:tr>
              <a:tr h="234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Монографии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4226294"/>
                  </a:ext>
                </a:extLst>
              </a:tr>
              <a:tr h="350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Рейтинговые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(Web of Science, Scopus)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8117353"/>
                  </a:ext>
                </a:extLst>
              </a:tr>
              <a:tr h="4814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Статьи в изданиях, рекомендованных КОКСОН МОН РК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7498872"/>
                  </a:ext>
                </a:extLst>
              </a:tr>
              <a:tr h="234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Научные материалы конференций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5432424"/>
                  </a:ext>
                </a:extLst>
              </a:tr>
              <a:tr h="234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Вестник КазУЭФМТ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7472514"/>
                  </a:ext>
                </a:extLst>
              </a:tr>
              <a:tr h="234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Учебники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7982300"/>
                  </a:ext>
                </a:extLst>
              </a:tr>
              <a:tr h="234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Учебные пособия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1118152"/>
                  </a:ext>
                </a:extLst>
              </a:tr>
              <a:tr h="3026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зарубежные и казахстанские издания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7391244"/>
                  </a:ext>
                </a:extLst>
              </a:tr>
              <a:tr h="23452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9410532"/>
                  </a:ext>
                </a:extLst>
              </a:tr>
              <a:tr h="4814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научным публикациям (без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учебных пособий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учебников)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7187840"/>
                  </a:ext>
                </a:extLst>
              </a:tr>
              <a:tr h="234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штатного ППС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973696"/>
                  </a:ext>
                </a:extLst>
              </a:tr>
              <a:tr h="2852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число публикаций на 1 ед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ППС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6764531"/>
                  </a:ext>
                </a:extLst>
              </a:tr>
              <a:tr h="4814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научных публикаций на 1 ед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ППС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4920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25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  <a:latin typeface="SM-Myriad Pro"/>
              </a:rPr>
              <a:t>Публикации ППС за 2019-2020 </a:t>
            </a:r>
            <a:r>
              <a:rPr lang="ru-RU" sz="2600" b="1" i="1" dirty="0" err="1" smtClean="0">
                <a:solidFill>
                  <a:schemeClr val="bg1"/>
                </a:solidFill>
                <a:latin typeface="SM-Myriad Pro"/>
              </a:rPr>
              <a:t>уч.г</a:t>
            </a:r>
            <a:r>
              <a:rPr lang="ru-RU" sz="2600" b="1" i="1" dirty="0" smtClean="0">
                <a:solidFill>
                  <a:schemeClr val="bg1"/>
                </a:solidFill>
                <a:latin typeface="SM-Myriad Pro"/>
              </a:rPr>
              <a:t>.</a:t>
            </a:r>
            <a:endParaRPr lang="ru-RU" sz="2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755090"/>
              </p:ext>
            </p:extLst>
          </p:nvPr>
        </p:nvGraphicFramePr>
        <p:xfrm>
          <a:off x="549898" y="1270248"/>
          <a:ext cx="8136903" cy="4974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5244">
                  <a:extLst>
                    <a:ext uri="{9D8B030D-6E8A-4147-A177-3AD203B41FA5}">
                      <a16:colId xmlns:a16="http://schemas.microsoft.com/office/drawing/2014/main" val="3971190525"/>
                    </a:ext>
                  </a:extLst>
                </a:gridCol>
                <a:gridCol w="796938">
                  <a:extLst>
                    <a:ext uri="{9D8B030D-6E8A-4147-A177-3AD203B41FA5}">
                      <a16:colId xmlns:a16="http://schemas.microsoft.com/office/drawing/2014/main" val="2218798005"/>
                    </a:ext>
                  </a:extLst>
                </a:gridCol>
                <a:gridCol w="807805">
                  <a:extLst>
                    <a:ext uri="{9D8B030D-6E8A-4147-A177-3AD203B41FA5}">
                      <a16:colId xmlns:a16="http://schemas.microsoft.com/office/drawing/2014/main" val="2223606441"/>
                    </a:ext>
                  </a:extLst>
                </a:gridCol>
                <a:gridCol w="863757">
                  <a:extLst>
                    <a:ext uri="{9D8B030D-6E8A-4147-A177-3AD203B41FA5}">
                      <a16:colId xmlns:a16="http://schemas.microsoft.com/office/drawing/2014/main" val="361324086"/>
                    </a:ext>
                  </a:extLst>
                </a:gridCol>
                <a:gridCol w="864627">
                  <a:extLst>
                    <a:ext uri="{9D8B030D-6E8A-4147-A177-3AD203B41FA5}">
                      <a16:colId xmlns:a16="http://schemas.microsoft.com/office/drawing/2014/main" val="3531161756"/>
                    </a:ext>
                  </a:extLst>
                </a:gridCol>
                <a:gridCol w="858532">
                  <a:extLst>
                    <a:ext uri="{9D8B030D-6E8A-4147-A177-3AD203B41FA5}">
                      <a16:colId xmlns:a16="http://schemas.microsoft.com/office/drawing/2014/main" val="2890943295"/>
                    </a:ext>
                  </a:extLst>
                </a:gridCol>
              </a:tblGrid>
              <a:tr h="6890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Виды опубликованных научных и 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</a:rPr>
                        <a:t>научно-методических</a:t>
                      </a: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 работ ППС университета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2015-2016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 уч. г.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2016-2017 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уч. г.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2017-2018 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уч. г.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2018-2019 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уч. г.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2019-2020 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уч. г.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1458439"/>
                  </a:ext>
                </a:extLst>
              </a:tr>
              <a:tr h="22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Монографии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1806234"/>
                  </a:ext>
                </a:extLst>
              </a:tr>
              <a:tr h="455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Рейтинговые</a:t>
                      </a:r>
                      <a:r>
                        <a:rPr lang="en-US" sz="1200" dirty="0">
                          <a:solidFill>
                            <a:schemeClr val="tx2"/>
                          </a:solidFill>
                          <a:effectLst/>
                        </a:rPr>
                        <a:t> (Web of Science, Scopus)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3936923"/>
                  </a:ext>
                </a:extLst>
              </a:tr>
              <a:tr h="455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Статьи в изданиях, рекомендованных КОКСОН МОН РК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1562277"/>
                  </a:ext>
                </a:extLst>
              </a:tr>
              <a:tr h="22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Научные материалы конференций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0721317"/>
                  </a:ext>
                </a:extLst>
              </a:tr>
              <a:tr h="22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Вестник КазУЭФМТ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8122841"/>
                  </a:ext>
                </a:extLst>
              </a:tr>
              <a:tr h="22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Учебники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9669847"/>
                  </a:ext>
                </a:extLst>
              </a:tr>
              <a:tr h="22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Учебные пособия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931980"/>
                  </a:ext>
                </a:extLst>
              </a:tr>
              <a:tr h="455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Прочие зарубежные и казахстанские издания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6621649"/>
                  </a:ext>
                </a:extLst>
              </a:tr>
              <a:tr h="221863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ИТОГО: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748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848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680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2194355"/>
                  </a:ext>
                </a:extLst>
              </a:tr>
              <a:tr h="455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Итого по научным публикациям (без </a:t>
                      </a:r>
                      <a:r>
                        <a:rPr lang="ru-RU" sz="1200" dirty="0" err="1">
                          <a:solidFill>
                            <a:schemeClr val="tx2"/>
                          </a:solidFill>
                          <a:effectLst/>
                        </a:rPr>
                        <a:t>уч.пособий</a:t>
                      </a: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 и учебников)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728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377142"/>
                  </a:ext>
                </a:extLst>
              </a:tr>
              <a:tr h="221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Количество штатного ППС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588481"/>
                  </a:ext>
                </a:extLst>
              </a:tr>
              <a:tr h="455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Общее число публикаций на 1 </a:t>
                      </a:r>
                      <a:r>
                        <a:rPr lang="ru-RU" sz="1200" dirty="0" err="1">
                          <a:solidFill>
                            <a:schemeClr val="tx2"/>
                          </a:solidFill>
                          <a:effectLst/>
                        </a:rPr>
                        <a:t>ед.ППС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2,34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5194965"/>
                  </a:ext>
                </a:extLst>
              </a:tr>
              <a:tr h="4554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</a:rPr>
                        <a:t>Число научных публикаций на 1 </a:t>
                      </a:r>
                      <a:r>
                        <a:rPr lang="ru-RU" sz="1200" dirty="0" err="1">
                          <a:solidFill>
                            <a:schemeClr val="tx2"/>
                          </a:solidFill>
                          <a:effectLst/>
                        </a:rPr>
                        <a:t>ед.ППС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2,25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8515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91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  <a:latin typeface="SM-Myriad Pro"/>
              </a:rPr>
              <a:t>Объем научных работ на 1 штатного ППС в 2019-2020 </a:t>
            </a:r>
            <a:r>
              <a:rPr lang="ru-RU" sz="2600" b="1" i="1" dirty="0" err="1" smtClean="0">
                <a:solidFill>
                  <a:schemeClr val="bg1"/>
                </a:solidFill>
                <a:latin typeface="SM-Myriad Pro"/>
              </a:rPr>
              <a:t>уч.году</a:t>
            </a:r>
            <a:endParaRPr lang="ru-RU" sz="2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939435"/>
              </p:ext>
            </p:extLst>
          </p:nvPr>
        </p:nvGraphicFramePr>
        <p:xfrm>
          <a:off x="899593" y="1268762"/>
          <a:ext cx="7704854" cy="49764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3023">
                  <a:extLst>
                    <a:ext uri="{9D8B030D-6E8A-4147-A177-3AD203B41FA5}">
                      <a16:colId xmlns:a16="http://schemas.microsoft.com/office/drawing/2014/main" val="4219754675"/>
                    </a:ext>
                  </a:extLst>
                </a:gridCol>
                <a:gridCol w="1882049">
                  <a:extLst>
                    <a:ext uri="{9D8B030D-6E8A-4147-A177-3AD203B41FA5}">
                      <a16:colId xmlns:a16="http://schemas.microsoft.com/office/drawing/2014/main" val="3511722909"/>
                    </a:ext>
                  </a:extLst>
                </a:gridCol>
                <a:gridCol w="1539782">
                  <a:extLst>
                    <a:ext uri="{9D8B030D-6E8A-4147-A177-3AD203B41FA5}">
                      <a16:colId xmlns:a16="http://schemas.microsoft.com/office/drawing/2014/main" val="888463540"/>
                    </a:ext>
                  </a:extLst>
                </a:gridCol>
              </a:tblGrid>
              <a:tr h="245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Вид изданий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Объем –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</a:rPr>
                        <a:t>п.л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998472833"/>
                  </a:ext>
                </a:extLst>
              </a:tr>
              <a:tr h="2450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Монографии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12420" algn="l"/>
                          <a:tab pos="575310" algn="ctr"/>
                        </a:tabLst>
                      </a:pPr>
                      <a:r>
                        <a:rPr lang="ru-RU" sz="1200" dirty="0">
                          <a:effectLst/>
                        </a:rPr>
                        <a:t>58,9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175766791"/>
                  </a:ext>
                </a:extLst>
              </a:tr>
              <a:tr h="2636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Журналы с 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</a:rPr>
                        <a:t>импакт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 –фактором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41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30,6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700541951"/>
                  </a:ext>
                </a:extLst>
              </a:tr>
              <a:tr h="2660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 Научные издания с РИНЦ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8,3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4069153463"/>
                  </a:ext>
                </a:extLst>
              </a:tr>
              <a:tr h="51110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Неиндексируемые зарубежные научные издания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4,19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2713136941"/>
                  </a:ext>
                </a:extLst>
              </a:tr>
              <a:tr h="3147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Журналы ККСОН МОН РК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12420" algn="l"/>
                          <a:tab pos="575310" algn="ctr"/>
                        </a:tabLst>
                      </a:pPr>
                      <a:r>
                        <a:rPr lang="ru-RU" sz="1200" dirty="0">
                          <a:effectLst/>
                        </a:rPr>
                        <a:t>64,28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63874408"/>
                  </a:ext>
                </a:extLst>
              </a:tr>
              <a:tr h="301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Материалы конференций КазУЭФМТ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209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77,75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2534370"/>
                  </a:ext>
                </a:extLst>
              </a:tr>
              <a:tr h="4951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Материалы конференций сторонних организаций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46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16,94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801936644"/>
                  </a:ext>
                </a:extLst>
              </a:tr>
              <a:tr h="30179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Прочие казахстанские научные издания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6,75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568356097"/>
                  </a:ext>
                </a:extLst>
              </a:tr>
              <a:tr h="3017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Всего,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</a:rPr>
                        <a:t>печ.л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463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248,71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2203930828"/>
                  </a:ext>
                </a:extLst>
              </a:tr>
              <a:tr h="2450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Штатная численность ППС – чел.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224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840000693"/>
                  </a:ext>
                </a:extLst>
              </a:tr>
              <a:tr h="495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Публикации на 1-го работающего в отчетном году: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2,2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1,11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40910605"/>
                  </a:ext>
                </a:extLst>
              </a:tr>
              <a:tr h="2450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Для сравнения:   2018-19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</a:rPr>
                        <a:t>уч.год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250619648"/>
                  </a:ext>
                </a:extLst>
              </a:tr>
              <a:tr h="2450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                                2017-18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effectLst/>
                        </a:rPr>
                        <a:t>уч.г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1,88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644220631"/>
                  </a:ext>
                </a:extLst>
              </a:tr>
              <a:tr h="2498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</a:rPr>
                        <a:t>                                2016-17</a:t>
                      </a:r>
                      <a:r>
                        <a:rPr lang="kk-KZ" sz="1200" kern="1200" dirty="0">
                          <a:solidFill>
                            <a:schemeClr val="tx1"/>
                          </a:solidFill>
                          <a:effectLst/>
                        </a:rPr>
                        <a:t> уч.г.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3,6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1,9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013138859"/>
                  </a:ext>
                </a:extLst>
              </a:tr>
              <a:tr h="249873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ru-RU" sz="1200" b="0" i="1" dirty="0">
                          <a:solidFill>
                            <a:schemeClr val="tx1"/>
                          </a:solidFill>
                          <a:effectLst/>
                        </a:rPr>
                        <a:t>Примечание: Без учета статей № </a:t>
                      </a:r>
                      <a:r>
                        <a:rPr lang="ru-RU" sz="1200" b="0" i="1" dirty="0" smtClean="0">
                          <a:solidFill>
                            <a:schemeClr val="tx1"/>
                          </a:solidFill>
                          <a:effectLst/>
                        </a:rPr>
                        <a:t>2-2020 г.</a:t>
                      </a:r>
                      <a:endParaRPr lang="ru-RU" sz="10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348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22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200" b="1" i="1" dirty="0" smtClean="0">
                <a:solidFill>
                  <a:schemeClr val="bg1"/>
                </a:solidFill>
                <a:latin typeface="SM-Myriad Pro"/>
              </a:rPr>
              <a:t>Публикации ППС в изданиях </a:t>
            </a:r>
            <a:br>
              <a:rPr lang="ru-RU" sz="2200" b="1" i="1" dirty="0" smtClean="0">
                <a:solidFill>
                  <a:schemeClr val="bg1"/>
                </a:solidFill>
                <a:latin typeface="SM-Myriad Pro"/>
              </a:rPr>
            </a:br>
            <a:r>
              <a:rPr lang="ru-RU" sz="2200" b="1" i="1" dirty="0" smtClean="0">
                <a:solidFill>
                  <a:schemeClr val="bg1"/>
                </a:solidFill>
                <a:latin typeface="SM-Myriad Pro"/>
              </a:rPr>
              <a:t>с ненулевым </a:t>
            </a:r>
            <a:r>
              <a:rPr lang="ru-RU" sz="2200" b="1" i="1" dirty="0" err="1" smtClean="0">
                <a:solidFill>
                  <a:schemeClr val="bg1"/>
                </a:solidFill>
                <a:latin typeface="SM-Myriad Pro"/>
              </a:rPr>
              <a:t>импакт</a:t>
            </a:r>
            <a:r>
              <a:rPr lang="ru-RU" sz="2200" b="1" i="1" dirty="0" smtClean="0">
                <a:solidFill>
                  <a:schemeClr val="bg1"/>
                </a:solidFill>
                <a:latin typeface="SM-Myriad Pro"/>
              </a:rPr>
              <a:t> - фактором</a:t>
            </a:r>
            <a:endParaRPr lang="ru-RU" sz="2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27415"/>
            <a:ext cx="7148041" cy="515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2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000" dirty="0"/>
              <a:t>Научные статьи в казахстанских научных журналах,</a:t>
            </a:r>
            <a:br>
              <a:rPr lang="ru-RU" sz="2000" dirty="0"/>
            </a:br>
            <a:r>
              <a:rPr lang="ru-RU" sz="2000" dirty="0"/>
              <a:t>рекомендованных КОКСОН МОН РК за 2019-20 </a:t>
            </a:r>
            <a:r>
              <a:rPr lang="ru-RU" sz="2000" dirty="0" err="1"/>
              <a:t>уч.год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873" y="1025178"/>
            <a:ext cx="7006480" cy="553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1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Количество  научных мероприятий 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759319"/>
              </p:ext>
            </p:extLst>
          </p:nvPr>
        </p:nvGraphicFramePr>
        <p:xfrm>
          <a:off x="683567" y="1556792"/>
          <a:ext cx="7848873" cy="4367214"/>
        </p:xfrm>
        <a:graphic>
          <a:graphicData uri="http://schemas.openxmlformats.org/drawingml/2006/table">
            <a:tbl>
              <a:tblPr/>
              <a:tblGrid>
                <a:gridCol w="2211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1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2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1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398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Отчетные периоды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Научные конференции и  семинар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Круглый стол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 уч. 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2018-19 уч. 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2017-18 уч. 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2016-17 уч. 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12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70" y="337435"/>
            <a:ext cx="9028973" cy="736909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94" b="1" i="1" cap="all" dirty="0">
                <a:solidFill>
                  <a:srgbClr val="C00000"/>
                </a:solidFill>
                <a:cs typeface="Times New Roman" pitchFamily="18" charset="0"/>
              </a:rPr>
              <a:t>Поданы научные проекты на конкурс на ГФ </a:t>
            </a:r>
            <a:br>
              <a:rPr lang="ru-RU" sz="2394" b="1" i="1" cap="all" dirty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sz="2394" b="1" i="1" cap="all" dirty="0">
                <a:solidFill>
                  <a:srgbClr val="C00000"/>
                </a:solidFill>
                <a:cs typeface="Times New Roman" pitchFamily="18" charset="0"/>
              </a:rPr>
              <a:t>на 2020-2022 гг.</a:t>
            </a: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B5BD38-962E-457B-982E-09660FD1CE76}" type="slidenum">
              <a:rPr lang="ru-RU" altLang="ru-RU" smtClean="0"/>
              <a:pPr>
                <a:defRPr/>
              </a:pPr>
              <a:t>38</a:t>
            </a:fld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4931" y="1190700"/>
            <a:ext cx="8558861" cy="5368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9503" algn="just">
              <a:lnSpc>
                <a:spcPct val="107000"/>
              </a:lnSpc>
            </a:pPr>
            <a:r>
              <a:rPr lang="ru-RU" sz="1539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71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710" dirty="0">
                <a:solidFill>
                  <a:srgbClr val="FF0000"/>
                </a:solidFill>
              </a:rPr>
              <a:t>)</a:t>
            </a:r>
            <a:r>
              <a:rPr lang="ru-RU" sz="1710" dirty="0"/>
              <a:t> под руководством </a:t>
            </a:r>
            <a:r>
              <a:rPr lang="en-US" sz="1710" dirty="0" err="1"/>
              <a:t>Ph</a:t>
            </a:r>
            <a:r>
              <a:rPr lang="ru-RU" sz="1710" dirty="0"/>
              <a:t>.</a:t>
            </a:r>
            <a:r>
              <a:rPr lang="en-US" sz="1710" dirty="0"/>
              <a:t>D</a:t>
            </a:r>
            <a:r>
              <a:rPr lang="ru-RU" sz="1710" dirty="0"/>
              <a:t>, к.э.н., доцента кафедры «</a:t>
            </a:r>
            <a:r>
              <a:rPr lang="ru-RU" sz="1710" dirty="0" err="1"/>
              <a:t>ИСиТ</a:t>
            </a:r>
            <a:r>
              <a:rPr lang="ru-RU" sz="1710" dirty="0"/>
              <a:t>» </a:t>
            </a:r>
            <a:r>
              <a:rPr lang="ru-RU" sz="1710" b="1" i="1" dirty="0" err="1"/>
              <a:t>Муратбекова</a:t>
            </a:r>
            <a:r>
              <a:rPr lang="ru-RU" sz="1710" b="1" i="1" dirty="0"/>
              <a:t> М.М.</a:t>
            </a:r>
            <a:r>
              <a:rPr lang="ru-RU" sz="1710" dirty="0"/>
              <a:t> со сроком реализации 27 месяцев, с запрашиваемой суммой </a:t>
            </a:r>
            <a:r>
              <a:rPr lang="ru-RU" sz="1710" b="1" dirty="0"/>
              <a:t>49,7</a:t>
            </a:r>
            <a:r>
              <a:rPr lang="ru-RU" sz="1710" dirty="0"/>
              <a:t> млн. тенге. ИРН АР08856687 – Интеллектуальная система поддержки и контроля дистанционных образовательных технологий. </a:t>
            </a:r>
          </a:p>
          <a:p>
            <a:pPr indent="309503" algn="just">
              <a:lnSpc>
                <a:spcPct val="107000"/>
              </a:lnSpc>
            </a:pPr>
            <a:r>
              <a:rPr lang="ru-RU" sz="1710" dirty="0">
                <a:solidFill>
                  <a:srgbClr val="FF0000"/>
                </a:solidFill>
              </a:rPr>
              <a:t>2)</a:t>
            </a:r>
            <a:r>
              <a:rPr lang="ru-RU" sz="1710" dirty="0"/>
              <a:t>  под руководством </a:t>
            </a:r>
            <a:r>
              <a:rPr lang="en-US" sz="1710" dirty="0" err="1"/>
              <a:t>Ph</a:t>
            </a:r>
            <a:r>
              <a:rPr lang="ru-RU" sz="1710" dirty="0"/>
              <a:t>.</a:t>
            </a:r>
            <a:r>
              <a:rPr lang="en-US" sz="1710" dirty="0"/>
              <a:t>D</a:t>
            </a:r>
            <a:r>
              <a:rPr lang="ru-RU" sz="1710" dirty="0"/>
              <a:t>, доцента кафедры «</a:t>
            </a:r>
            <a:r>
              <a:rPr lang="ru-RU" sz="1710" dirty="0" err="1"/>
              <a:t>ИСиТ</a:t>
            </a:r>
            <a:r>
              <a:rPr lang="ru-RU" sz="1710" dirty="0"/>
              <a:t>» </a:t>
            </a:r>
            <a:r>
              <a:rPr lang="ru-RU" sz="1710" b="1" i="1" dirty="0" err="1"/>
              <a:t>Барлыбаева</a:t>
            </a:r>
            <a:r>
              <a:rPr lang="ru-RU" sz="1710" b="1" i="1" dirty="0"/>
              <a:t> А.Б. </a:t>
            </a:r>
            <a:r>
              <a:rPr lang="ru-RU" sz="1710" dirty="0"/>
              <a:t>подан научный проект на конкурс на </a:t>
            </a:r>
            <a:r>
              <a:rPr lang="ru-RU" sz="1710" dirty="0" err="1"/>
              <a:t>грантовое</a:t>
            </a:r>
            <a:r>
              <a:rPr lang="ru-RU" sz="1710" dirty="0"/>
              <a:t> финансирование молодых ученых по научным и (или) научно-техническим проектам на 2021-2023 годы, с запрашиваемой суммой </a:t>
            </a:r>
            <a:r>
              <a:rPr lang="ru-RU" sz="1710" b="1" dirty="0"/>
              <a:t>54,0</a:t>
            </a:r>
            <a:r>
              <a:rPr lang="ru-RU" sz="1710" dirty="0"/>
              <a:t> млн. тенге, тема проекта: «Цифровой университет </a:t>
            </a:r>
            <a:r>
              <a:rPr lang="ru-RU" sz="1710" dirty="0" err="1"/>
              <a:t>КазУЭФМТ</a:t>
            </a:r>
            <a:r>
              <a:rPr lang="ru-RU" sz="1710" dirty="0"/>
              <a:t>». </a:t>
            </a:r>
          </a:p>
          <a:p>
            <a:pPr indent="309503" algn="just">
              <a:lnSpc>
                <a:spcPct val="107000"/>
              </a:lnSpc>
            </a:pPr>
            <a:r>
              <a:rPr lang="ru-RU" sz="1710" dirty="0">
                <a:solidFill>
                  <a:srgbClr val="FF0000"/>
                </a:solidFill>
              </a:rPr>
              <a:t>3)</a:t>
            </a:r>
            <a:r>
              <a:rPr lang="ru-RU" sz="1710" dirty="0"/>
              <a:t> под руководством </a:t>
            </a:r>
            <a:r>
              <a:rPr lang="ru-RU" sz="1710" b="1" i="1" dirty="0" err="1"/>
              <a:t>Укубасовой</a:t>
            </a:r>
            <a:r>
              <a:rPr lang="ru-RU" sz="1710" b="1" i="1" dirty="0"/>
              <a:t> Г.С., </a:t>
            </a:r>
            <a:r>
              <a:rPr lang="en-US" sz="1710" dirty="0" err="1"/>
              <a:t>Ph</a:t>
            </a:r>
            <a:r>
              <a:rPr lang="ru-RU" sz="1710" dirty="0"/>
              <a:t>.</a:t>
            </a:r>
            <a:r>
              <a:rPr lang="en-US" sz="1710" dirty="0"/>
              <a:t>D</a:t>
            </a:r>
            <a:r>
              <a:rPr lang="ru-RU" sz="1710" dirty="0"/>
              <a:t>, к.э.н., профессором кафедры «Экономика» совместно с «Казахстанским институтом развития промышленности» подан научный проект со сроком реализации 27 месяцев, с запрашиваемой суммой </a:t>
            </a:r>
            <a:r>
              <a:rPr lang="ru-RU" sz="1710" b="1" dirty="0"/>
              <a:t>57,8</a:t>
            </a:r>
            <a:r>
              <a:rPr lang="ru-RU" sz="1710" dirty="0"/>
              <a:t> млн. тенге. ИРН AP08857051 – Создание научно-методического и информационно-аналитического инструмента «Кластерная обсерватория Казахстана».</a:t>
            </a:r>
          </a:p>
          <a:p>
            <a:pPr indent="309503" algn="just"/>
            <a:r>
              <a:rPr lang="ru-RU" sz="1710" dirty="0">
                <a:solidFill>
                  <a:srgbClr val="FF0000"/>
                </a:solidFill>
              </a:rPr>
              <a:t>4)</a:t>
            </a:r>
            <a:r>
              <a:rPr lang="ru-RU" sz="1710" dirty="0"/>
              <a:t> под руководством к.э.н., доцента кафедры «Финансы» </a:t>
            </a:r>
            <a:r>
              <a:rPr lang="ru-RU" sz="1710" b="1" i="1" dirty="0" err="1"/>
              <a:t>Лукпановой</a:t>
            </a:r>
            <a:r>
              <a:rPr lang="ru-RU" sz="1710" b="1" i="1" dirty="0"/>
              <a:t> Ж.О. </a:t>
            </a:r>
            <a:r>
              <a:rPr lang="ru-RU" sz="1710" dirty="0"/>
              <a:t>со сроком реализации 36 месяцев, с запрашиваемой суммой </a:t>
            </a:r>
            <a:r>
              <a:rPr lang="ru-RU" sz="1710" b="1" dirty="0"/>
              <a:t>59,1</a:t>
            </a:r>
            <a:r>
              <a:rPr lang="ru-RU" sz="1710" dirty="0"/>
              <a:t> млн. тенге. Тема проекта: «Разработка финансово-кредитных рычагов повышения уровня жизни населения Казахстана в условиях интеграции экономики». </a:t>
            </a:r>
          </a:p>
        </p:txBody>
      </p:sp>
    </p:spTree>
    <p:extLst>
      <p:ext uri="{BB962C8B-B14F-4D97-AF65-F5344CB8AC3E}">
        <p14:creationId xmlns:p14="http://schemas.microsoft.com/office/powerpoint/2010/main" val="274136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  <a:latin typeface="SM-Myriad Pro"/>
              </a:rPr>
              <a:t>Международное сотрудничество</a:t>
            </a:r>
            <a:endParaRPr lang="ru-RU" sz="3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2396323"/>
            <a:ext cx="547260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Университет имеет 84 вуза – партнера из 12 стран зарубежья и 43 – казахстанских, за отчетный период было подписано 8 соглашений о сотрудничестве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8" name="Picture 26" descr="C:\Users\nout3\Desktop\эмблемы партнеров\nus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4" y="1289049"/>
            <a:ext cx="994941" cy="62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7" descr="C:\Users\nout3\Desktop\эмблемы партнеров\solbridge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40" y="1805651"/>
            <a:ext cx="1224135" cy="59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8" descr="C:\Users\nout3\Desktop\эмблемы партнеров\200px-UC_Riverside_seal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89050"/>
            <a:ext cx="820415" cy="5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9" descr="C:\Users\nout3\Desktop\эмблемы партнеров\4208fb-Erzinca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89050"/>
            <a:ext cx="791269" cy="5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0" descr="C:\Users\nout3\Desktop\эмблемы партнеров\htm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39" y="2708919"/>
            <a:ext cx="1224135" cy="9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1" descr="C:\Users\nout3\Desktop\эмблемы партнеров\EuropeanUninersit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51" y="3820792"/>
            <a:ext cx="1187624" cy="81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nout3\Desktop\эмблемы партнеров\customs and law warsaw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289049"/>
            <a:ext cx="801241" cy="58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Users\nout3\Desktop\эмблемы партнеров\tourism antaly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95" y="1289050"/>
            <a:ext cx="839341" cy="5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C:\Users\nout3\Desktop\эмблемы партнеров\балт.м.а.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4" y="1289050"/>
            <a:ext cx="888850" cy="62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4" descr="C:\Users\nout3\Desktop\эмблемы партнеров\киев. нац.тех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" y="4941168"/>
            <a:ext cx="103663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3" descr="C:\Users\nout3\Desktop\эмблемы партнеров\спбгуки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3" y="2204864"/>
            <a:ext cx="888851" cy="96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C:\Users\nout3\Documents\эмблемы партнеров\МБИ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3" y="3429000"/>
            <a:ext cx="88885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C:\Users\Баглан\Documents\ReceivedFiles\Сагинтаева Сауле Саветовна\Kangnam_University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3" y="4887435"/>
            <a:ext cx="906959" cy="8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C:\Users\Баглан\Documents\ReceivedFiles\Мария\лого партнеров\Рижский технический университет (Латвия).jpe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415" y="4887435"/>
            <a:ext cx="931714" cy="9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Users\Баглан\Documents\ReceivedFiles\Мария\лого партнеров\Варшавская школа экономики (Польша).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4" y="4941169"/>
            <a:ext cx="1084825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C:\Users\Баглан\Documents\ReceivedFiles\Мария\лого партнеров\Омский государственный университет (Россия).gi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776" y="4941168"/>
            <a:ext cx="1088208" cy="84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C:\Users\Баглан\Documents\ReceivedFiles\Мария\лого партнеров\Государственный университет управления (Россия)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644" y="4941168"/>
            <a:ext cx="907256" cy="823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11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6192" y="334373"/>
            <a:ext cx="8328046" cy="368454"/>
          </a:xfrm>
        </p:spPr>
        <p:txBody>
          <a:bodyPr/>
          <a:lstStyle/>
          <a:p>
            <a:pPr eaLnBrk="1" hangingPunct="1"/>
            <a:r>
              <a:rPr lang="ru-RU" sz="2394" b="1" i="1" dirty="0">
                <a:solidFill>
                  <a:srgbClr val="C00000"/>
                </a:solidFill>
                <a:ea typeface="Gotham Pro Narrow Medium"/>
              </a:rPr>
              <a:t>Программы двойного диплома и </a:t>
            </a:r>
            <a:r>
              <a:rPr lang="ru-RU" sz="2394" b="1" i="1" dirty="0" err="1">
                <a:solidFill>
                  <a:srgbClr val="C00000"/>
                </a:solidFill>
                <a:ea typeface="Gotham Pro Narrow Medium"/>
              </a:rPr>
              <a:t>академ.мобильность</a:t>
            </a:r>
            <a:endParaRPr lang="en-CA" sz="2394" b="1" i="1" dirty="0">
              <a:solidFill>
                <a:srgbClr val="C00000"/>
              </a:solidFill>
              <a:ea typeface="Gotham Pro Narrow Medium"/>
            </a:endParaRPr>
          </a:p>
        </p:txBody>
      </p:sp>
      <p:sp>
        <p:nvSpPr>
          <p:cNvPr id="280632" name="Rectangle 1"/>
          <p:cNvSpPr>
            <a:spLocks noChangeArrowheads="1"/>
          </p:cNvSpPr>
          <p:nvPr/>
        </p:nvSpPr>
        <p:spPr bwMode="auto">
          <a:xfrm>
            <a:off x="2051156" y="1722304"/>
            <a:ext cx="184731" cy="32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539"/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844769"/>
              </p:ext>
            </p:extLst>
          </p:nvPr>
        </p:nvGraphicFramePr>
        <p:xfrm>
          <a:off x="1640144" y="4309745"/>
          <a:ext cx="6133732" cy="1935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6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5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8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31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97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096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500" dirty="0">
                          <a:effectLst/>
                        </a:rPr>
                        <a:t>№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2015-2016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</a:rPr>
                        <a:t>2016 - 2017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2017-2018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</a:rPr>
                        <a:t>2018 - 2019 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</a:rPr>
                        <a:t>2019 - 2020 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Итого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4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500" dirty="0" smtClean="0">
                          <a:effectLst/>
                        </a:rPr>
                        <a:t>1</a:t>
                      </a:r>
                      <a:r>
                        <a:rPr lang="kk-KZ" sz="1500" dirty="0">
                          <a:effectLst/>
                        </a:rPr>
                        <a:t> 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Программы двойного диплома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6</a:t>
                      </a:r>
                      <a:endParaRPr lang="ru-RU" sz="1400" b="1" dirty="0"/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61">
                <a:tc>
                  <a:txBody>
                    <a:bodyPr/>
                    <a:lstStyle/>
                    <a:p>
                      <a:pPr algn="l"/>
                      <a:r>
                        <a:rPr lang="ru-RU" sz="1500" dirty="0" smtClean="0"/>
                        <a:t>2</a:t>
                      </a:r>
                      <a:endParaRPr lang="ru-RU" sz="1500" dirty="0"/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Входящая 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265B9C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265B9C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265B9C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265B9C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4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3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500" dirty="0" smtClean="0">
                          <a:effectLst/>
                        </a:rPr>
                        <a:t>3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Исходящая,</a:t>
                      </a:r>
                    </a:p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обучающиеся 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265B9C"/>
                          </a:solidFill>
                          <a:effectLst/>
                        </a:rPr>
                        <a:t>11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265B9C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265B9C"/>
                          </a:solidFill>
                          <a:effectLst/>
                        </a:rPr>
                        <a:t>25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265B9C"/>
                          </a:solidFill>
                          <a:effectLst/>
                        </a:rPr>
                        <a:t>25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86</a:t>
                      </a:r>
                      <a:endParaRPr lang="ru-RU" sz="14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4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Исходящая,</a:t>
                      </a:r>
                    </a:p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ППС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400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265B9C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400" b="1" dirty="0">
                        <a:solidFill>
                          <a:srgbClr val="265B9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643" marR="58643" marT="0" marB="0">
                    <a:solidFill>
                      <a:srgbClr val="FF9900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53" y="976749"/>
            <a:ext cx="8012913" cy="3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2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4314" y="-121454"/>
            <a:ext cx="8079734" cy="1358839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2800" b="1" i="1" dirty="0">
                <a:solidFill>
                  <a:srgbClr val="C00000"/>
                </a:solidFill>
                <a:ea typeface="Gotham Pro Narrow Medium"/>
              </a:rPr>
              <a:t>WELCOME</a:t>
            </a:r>
            <a:r>
              <a:rPr lang="ru-RU" sz="2800" b="1" i="1" dirty="0">
                <a:solidFill>
                  <a:srgbClr val="C00000"/>
                </a:solidFill>
                <a:ea typeface="Gotham Pro Narrow Medium"/>
              </a:rPr>
              <a:t> </a:t>
            </a:r>
            <a:r>
              <a:rPr lang="en-US" sz="2800" b="1" i="1" dirty="0">
                <a:solidFill>
                  <a:srgbClr val="C00000"/>
                </a:solidFill>
                <a:ea typeface="Gotham Pro Narrow Medium"/>
              </a:rPr>
              <a:t>Centre</a:t>
            </a:r>
            <a:r>
              <a:rPr lang="ru-RU" sz="2800" b="1" i="1" dirty="0">
                <a:solidFill>
                  <a:srgbClr val="C00000"/>
                </a:solidFill>
                <a:ea typeface="Gotham Pro Narrow Medium"/>
              </a:rPr>
              <a:t>.</a:t>
            </a:r>
            <a:r>
              <a:rPr lang="en-US" sz="2800" b="1" i="1" dirty="0">
                <a:solidFill>
                  <a:srgbClr val="C00000"/>
                </a:solidFill>
                <a:ea typeface="Gotham Pro Narrow Medium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ea typeface="Gotham Pro Narrow Medium"/>
              </a:rPr>
              <a:t>Иностранные студенты</a:t>
            </a:r>
            <a:endParaRPr lang="en-CA" sz="2800" b="1" i="1" dirty="0">
              <a:solidFill>
                <a:srgbClr val="C00000"/>
              </a:solidFill>
              <a:ea typeface="Gotham Pro Narrow Medium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4294967295"/>
          </p:nvPr>
        </p:nvSpPr>
        <p:spPr>
          <a:xfrm>
            <a:off x="457472" y="1704998"/>
            <a:ext cx="8229057" cy="4267924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23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</a:t>
            </a:r>
            <a:r>
              <a:rPr lang="en-US" sz="2223" b="1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WELCOME</a:t>
            </a:r>
            <a:r>
              <a:rPr lang="ru-RU" sz="2223" b="1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</a:t>
            </a:r>
            <a:r>
              <a:rPr lang="en-US" sz="2223" b="1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Centre </a:t>
            </a:r>
            <a:r>
              <a:rPr lang="ru-RU" sz="2223" b="1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</a:t>
            </a:r>
            <a:r>
              <a:rPr lang="ru-RU" sz="2223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открыт в мае 2018 года для адаптации иностранных студентов.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23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На данный момент количество иностранных студентов составляет 56 человек.  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223" b="1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	</a:t>
            </a:r>
            <a:r>
              <a:rPr lang="kk-KZ" sz="2223" b="1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2016-2017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</a:t>
            </a:r>
            <a:r>
              <a:rPr lang="kk-KZ" sz="2223" dirty="0">
                <a:solidFill>
                  <a:srgbClr val="004274"/>
                </a:solidFill>
                <a:ea typeface="Gotham Pro"/>
                <a:cs typeface="Gotham Pro"/>
              </a:rPr>
              <a:t>–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</a:t>
            </a:r>
            <a:r>
              <a:rPr lang="kk-KZ" sz="2223" b="1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49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223" b="1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	2017-2018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</a:t>
            </a:r>
            <a:r>
              <a:rPr lang="kk-KZ" sz="2223" dirty="0">
                <a:solidFill>
                  <a:srgbClr val="004274"/>
                </a:solidFill>
                <a:ea typeface="Gotham Pro"/>
                <a:cs typeface="Gotham Pro"/>
              </a:rPr>
              <a:t>–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</a:t>
            </a:r>
            <a:r>
              <a:rPr lang="kk-KZ" sz="2223" b="1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56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223" b="1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	2018-2019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</a:t>
            </a:r>
            <a:r>
              <a:rPr lang="kk-KZ" sz="2223" dirty="0">
                <a:solidFill>
                  <a:srgbClr val="004274"/>
                </a:solidFill>
                <a:ea typeface="Gotham Pro"/>
                <a:cs typeface="Gotham Pro"/>
              </a:rPr>
              <a:t>–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</a:t>
            </a:r>
            <a:r>
              <a:rPr lang="kk-KZ" sz="2223" b="1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52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студента;</a:t>
            </a:r>
          </a:p>
          <a:p>
            <a:pPr algn="just" eaLnBrk="1" hangingPunct="1">
              <a:lnSpc>
                <a:spcPct val="90000"/>
              </a:lnSpc>
              <a:spcBef>
                <a:spcPct val="0"/>
              </a:spcBef>
            </a:pP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            </a:t>
            </a:r>
            <a:r>
              <a:rPr lang="kk-KZ" sz="2223" b="1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2019-2020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год – </a:t>
            </a:r>
            <a:r>
              <a:rPr lang="kk-KZ" sz="2223" b="1" dirty="0">
                <a:solidFill>
                  <a:srgbClr val="FF0000"/>
                </a:solidFill>
                <a:latin typeface="+mj-lt"/>
                <a:ea typeface="Gotham Pro"/>
                <a:cs typeface="Gotham Pro"/>
              </a:rPr>
              <a:t>56</a:t>
            </a:r>
            <a:r>
              <a:rPr lang="kk-KZ" sz="2223" dirty="0">
                <a:solidFill>
                  <a:srgbClr val="004274"/>
                </a:solidFill>
                <a:latin typeface="+mj-lt"/>
                <a:ea typeface="Gotham Pro"/>
                <a:cs typeface="Gotham Pro"/>
              </a:rPr>
              <a:t> студентов.</a:t>
            </a:r>
            <a:endParaRPr lang="en-CA" sz="2223" dirty="0">
              <a:solidFill>
                <a:srgbClr val="004274"/>
              </a:solidFill>
              <a:latin typeface="+mj-lt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23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Разработана </a:t>
            </a:r>
            <a:r>
              <a:rPr lang="ru-RU" sz="2223" b="1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Программа адаптации иностранных обучающихся</a:t>
            </a:r>
            <a:r>
              <a:rPr lang="ru-RU" sz="2223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, включающая в себя ознакомительные встречи, различные культурные и консультативные мероприятия.</a:t>
            </a:r>
            <a:endParaRPr lang="en-CA" sz="2223" dirty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2223" dirty="0">
                <a:solidFill>
                  <a:srgbClr val="004274"/>
                </a:solidFill>
                <a:latin typeface="Gotham Pro"/>
                <a:ea typeface="Gotham Pro"/>
                <a:cs typeface="Gotham Pro"/>
              </a:rPr>
              <a:t>  Центр  оказывает помощь в регистрации студентов, получении и продлении учебных виз. </a:t>
            </a:r>
            <a:endParaRPr lang="en-CA" sz="2223" dirty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endParaRPr lang="en-CA" sz="941" dirty="0">
              <a:solidFill>
                <a:srgbClr val="004274"/>
              </a:solidFill>
              <a:latin typeface="Gotham Pro"/>
              <a:ea typeface="Gotham Pro"/>
              <a:cs typeface="Gotham Pro"/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48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  <a:latin typeface="SM-Myriad Pro"/>
              </a:rPr>
              <a:t>Академическая мобильность</a:t>
            </a:r>
            <a:endParaRPr lang="ru-RU" sz="3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269813"/>
              </p:ext>
            </p:extLst>
          </p:nvPr>
        </p:nvGraphicFramePr>
        <p:xfrm>
          <a:off x="755576" y="3936154"/>
          <a:ext cx="7848872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6666"/>
                          </a:solidFill>
                        </a:rPr>
                        <a:t>Количество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6666"/>
                          </a:solidFill>
                        </a:rPr>
                        <a:t>Вуз, страна</a:t>
                      </a:r>
                      <a:endParaRPr lang="ru-RU" sz="1400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6666"/>
                          </a:solidFill>
                        </a:rPr>
                        <a:t>сроки</a:t>
                      </a:r>
                      <a:endParaRPr lang="ru-RU" sz="1400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Программа двойного диплома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Каннамский</a:t>
                      </a:r>
                      <a:r>
                        <a:rPr lang="ru-RU" sz="1400" dirty="0" smtClean="0"/>
                        <a:t> университет,</a:t>
                      </a:r>
                      <a:r>
                        <a:rPr lang="ru-RU" sz="1400" baseline="0" dirty="0" smtClean="0"/>
                        <a:t> Корея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 семестра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Внешняя академическая мобильность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Международный университет, Кипр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семестр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Внутренняя</a:t>
                      </a:r>
                      <a:r>
                        <a:rPr lang="ru-RU" sz="1400" baseline="0" dirty="0" smtClean="0"/>
                        <a:t> академическая мобильность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Университет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Нархоз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семестр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Picture 4" descr="DSC012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01" y="1484784"/>
            <a:ext cx="2957096" cy="2088232"/>
          </a:xfrm>
          <a:prstGeom prst="rect">
            <a:avLst/>
          </a:prstGeom>
          <a:noFill/>
          <a:ln w="57150">
            <a:solidFill>
              <a:srgbClr val="92222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77231"/>
            <a:ext cx="3672408" cy="2095785"/>
          </a:xfrm>
          <a:prstGeom prst="rect">
            <a:avLst/>
          </a:prstGeom>
          <a:noFill/>
          <a:ln w="57150">
            <a:solidFill>
              <a:srgbClr val="92222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34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  <a:latin typeface="SM-Myriad Pro"/>
              </a:rPr>
              <a:t>Зарубежные профессора</a:t>
            </a:r>
            <a:endParaRPr lang="ru-RU" sz="3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30002"/>
              </p:ext>
            </p:extLst>
          </p:nvPr>
        </p:nvGraphicFramePr>
        <p:xfrm>
          <a:off x="611560" y="1340768"/>
          <a:ext cx="7920880" cy="4820688"/>
        </p:xfrm>
        <a:graphic>
          <a:graphicData uri="http://schemas.openxmlformats.org/drawingml/2006/table">
            <a:tbl>
              <a:tblPr/>
              <a:tblGrid>
                <a:gridCol w="5281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9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800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Заместитель Президента по Ближнему Востоку, Северной Африке и Центральной Азии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MENACA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Университета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MONASH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Австралии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Низар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ФАРДЖОУ,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Доктор наук, профессор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00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Заместитель Генерального Директора Института внешнеэкономических связей и торговли при Министерстве иностранных дел Венгрии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Лазло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Васа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профессор, доктор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PhD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Оренбургский государственный университет, Россия</a:t>
                      </a: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Парусимова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Н.И., Д.э.н., профессор </a:t>
                      </a: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Генеральный директор ТОО «</a:t>
                      </a:r>
                      <a:r>
                        <a:rPr kumimoji="0" 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Govermanse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Managemnt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&amp; Consulting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», Россия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Ахметова Г.Р., к.э.н., бизнес тренер 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Государственная академия управления, г. Москва, Россия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Афанасьев В.Я., проректор по научной работе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Европейский университет, Швейцария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Кетан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Йоши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профессор, доктор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PhD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Европейский университет, Швейцария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Тим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Котович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м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агистр МВА</a:t>
                      </a:r>
                    </a:p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9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Председатель Совета Директоров АО «ITT», МВА, лектор Европейского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университета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Швейцария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Троунг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Хуан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Нгуен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агистр МВА</a:t>
                      </a:r>
                    </a:p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15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Научная стажировка докторантов и магистрантов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166780"/>
            <a:ext cx="7370275" cy="49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7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Научная стажировка докторантов и магистрантов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196752"/>
            <a:ext cx="6878467" cy="513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79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8374136" cy="2908723"/>
          </a:xfrm>
        </p:spPr>
        <p:txBody>
          <a:bodyPr>
            <a:noAutofit/>
          </a:bodyPr>
          <a:lstStyle/>
          <a:p>
            <a:pPr indent="309503">
              <a:tabLst>
                <a:tab pos="539188" algn="l"/>
              </a:tabLst>
            </a:pPr>
            <a:r>
              <a:rPr lang="ru-RU" sz="4104" b="1" i="1" dirty="0">
                <a:solidFill>
                  <a:srgbClr val="C00000"/>
                </a:solidFill>
                <a:cs typeface="Arial" pitchFamily="34" charset="0"/>
              </a:rPr>
              <a:t>Стратегическое направление 3. </a:t>
            </a:r>
            <a:br>
              <a:rPr lang="ru-RU" sz="4104" b="1" i="1" dirty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4104" b="1" i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ru-RU" sz="4104" b="1" i="1" dirty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4104" b="1" i="1" dirty="0">
                <a:solidFill>
                  <a:srgbClr val="0070C0"/>
                </a:solidFill>
                <a:cs typeface="Arial" pitchFamily="34" charset="0"/>
              </a:rPr>
              <a:t>Развитие кадрового потенциала и системы управления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9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208" y="490061"/>
            <a:ext cx="8079734" cy="43165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Профессорско-преподавательский состав </a:t>
            </a:r>
            <a:r>
              <a:rPr lang="ru-RU" dirty="0" err="1">
                <a:solidFill>
                  <a:srgbClr val="C00000"/>
                </a:solidFill>
              </a:rPr>
              <a:t>КазУЭФМТ</a:t>
            </a:r>
            <a:r>
              <a:rPr lang="ru-RU" dirty="0">
                <a:solidFill>
                  <a:srgbClr val="C00000"/>
                </a:solidFill>
              </a:rPr>
              <a:t> в 2019-2020 </a:t>
            </a:r>
            <a:r>
              <a:rPr lang="ru-RU" dirty="0" err="1">
                <a:solidFill>
                  <a:srgbClr val="C00000"/>
                </a:solidFill>
              </a:rPr>
              <a:t>уч</a:t>
            </a:r>
            <a:r>
              <a:rPr lang="ru-RU" dirty="0">
                <a:solidFill>
                  <a:srgbClr val="C00000"/>
                </a:solidFill>
              </a:rPr>
              <a:t> г.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55" y="942014"/>
            <a:ext cx="8116874" cy="56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6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208" y="490061"/>
            <a:ext cx="8079734" cy="431658"/>
          </a:xfrm>
        </p:spPr>
        <p:txBody>
          <a:bodyPr>
            <a:normAutofit fontScale="90000"/>
          </a:bodyPr>
          <a:lstStyle/>
          <a:p>
            <a:r>
              <a:rPr lang="ru-RU" sz="2394" dirty="0">
                <a:solidFill>
                  <a:srgbClr val="0070C0"/>
                </a:solidFill>
              </a:rPr>
              <a:t>Обладатели государственных званий и наград: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2"/>
          <a:stretch>
            <a:fillRect/>
          </a:stretch>
        </p:blipFill>
        <p:spPr>
          <a:xfrm>
            <a:off x="692805" y="1027594"/>
            <a:ext cx="7881540" cy="474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8988" y="490061"/>
            <a:ext cx="8079734" cy="431658"/>
          </a:xfrm>
        </p:spPr>
        <p:txBody>
          <a:bodyPr>
            <a:normAutofit fontScale="90000"/>
          </a:bodyPr>
          <a:lstStyle/>
          <a:p>
            <a:r>
              <a:rPr lang="ru-RU" sz="2394" dirty="0">
                <a:solidFill>
                  <a:srgbClr val="0070C0"/>
                </a:solidFill>
              </a:rPr>
              <a:t>Количество ППС, прошедших курсы повышения  квалификации: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62" y="1194576"/>
            <a:ext cx="7819965" cy="505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5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95477"/>
            <a:ext cx="8079734" cy="726243"/>
          </a:xfrm>
        </p:spPr>
        <p:txBody>
          <a:bodyPr>
            <a:normAutofit fontScale="90000"/>
          </a:bodyPr>
          <a:lstStyle/>
          <a:p>
            <a:r>
              <a:rPr lang="ru-RU" sz="2394" dirty="0">
                <a:solidFill>
                  <a:srgbClr val="FFC000"/>
                </a:solidFill>
              </a:rPr>
              <a:t>Количество ППС, прошедших курсы повышения  квалификации </a:t>
            </a:r>
            <a:r>
              <a:rPr lang="ru-RU" sz="2394" dirty="0" smtClean="0">
                <a:solidFill>
                  <a:srgbClr val="FFC000"/>
                </a:solidFill>
              </a:rPr>
              <a:t>за </a:t>
            </a:r>
            <a:r>
              <a:rPr lang="ru-RU" sz="2394" dirty="0">
                <a:solidFill>
                  <a:srgbClr val="FFC000"/>
                </a:solidFill>
              </a:rPr>
              <a:t>рубежом: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0265" y="1510887"/>
            <a:ext cx="8066264" cy="430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10" dirty="0">
                <a:latin typeface="+mj-lt"/>
              </a:rPr>
              <a:t>- с 03 по 12 июля 2019 г. в рамках международной академической  мобильности и сотрудничества с Европейскими университетами д.э.н., профессор кафедры «Экономика» </a:t>
            </a:r>
            <a:r>
              <a:rPr lang="ru-RU" sz="1710" dirty="0" err="1">
                <a:solidFill>
                  <a:srgbClr val="FF0000"/>
                </a:solidFill>
                <a:latin typeface="+mj-lt"/>
              </a:rPr>
              <a:t>Токсанова</a:t>
            </a:r>
            <a:r>
              <a:rPr lang="ru-RU" sz="1710" dirty="0">
                <a:solidFill>
                  <a:srgbClr val="FF0000"/>
                </a:solidFill>
                <a:latin typeface="+mj-lt"/>
              </a:rPr>
              <a:t> А.Н., </a:t>
            </a:r>
            <a:r>
              <a:rPr lang="ru-RU" sz="1710" dirty="0">
                <a:latin typeface="+mj-lt"/>
              </a:rPr>
              <a:t>г. Барселона (Испания);</a:t>
            </a:r>
          </a:p>
          <a:p>
            <a:pPr algn="just"/>
            <a:r>
              <a:rPr lang="ru-RU" sz="1710" dirty="0">
                <a:latin typeface="+mj-lt"/>
              </a:rPr>
              <a:t>- с 29 сентября по 05 октября 2019г. в рамках реализации международной кредитной мобильности </a:t>
            </a:r>
            <a:r>
              <a:rPr lang="ru-RU" sz="1710" dirty="0" err="1">
                <a:latin typeface="+mj-lt"/>
              </a:rPr>
              <a:t>Эразмус</a:t>
            </a:r>
            <a:r>
              <a:rPr lang="ru-RU" sz="1710" dirty="0">
                <a:latin typeface="+mj-lt"/>
              </a:rPr>
              <a:t>+, </a:t>
            </a:r>
            <a:r>
              <a:rPr lang="ru-RU" sz="1710" dirty="0" err="1">
                <a:latin typeface="+mj-lt"/>
              </a:rPr>
              <a:t>к.п.н</a:t>
            </a:r>
            <a:r>
              <a:rPr lang="ru-RU" sz="1710" dirty="0">
                <a:latin typeface="+mj-lt"/>
              </a:rPr>
              <a:t>., доцент кафедры «Социальная работа и туризм», </a:t>
            </a:r>
            <a:r>
              <a:rPr lang="ru-RU" sz="1710" dirty="0" err="1">
                <a:solidFill>
                  <a:srgbClr val="FF0000"/>
                </a:solidFill>
                <a:latin typeface="+mj-lt"/>
              </a:rPr>
              <a:t>Бурганова</a:t>
            </a:r>
            <a:r>
              <a:rPr lang="ru-RU" sz="1710" dirty="0">
                <a:solidFill>
                  <a:srgbClr val="FF0000"/>
                </a:solidFill>
                <a:latin typeface="+mj-lt"/>
              </a:rPr>
              <a:t> Р.И., </a:t>
            </a:r>
            <a:r>
              <a:rPr lang="ru-RU" sz="1710" dirty="0" err="1">
                <a:latin typeface="+mj-lt"/>
              </a:rPr>
              <a:t>г.Ювяскуля</a:t>
            </a:r>
            <a:r>
              <a:rPr lang="ru-RU" sz="1710" dirty="0">
                <a:latin typeface="+mj-lt"/>
              </a:rPr>
              <a:t> (Финляндия);</a:t>
            </a:r>
          </a:p>
          <a:p>
            <a:pPr algn="just"/>
            <a:r>
              <a:rPr lang="ru-RU" sz="1710" dirty="0">
                <a:latin typeface="+mj-lt"/>
              </a:rPr>
              <a:t>- с 28 ноября по 06 декабря 2019г. прошла зарубежную научную стажировку </a:t>
            </a:r>
            <a:r>
              <a:rPr lang="ru-RU" sz="1710" dirty="0" err="1">
                <a:latin typeface="+mj-lt"/>
              </a:rPr>
              <a:t>к.фил.н</a:t>
            </a:r>
            <a:r>
              <a:rPr lang="ru-RU" sz="1710" dirty="0">
                <a:latin typeface="+mj-lt"/>
              </a:rPr>
              <a:t>., доцент кафедры «Казахский и иностранные языки» </a:t>
            </a:r>
            <a:r>
              <a:rPr lang="ru-RU" sz="1710" dirty="0" err="1">
                <a:solidFill>
                  <a:srgbClr val="FF0000"/>
                </a:solidFill>
                <a:latin typeface="+mj-lt"/>
              </a:rPr>
              <a:t>Сейсекенова</a:t>
            </a:r>
            <a:r>
              <a:rPr lang="ru-RU" sz="1710" dirty="0">
                <a:solidFill>
                  <a:srgbClr val="FF0000"/>
                </a:solidFill>
                <a:latin typeface="+mj-lt"/>
              </a:rPr>
              <a:t> А., </a:t>
            </a:r>
            <a:r>
              <a:rPr lang="ru-RU" sz="1710" dirty="0">
                <a:latin typeface="+mj-lt"/>
              </a:rPr>
              <a:t>в Франкфуртском университете </a:t>
            </a:r>
            <a:r>
              <a:rPr lang="ru-RU" sz="1710" dirty="0" err="1">
                <a:latin typeface="+mj-lt"/>
              </a:rPr>
              <a:t>им.И.В.Гете</a:t>
            </a:r>
            <a:r>
              <a:rPr lang="ru-RU" sz="1710" dirty="0">
                <a:latin typeface="+mj-lt"/>
              </a:rPr>
              <a:t>, г. Франкфурт, (Германия);</a:t>
            </a:r>
          </a:p>
          <a:p>
            <a:pPr algn="just"/>
            <a:r>
              <a:rPr lang="ru-RU" sz="1710" dirty="0">
                <a:latin typeface="+mj-lt"/>
              </a:rPr>
              <a:t>- с 7 по 21 ноября 2019 года прошли зарубежную научную стажировку преподаватели кафедры «Менеджмент» д.э.н., профессор </a:t>
            </a:r>
            <a:r>
              <a:rPr lang="ru-RU" sz="1710" dirty="0">
                <a:solidFill>
                  <a:srgbClr val="FF0000"/>
                </a:solidFill>
                <a:latin typeface="+mj-lt"/>
              </a:rPr>
              <a:t>Каменова М.Ж., </a:t>
            </a:r>
            <a:r>
              <a:rPr lang="ru-RU" sz="1710" dirty="0">
                <a:latin typeface="+mj-lt"/>
              </a:rPr>
              <a:t>д.э.н., профессор </a:t>
            </a:r>
            <a:r>
              <a:rPr lang="ru-RU" sz="1710" dirty="0" err="1">
                <a:solidFill>
                  <a:srgbClr val="FF0000"/>
                </a:solidFill>
                <a:latin typeface="+mj-lt"/>
              </a:rPr>
              <a:t>Турекулова</a:t>
            </a:r>
            <a:r>
              <a:rPr lang="ru-RU" sz="1710" dirty="0">
                <a:solidFill>
                  <a:srgbClr val="FF0000"/>
                </a:solidFill>
                <a:latin typeface="+mj-lt"/>
              </a:rPr>
              <a:t> Д.М., </a:t>
            </a:r>
            <a:r>
              <a:rPr lang="ru-RU" sz="1710" dirty="0">
                <a:latin typeface="+mj-lt"/>
              </a:rPr>
              <a:t>д.э.н., доцент </a:t>
            </a:r>
            <a:r>
              <a:rPr lang="ru-RU" sz="1710" dirty="0" err="1">
                <a:solidFill>
                  <a:srgbClr val="FF0000"/>
                </a:solidFill>
                <a:latin typeface="+mj-lt"/>
              </a:rPr>
              <a:t>Жуманова</a:t>
            </a:r>
            <a:r>
              <a:rPr lang="ru-RU" sz="1710" dirty="0">
                <a:solidFill>
                  <a:srgbClr val="FF0000"/>
                </a:solidFill>
                <a:latin typeface="+mj-lt"/>
              </a:rPr>
              <a:t> Б.К.,</a:t>
            </a:r>
            <a:r>
              <a:rPr lang="ru-RU" sz="1710" dirty="0">
                <a:latin typeface="+mj-lt"/>
              </a:rPr>
              <a:t> в </a:t>
            </a:r>
            <a:r>
              <a:rPr lang="kk-KZ" sz="1710" dirty="0">
                <a:latin typeface="+mj-lt"/>
              </a:rPr>
              <a:t>Европейском университете прикладных наук и менеджмента (г.Прага, Чехия);  </a:t>
            </a:r>
            <a:endParaRPr lang="ru-RU" sz="1710" dirty="0">
              <a:latin typeface="+mj-lt"/>
            </a:endParaRPr>
          </a:p>
          <a:p>
            <a:pPr algn="just"/>
            <a:r>
              <a:rPr lang="ru-RU" sz="1710" dirty="0">
                <a:latin typeface="+mj-lt"/>
              </a:rPr>
              <a:t>- с 03 по 07 декабря 2019г. в рамках проекта </a:t>
            </a:r>
            <a:r>
              <a:rPr lang="ru-RU" sz="1710" dirty="0" err="1">
                <a:latin typeface="+mj-lt"/>
              </a:rPr>
              <a:t>Эразмус</a:t>
            </a:r>
            <a:r>
              <a:rPr lang="ru-RU" sz="1710" dirty="0">
                <a:latin typeface="+mj-lt"/>
              </a:rPr>
              <a:t>+ к.э.н., заведующая кафедрой «Финансы» </a:t>
            </a:r>
            <a:r>
              <a:rPr lang="ru-RU" sz="1710" dirty="0">
                <a:solidFill>
                  <a:srgbClr val="FF0000"/>
                </a:solidFill>
                <a:latin typeface="+mj-lt"/>
              </a:rPr>
              <a:t>Алина Г.Б., </a:t>
            </a:r>
            <a:r>
              <a:rPr lang="ru-RU" sz="1710" dirty="0">
                <a:latin typeface="+mj-lt"/>
              </a:rPr>
              <a:t>в Львовском политехническом национальном университете, </a:t>
            </a:r>
            <a:r>
              <a:rPr lang="ru-RU" sz="1710" dirty="0" err="1">
                <a:latin typeface="+mj-lt"/>
              </a:rPr>
              <a:t>г.Львов</a:t>
            </a:r>
            <a:r>
              <a:rPr lang="ru-RU" sz="1710" dirty="0">
                <a:latin typeface="+mj-lt"/>
              </a:rPr>
              <a:t> (Украина).</a:t>
            </a:r>
          </a:p>
        </p:txBody>
      </p:sp>
    </p:spTree>
    <p:extLst>
      <p:ext uri="{BB962C8B-B14F-4D97-AF65-F5344CB8AC3E}">
        <p14:creationId xmlns:p14="http://schemas.microsoft.com/office/powerpoint/2010/main" val="318471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4610" y="433419"/>
            <a:ext cx="8079734" cy="431658"/>
          </a:xfrm>
        </p:spPr>
        <p:txBody>
          <a:bodyPr>
            <a:noAutofit/>
          </a:bodyPr>
          <a:lstStyle/>
          <a:p>
            <a:r>
              <a:rPr lang="ru-RU" sz="2138" dirty="0">
                <a:solidFill>
                  <a:srgbClr val="0070C0"/>
                </a:solidFill>
              </a:rPr>
              <a:t>Динамика показателей повышения квалификации ППС в период с 2015 по 2020 гг.: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754379" y="1216304"/>
            <a:ext cx="8066264" cy="486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8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265" y="217308"/>
            <a:ext cx="8079734" cy="726243"/>
          </a:xfrm>
        </p:spPr>
        <p:txBody>
          <a:bodyPr>
            <a:normAutofit fontScale="90000"/>
          </a:bodyPr>
          <a:lstStyle/>
          <a:p>
            <a:r>
              <a:rPr lang="ru-RU" sz="2394" dirty="0">
                <a:solidFill>
                  <a:srgbClr val="FF0000"/>
                </a:solidFill>
              </a:rPr>
              <a:t>Количество ППС и сотрудников, прошедших обучающие семинары по СМК, Управлению рисками, Менеджмент в образовании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0265" y="1397041"/>
            <a:ext cx="8066264" cy="4355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9503" algn="just"/>
            <a:r>
              <a:rPr lang="kk-KZ" sz="1539" dirty="0"/>
              <a:t>В 2020 году  20  января в    Университете для 42 руководителей и сотрудников (из них 32 человека из числа ППС)  был проведен обучающий семинар  по    </a:t>
            </a:r>
            <a:r>
              <a:rPr lang="kk-KZ" sz="1539" dirty="0">
                <a:solidFill>
                  <a:srgbClr val="FF0000"/>
                </a:solidFill>
              </a:rPr>
              <a:t>СМК.</a:t>
            </a:r>
            <a:r>
              <a:rPr lang="kk-KZ" sz="1539" dirty="0"/>
              <a:t> С 21 по 22 января 2020 года был проведен семинар по подготовке внутренних аудиторов системы менеджмента качества для 6 сотрудников университета (в том числе 4 человека из числа ППС). По окончании курса все участники получили соответствующие сертификаты о прохождении обучения за счет средств работодателя.</a:t>
            </a:r>
            <a:endParaRPr lang="ru-RU" sz="1710" dirty="0"/>
          </a:p>
          <a:p>
            <a:pPr indent="309503" algn="just"/>
            <a:r>
              <a:rPr lang="kk-KZ" sz="1539" dirty="0"/>
              <a:t>Так же в  январе  2020 года  в    Университете для 14 руководителей и сотрудников (в том числе 13 человек из числа ППС) был проведен обучающий семинар  по    программе </a:t>
            </a:r>
            <a:r>
              <a:rPr lang="kk-KZ" sz="1539" dirty="0">
                <a:solidFill>
                  <a:srgbClr val="FF0000"/>
                </a:solidFill>
              </a:rPr>
              <a:t>«Управление рисками. Методология оценивания».</a:t>
            </a:r>
            <a:r>
              <a:rPr lang="kk-KZ" sz="1539" dirty="0"/>
              <a:t> По окончании курса все участники получили соответствующие сертификаты о прохождении обучения за счет средств работодателя.</a:t>
            </a:r>
            <a:endParaRPr lang="ru-RU" sz="1710" dirty="0"/>
          </a:p>
          <a:p>
            <a:pPr indent="309503" algn="just"/>
            <a:r>
              <a:rPr lang="ru-RU" sz="1539" dirty="0"/>
              <a:t>В феврале 2020 года прошли курс повышения квалификации в институте повышения квалификации и дополнительного образования ЕНУ </a:t>
            </a:r>
            <a:r>
              <a:rPr lang="ru-RU" sz="1539" dirty="0" err="1"/>
              <a:t>им.Гумилева</a:t>
            </a:r>
            <a:r>
              <a:rPr lang="ru-RU" sz="1539" dirty="0"/>
              <a:t> на тему </a:t>
            </a:r>
            <a:r>
              <a:rPr lang="ru-RU" sz="1539" dirty="0">
                <a:solidFill>
                  <a:srgbClr val="FF0000"/>
                </a:solidFill>
              </a:rPr>
              <a:t>«Менеджмент в образовании» </a:t>
            </a:r>
            <a:r>
              <a:rPr lang="ru-RU" sz="1539" dirty="0"/>
              <a:t>в объеме 72 академических часов 36 руководителей и сотрудников </a:t>
            </a:r>
            <a:r>
              <a:rPr lang="kk-KZ" sz="1539" dirty="0"/>
              <a:t>(в том числе 28 человек из числа ППС) </a:t>
            </a:r>
            <a:r>
              <a:rPr lang="ru-RU" sz="1539" dirty="0"/>
              <a:t>Университета. Все участники курса по окончании получили сертификат о прохождении курсов за счет средств работодателя.</a:t>
            </a:r>
            <a:endParaRPr lang="ru-RU" sz="1710" dirty="0"/>
          </a:p>
        </p:txBody>
      </p:sp>
    </p:spTree>
    <p:extLst>
      <p:ext uri="{BB962C8B-B14F-4D97-AF65-F5344CB8AC3E}">
        <p14:creationId xmlns:p14="http://schemas.microsoft.com/office/powerpoint/2010/main" val="236063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8550" y="2782840"/>
            <a:ext cx="6526413" cy="620369"/>
          </a:xfrm>
        </p:spPr>
        <p:txBody>
          <a:bodyPr>
            <a:noAutofit/>
          </a:bodyPr>
          <a:lstStyle/>
          <a:p>
            <a:pPr eaLnBrk="1" hangingPunct="1"/>
            <a:r>
              <a:rPr lang="ru-RU" sz="4104" b="1" i="1" dirty="0">
                <a:solidFill>
                  <a:srgbClr val="C00000"/>
                </a:solidFill>
                <a:ea typeface="Gotham Pro Narrow Medium"/>
              </a:rPr>
              <a:t>Работа со студентами</a:t>
            </a:r>
            <a:endParaRPr lang="en-CA" sz="4104" b="1" i="1" dirty="0">
              <a:solidFill>
                <a:srgbClr val="C00000"/>
              </a:solidFill>
              <a:ea typeface="Gotham Pro Narrow Medium"/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24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58"/>
          <p:cNvSpPr>
            <a:spLocks noChangeArrowheads="1"/>
          </p:cNvSpPr>
          <p:nvPr/>
        </p:nvSpPr>
        <p:spPr bwMode="auto">
          <a:xfrm>
            <a:off x="0" y="30882"/>
            <a:ext cx="184731" cy="32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539">
              <a:latin typeface="Calibri" pitchFamily="34" charset="0"/>
            </a:endParaRPr>
          </a:p>
        </p:txBody>
      </p:sp>
      <p:sp>
        <p:nvSpPr>
          <p:cNvPr id="61" name="Прямоугольный треугольник 60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287751" name="Text Box 7"/>
          <p:cNvSpPr txBox="1">
            <a:spLocks noChangeArrowheads="1"/>
          </p:cNvSpPr>
          <p:nvPr/>
        </p:nvSpPr>
        <p:spPr bwMode="auto">
          <a:xfrm>
            <a:off x="696389" y="4749330"/>
            <a:ext cx="2322764" cy="58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606" tIns="25803" rIns="51606" bIns="25803"/>
          <a:lstStyle/>
          <a:p>
            <a:pPr algn="ctr"/>
            <a:r>
              <a:rPr lang="ru-RU" sz="1368" b="1" dirty="0">
                <a:solidFill>
                  <a:schemeClr val="bg1"/>
                </a:solidFill>
              </a:rPr>
              <a:t>Комиссия по образовательным льготам </a:t>
            </a:r>
            <a:endParaRPr lang="ru-RU" sz="1368" b="1" dirty="0">
              <a:solidFill>
                <a:schemeClr val="bg1"/>
              </a:solidFill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02691" y="2163199"/>
            <a:ext cx="4572000" cy="5660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539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Координационный </a:t>
            </a:r>
          </a:p>
          <a:p>
            <a:pPr algn="ctr"/>
            <a:r>
              <a:rPr lang="ru-RU" sz="1539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совет</a:t>
            </a:r>
            <a:endParaRPr lang="en-US" sz="1539" dirty="0"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3473" y="3901383"/>
            <a:ext cx="2456991" cy="723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68" b="1" dirty="0">
                <a:solidFill>
                  <a:srgbClr val="FFFFFF"/>
                </a:solidFill>
                <a:ea typeface="Times New Roman" pitchFamily="18" charset="0"/>
                <a:cs typeface="Bookman Old Style" pitchFamily="18" charset="0"/>
              </a:rPr>
              <a:t>Комиссия по антикоррупционной деятельности</a:t>
            </a:r>
            <a:endParaRPr lang="ru-RU" sz="1368" b="1" dirty="0">
              <a:ea typeface="Times New Roman" pitchFamily="18" charset="0"/>
              <a:cs typeface="Bookman Old Style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A254A3-F7E0-41DE-9A63-CF9FB199144B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1142913"/>
            <a:ext cx="7283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91859"/>
            <a:r>
              <a:rPr lang="ru-RU" b="1" i="1" dirty="0">
                <a:solidFill>
                  <a:srgbClr val="C00000"/>
                </a:solidFill>
                <a:latin typeface="Gotham Pro Narrow Medium"/>
              </a:rPr>
              <a:t>Студенты вовлечены в Советы, комитеты и комиссии </a:t>
            </a:r>
            <a:endParaRPr lang="ru-RU" b="1" i="1" dirty="0">
              <a:solidFill>
                <a:srgbClr val="C00000"/>
              </a:solidFill>
              <a:latin typeface="Gotham Pro Narrow Medium"/>
              <a:ea typeface="Gotham Pro Narrow Medium"/>
              <a:cs typeface="Gotham Pro Narrow Medium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47" y="1512245"/>
            <a:ext cx="7416824" cy="475846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67035" y="75325"/>
            <a:ext cx="69462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42988"/>
            <a:r>
              <a:rPr lang="ru-RU" sz="1600" b="1" i="1" dirty="0">
                <a:solidFill>
                  <a:srgbClr val="FF0000"/>
                </a:solidFill>
                <a:ea typeface="Gotham Pro Narrow Medium"/>
              </a:rPr>
              <a:t>Работа со студентами организована: </a:t>
            </a:r>
          </a:p>
          <a:p>
            <a:pPr defTabSz="1042988"/>
            <a:r>
              <a:rPr lang="ru-RU" sz="1600" b="1" i="1" dirty="0">
                <a:solidFill>
                  <a:srgbClr val="FF0000"/>
                </a:solidFill>
                <a:ea typeface="Gotham Pro Narrow Medium"/>
              </a:rPr>
              <a:t>Деканатом по работе со студентами. Бизнес – инкубатором. </a:t>
            </a:r>
            <a:r>
              <a:rPr lang="ru-RU" sz="1600" b="1" i="1" dirty="0" smtClean="0">
                <a:solidFill>
                  <a:srgbClr val="FF0000"/>
                </a:solidFill>
                <a:ea typeface="Gotham Pro Narrow Medium"/>
              </a:rPr>
              <a:t>Студенческим  </a:t>
            </a:r>
            <a:r>
              <a:rPr lang="ru-RU" sz="1600" b="1" i="1" dirty="0">
                <a:solidFill>
                  <a:srgbClr val="FF0000"/>
                </a:solidFill>
                <a:ea typeface="Gotham Pro Narrow Medium"/>
              </a:rPr>
              <a:t>советом. Комитетом по делам молодежи. </a:t>
            </a:r>
          </a:p>
        </p:txBody>
      </p:sp>
    </p:spTree>
    <p:extLst>
      <p:ext uri="{BB962C8B-B14F-4D97-AF65-F5344CB8AC3E}">
        <p14:creationId xmlns:p14="http://schemas.microsoft.com/office/powerpoint/2010/main" val="30917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5434" y="397743"/>
            <a:ext cx="8686528" cy="473761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78" b="1" i="1" dirty="0">
                <a:solidFill>
                  <a:srgbClr val="C00000"/>
                </a:solidFill>
                <a:cs typeface="Times New Roman" pitchFamily="18" charset="0"/>
              </a:rPr>
              <a:t>Студенческое самоуправление </a:t>
            </a:r>
            <a:r>
              <a:rPr lang="ru-RU" sz="3078" b="1" i="1" dirty="0" err="1">
                <a:solidFill>
                  <a:srgbClr val="C00000"/>
                </a:solidFill>
                <a:cs typeface="Times New Roman" pitchFamily="18" charset="0"/>
              </a:rPr>
              <a:t>КазУЭФМТ</a:t>
            </a:r>
            <a:endParaRPr lang="ru-RU" sz="3078" i="1" dirty="0"/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pic>
        <p:nvPicPr>
          <p:cNvPr id="228353" name="Picture 1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/>
          </a:blip>
          <a:srcRect/>
          <a:stretch>
            <a:fillRect/>
          </a:stretch>
        </p:blipFill>
        <p:spPr bwMode="auto">
          <a:xfrm>
            <a:off x="238571" y="1027593"/>
            <a:ext cx="8690601" cy="5170671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1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91680" y="193086"/>
            <a:ext cx="5832648" cy="677383"/>
          </a:xfrm>
        </p:spPr>
        <p:txBody>
          <a:bodyPr/>
          <a:lstStyle/>
          <a:p>
            <a:pPr eaLnBrk="1" hangingPunct="1"/>
            <a:r>
              <a:rPr lang="ru-RU" sz="2736" b="1" i="1" dirty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КДМ. Студенческий совет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46613" y="2628085"/>
            <a:ext cx="3879684" cy="3737149"/>
          </a:xfrm>
          <a:solidFill>
            <a:srgbClr val="FF9900">
              <a:alpha val="79000"/>
            </a:srgbClr>
          </a:solidFill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1368" b="1" dirty="0">
                <a:solidFill>
                  <a:srgbClr val="C00000"/>
                </a:solidFill>
                <a:latin typeface="Calibri" pitchFamily="34" charset="0"/>
                <a:ea typeface="Gotham Pro"/>
              </a:rPr>
              <a:t>КДМ осуществляет свою деятельность по следующим направлениям: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реализации Государственной молодёжной политики РК, обеспечение соблюдения прав и социальной защиты студенческой молодежи;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координация деятельности общественных организаций университета, органов самоуправления и клубов по интересам;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профилактике религиозного экстремизма, правонарушений среди студенческой молодёжи и борьбы с коррупционными проявлениями;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по общественно-политическому, нравственному, этнокультурному воспитанию и пропаганде здорового образа жизни;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оздоровительно-воспитательного характера, с целью профилактики </a:t>
            </a:r>
            <a:r>
              <a:rPr lang="ru-RU" dirty="0" err="1" smtClean="0">
                <a:latin typeface="Calibri" pitchFamily="34" charset="0"/>
                <a:ea typeface="Gotham Pro"/>
              </a:rPr>
              <a:t>табакокурения</a:t>
            </a:r>
            <a:r>
              <a:rPr lang="ru-RU" dirty="0" smtClean="0">
                <a:latin typeface="Calibri" pitchFamily="34" charset="0"/>
                <a:ea typeface="Gotham Pro"/>
              </a:rPr>
              <a:t> и сокращения числа курящих среди студентов, борьбы с наркоманией;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кооперирование с кафедрой языков, организация совместных мероприятий на государственном языке;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dirty="0" smtClean="0">
                <a:latin typeface="Calibri" pitchFamily="34" charset="0"/>
                <a:ea typeface="Gotham Pro"/>
              </a:rPr>
              <a:t>организация мероприятий нацеленных на привитие элементов культуры и творческого мировоззрения, уважительного отношения к старшим, нравственно-психологического воздействия.</a:t>
            </a:r>
          </a:p>
          <a:p>
            <a:pPr eaLnBrk="1" hangingPunct="1">
              <a:spcBef>
                <a:spcPct val="0"/>
              </a:spcBef>
            </a:pPr>
            <a:endParaRPr lang="ru-RU" dirty="0" smtClean="0">
              <a:ea typeface="Gotham Pro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3"/>
          </p:nvPr>
        </p:nvSpPr>
        <p:spPr>
          <a:xfrm>
            <a:off x="4695531" y="904083"/>
            <a:ext cx="4125388" cy="5480156"/>
          </a:xfrm>
          <a:solidFill>
            <a:srgbClr val="FF9900">
              <a:alpha val="50000"/>
            </a:srgbClr>
          </a:solidFill>
        </p:spPr>
        <p:txBody>
          <a:bodyPr/>
          <a:lstStyle/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539" b="1" dirty="0">
                <a:solidFill>
                  <a:srgbClr val="C00000"/>
                </a:solidFill>
                <a:latin typeface="Calibri" pitchFamily="34" charset="0"/>
                <a:ea typeface="Gotham Pro"/>
              </a:rPr>
              <a:t>Студенческий Совет </a:t>
            </a:r>
            <a:r>
              <a:rPr lang="ru-RU" sz="1368" dirty="0">
                <a:solidFill>
                  <a:srgbClr val="C00000"/>
                </a:solidFill>
                <a:latin typeface="Calibri" pitchFamily="34" charset="0"/>
                <a:ea typeface="Gotham Pro"/>
              </a:rPr>
              <a:t>– </a:t>
            </a: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реализация проектов студентов и защита интересов обучающихся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539" b="1" dirty="0">
                <a:solidFill>
                  <a:srgbClr val="C00000"/>
                </a:solidFill>
                <a:latin typeface="Calibri" pitchFamily="34" charset="0"/>
                <a:ea typeface="Gotham Pro"/>
              </a:rPr>
              <a:t>Основные цели: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Всесторонне развить самоуправление студентов в университете;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Привить культуру академической честности среди студентов;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Увеличить гражданскую роль и ответственность студентов, живущих в общежитии;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Развить интеллектуальные возможности и патриотический дух у студентов.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endParaRPr lang="ru-RU" sz="1368" dirty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539" b="1" dirty="0">
                <a:solidFill>
                  <a:srgbClr val="C00000"/>
                </a:solidFill>
                <a:latin typeface="Calibri" pitchFamily="34" charset="0"/>
                <a:ea typeface="Gotham Pro"/>
              </a:rPr>
              <a:t>Полномочия Студенческого совета:</a:t>
            </a:r>
            <a:endParaRPr lang="ru-RU" sz="1539" dirty="0">
              <a:solidFill>
                <a:srgbClr val="C00000"/>
              </a:solidFill>
              <a:latin typeface="Calibri" pitchFamily="34" charset="0"/>
              <a:ea typeface="Gotham Pro"/>
            </a:endParaRP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Представление и защита прав и интересов студента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Разработка предложений по повышению качества образовательного процесса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Содействие в решении социально-бытовых, образовательных и других вопросов затрагивающих интересы студентов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Содействие реализации инициатив студентов </a:t>
            </a: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Участие в работе комиссий и ученого совета Университета </a:t>
            </a:r>
            <a:r>
              <a:rPr lang="ru-RU" sz="1368" dirty="0" err="1">
                <a:solidFill>
                  <a:srgbClr val="004274"/>
                </a:solidFill>
                <a:latin typeface="Calibri" pitchFamily="34" charset="0"/>
                <a:ea typeface="Gotham Pro"/>
              </a:rPr>
              <a:t>КазЭУФМиТ</a:t>
            </a:r>
            <a:endParaRPr lang="ru-RU" sz="1368" dirty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marL="244345" indent="-244345"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ru-RU" sz="1368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Предоставление обратной связи от обучающихся для повышения эффективности и качества предоставляемых услуг</a:t>
            </a:r>
          </a:p>
          <a:p>
            <a:pPr marL="244345" indent="-244345" eaLnBrk="1" hangingPunct="1">
              <a:spcBef>
                <a:spcPct val="0"/>
              </a:spcBef>
            </a:pPr>
            <a:endParaRPr lang="ru-RU" sz="1368" dirty="0">
              <a:latin typeface="Calibri" pitchFamily="34" charset="0"/>
              <a:ea typeface="Gotham Pro"/>
            </a:endParaRPr>
          </a:p>
          <a:p>
            <a:pPr marL="244345" indent="-244345" eaLnBrk="1" hangingPunct="1">
              <a:spcBef>
                <a:spcPct val="0"/>
              </a:spcBef>
            </a:pPr>
            <a:endParaRPr lang="ru-RU" sz="1368" dirty="0">
              <a:latin typeface="Calibri" pitchFamily="34" charset="0"/>
              <a:ea typeface="Gotham Pro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pic>
        <p:nvPicPr>
          <p:cNvPr id="263173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317" y="904084"/>
            <a:ext cx="3325831" cy="165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6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600" b="1" i="1" dirty="0" smtClean="0">
                <a:solidFill>
                  <a:schemeClr val="bg1"/>
                </a:solidFill>
                <a:latin typeface="SM-Myriad Pro"/>
              </a:rPr>
              <a:t>Воспитательная работа</a:t>
            </a:r>
            <a:endParaRPr lang="ru-RU" sz="3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467544" y="1484784"/>
          <a:ext cx="4248472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/>
          </p:nvPr>
        </p:nvGraphicFramePr>
        <p:xfrm>
          <a:off x="4211960" y="1484784"/>
          <a:ext cx="463217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6544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  <a:latin typeface="SM-Myriad Pro"/>
              </a:rPr>
              <a:t>Социальная поддержка студентов</a:t>
            </a:r>
            <a:endParaRPr lang="ru-RU" sz="3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755576" y="1397000"/>
          <a:ext cx="7848872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096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0177" y="33129"/>
            <a:ext cx="6774876" cy="898570"/>
          </a:xfrm>
        </p:spPr>
        <p:txBody>
          <a:bodyPr/>
          <a:lstStyle/>
          <a:p>
            <a:r>
              <a:rPr lang="ru-RU" sz="3078" b="1" i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Социальная поддержка </a:t>
            </a:r>
            <a:r>
              <a:rPr lang="ru-RU" sz="3078" b="1" i="1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студентов</a:t>
            </a:r>
            <a:endParaRPr lang="ru-RU" sz="3078" b="1" i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51116-78C5-40D5-8298-B07AB84589C6}" type="slidenum">
              <a:rPr lang="ru-RU" smtClean="0"/>
              <a:pPr>
                <a:defRPr/>
              </a:pPr>
              <a:t>59</a:t>
            </a:fld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1000678" y="1581765"/>
          <a:ext cx="7327369" cy="4013394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2441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2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2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3940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dirty="0" smtClean="0"/>
                        <a:t>Средства, выделенные на образовательные льготы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dirty="0" smtClean="0"/>
                        <a:t>за 2017-2019 гг., тенге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solidFill>
                            <a:srgbClr val="265A9A"/>
                          </a:solidFill>
                          <a:effectLst/>
                        </a:rPr>
                        <a:t>2017 г.</a:t>
                      </a:r>
                      <a:endParaRPr lang="ru-RU" sz="21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b="1" dirty="0">
                          <a:solidFill>
                            <a:srgbClr val="265A9A"/>
                          </a:solidFill>
                          <a:effectLst/>
                        </a:rPr>
                        <a:t>2018 г.</a:t>
                      </a:r>
                      <a:endParaRPr lang="ru-RU" sz="21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b="1" dirty="0">
                          <a:solidFill>
                            <a:srgbClr val="265A9A"/>
                          </a:solidFill>
                          <a:effectLst/>
                        </a:rPr>
                        <a:t>2019 г</a:t>
                      </a:r>
                      <a:endParaRPr lang="ru-RU" sz="21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solidFill>
                            <a:srgbClr val="265A9A"/>
                          </a:solidFill>
                          <a:effectLst/>
                        </a:rPr>
                        <a:t>2 258 </a:t>
                      </a:r>
                      <a:r>
                        <a:rPr lang="ru-RU" sz="2100" dirty="0" smtClean="0">
                          <a:solidFill>
                            <a:srgbClr val="265A9A"/>
                          </a:solidFill>
                          <a:effectLst/>
                        </a:rPr>
                        <a:t>000</a:t>
                      </a:r>
                      <a:endParaRPr lang="ru-RU" sz="21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b="1" dirty="0">
                          <a:solidFill>
                            <a:srgbClr val="265A9A"/>
                          </a:solidFill>
                          <a:effectLst/>
                        </a:rPr>
                        <a:t>3 435 </a:t>
                      </a:r>
                      <a:r>
                        <a:rPr lang="ru-RU" sz="2100" b="1" dirty="0" smtClean="0">
                          <a:solidFill>
                            <a:srgbClr val="265A9A"/>
                          </a:solidFill>
                          <a:effectLst/>
                        </a:rPr>
                        <a:t>000</a:t>
                      </a:r>
                      <a:endParaRPr lang="ru-RU" sz="21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b="1" dirty="0">
                          <a:solidFill>
                            <a:srgbClr val="265A9A"/>
                          </a:solidFill>
                          <a:effectLst/>
                        </a:rPr>
                        <a:t>7 513 </a:t>
                      </a:r>
                      <a:r>
                        <a:rPr lang="ru-RU" sz="2100" b="1" dirty="0" smtClean="0">
                          <a:solidFill>
                            <a:srgbClr val="265A9A"/>
                          </a:solidFill>
                          <a:effectLst/>
                        </a:rPr>
                        <a:t>200</a:t>
                      </a:r>
                      <a:endParaRPr lang="ru-RU" sz="21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10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1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1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3940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dirty="0" smtClean="0">
                          <a:solidFill>
                            <a:srgbClr val="265A9A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в виде материальной помощи и премии за активное участие в жизни университета: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1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solidFill>
                            <a:srgbClr val="265A9A"/>
                          </a:solidFill>
                          <a:effectLst/>
                        </a:rPr>
                        <a:t>456 000</a:t>
                      </a:r>
                      <a:endParaRPr lang="ru-RU" sz="21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b="1">
                          <a:solidFill>
                            <a:srgbClr val="265A9A"/>
                          </a:solidFill>
                          <a:effectLst/>
                        </a:rPr>
                        <a:t> 231 000</a:t>
                      </a:r>
                      <a:endParaRPr lang="ru-RU" sz="2100" b="1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100" b="1" dirty="0">
                          <a:solidFill>
                            <a:srgbClr val="265A9A"/>
                          </a:solidFill>
                          <a:effectLst/>
                        </a:rPr>
                        <a:t>453 400</a:t>
                      </a:r>
                      <a:endParaRPr lang="ru-RU" sz="2100" b="1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1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1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100" dirty="0">
                        <a:solidFill>
                          <a:srgbClr val="265A9A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43" marR="5864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" name="Прямоугольный треугольник 12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</p:spTree>
    <p:extLst>
      <p:ext uri="{BB962C8B-B14F-4D97-AF65-F5344CB8AC3E}">
        <p14:creationId xmlns:p14="http://schemas.microsoft.com/office/powerpoint/2010/main" val="14657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72816"/>
            <a:ext cx="8374136" cy="3462894"/>
          </a:xfrm>
        </p:spPr>
        <p:txBody>
          <a:bodyPr>
            <a:noAutofit/>
          </a:bodyPr>
          <a:lstStyle/>
          <a:p>
            <a:pPr indent="309503">
              <a:tabLst>
                <a:tab pos="539188" algn="l"/>
              </a:tabLst>
            </a:pPr>
            <a:r>
              <a:rPr lang="ru-RU" sz="4104" b="1" i="1" dirty="0">
                <a:solidFill>
                  <a:srgbClr val="C00000"/>
                </a:solidFill>
                <a:cs typeface="Arial" pitchFamily="34" charset="0"/>
              </a:rPr>
              <a:t>Стратегическое направление 4. </a:t>
            </a:r>
            <a:br>
              <a:rPr lang="ru-RU" sz="4104" b="1" i="1" dirty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4104" b="1" i="1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ru-RU" sz="4104" b="1" i="1" dirty="0">
                <a:solidFill>
                  <a:srgbClr val="C00000"/>
                </a:solidFill>
                <a:cs typeface="Arial" pitchFamily="34" charset="0"/>
              </a:rPr>
            </a:br>
            <a:r>
              <a:rPr lang="ru-RU" sz="4104" b="1" i="1" dirty="0">
                <a:solidFill>
                  <a:srgbClr val="0070C0"/>
                </a:solidFill>
                <a:cs typeface="Arial" pitchFamily="34" charset="0"/>
              </a:rPr>
              <a:t>Развитие инфраструктуры и материально - технической базы университета</a:t>
            </a:r>
            <a:br>
              <a:rPr lang="ru-RU" sz="4104" b="1" i="1" dirty="0">
                <a:solidFill>
                  <a:srgbClr val="0070C0"/>
                </a:solidFill>
                <a:cs typeface="Arial" pitchFamily="34" charset="0"/>
              </a:rPr>
            </a:br>
            <a:endParaRPr lang="ru-RU" sz="4104" b="1" i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6A9E1-0EFD-49E7-A94E-8DDDA02553BD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86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95477"/>
            <a:ext cx="7067128" cy="790055"/>
          </a:xfrm>
        </p:spPr>
        <p:txBody>
          <a:bodyPr/>
          <a:lstStyle/>
          <a:p>
            <a:pPr eaLnBrk="1" hangingPunct="1"/>
            <a:r>
              <a:rPr lang="kk-KZ" sz="2400" b="1" dirty="0" smtClean="0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НАУЧНАЯ БИБЛИОТЕКА </a:t>
            </a:r>
            <a:r>
              <a:rPr lang="ru-RU" altLang="ru-RU" sz="2400" b="1" dirty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>– </a:t>
            </a:r>
            <a:r>
              <a:rPr lang="ru-RU" sz="2400" b="1" dirty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>абонемент и </a:t>
            </a:r>
            <a:r>
              <a:rPr lang="ru-RU" sz="24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</a:br>
            <a:r>
              <a:rPr lang="ru-RU" sz="2400" b="1" dirty="0" smtClean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>6 </a:t>
            </a:r>
            <a:r>
              <a:rPr lang="ru-RU" sz="2400" b="1" dirty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  <a:t>читальных залов</a:t>
            </a:r>
            <a:br>
              <a:rPr lang="ru-RU" sz="2400" b="1" dirty="0">
                <a:solidFill>
                  <a:srgbClr val="C00000"/>
                </a:solidFill>
                <a:latin typeface="Gotham Pro"/>
                <a:ea typeface="Gotham Pro"/>
                <a:cs typeface="Gotham Pro"/>
              </a:rPr>
            </a:br>
            <a:endParaRPr lang="ru-RU" sz="2400" b="1" dirty="0">
              <a:solidFill>
                <a:srgbClr val="C00000"/>
              </a:solidFill>
              <a:latin typeface="Gotham Pro"/>
              <a:ea typeface="Gotham Pro"/>
              <a:cs typeface="Gotham Pro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323081" y="1216304"/>
            <a:ext cx="4964802" cy="5211001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</a:pPr>
            <a:r>
              <a:rPr lang="ru-RU" sz="1539" b="1" dirty="0">
                <a:solidFill>
                  <a:srgbClr val="004274"/>
                </a:solidFill>
                <a:ea typeface="Gotham Pro"/>
              </a:rPr>
              <a:t>100% - обеспеченность дисциплин учебного плана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Через электронную библиотеку университета имеется полный доступ к передовым электронным библиотекам мира (</a:t>
            </a:r>
            <a:r>
              <a:rPr lang="en-US" sz="1539" dirty="0" err="1">
                <a:solidFill>
                  <a:srgbClr val="004274"/>
                </a:solidFill>
                <a:latin typeface="Calibri" pitchFamily="34" charset="0"/>
                <a:ea typeface="Gotham Pro"/>
              </a:rPr>
              <a:t>IPRbooks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, </a:t>
            </a:r>
            <a:r>
              <a:rPr lang="en-US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                                             Thomson Reuters, Springer 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(Германия), «</a:t>
            </a:r>
            <a:r>
              <a:rPr lang="en-US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Scopus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», ЭБС Издательства «ЛАНЬ» и др.).</a:t>
            </a:r>
            <a:endParaRPr lang="en-US" sz="1539" dirty="0">
              <a:solidFill>
                <a:srgbClr val="004274"/>
              </a:solidFill>
              <a:latin typeface="Calibri" pitchFamily="34" charset="0"/>
              <a:ea typeface="Gotham Pro"/>
            </a:endParaRP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Договор </a:t>
            </a:r>
            <a:r>
              <a:rPr lang="kk-KZ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с Ассоциацией вузов РК, которая обеспечивает бесперебойное предоставление доступа к единой научно-образовательной компьютерной сети с доступом в Интернет 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Имеется доступ к электронным ресурсам: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Национальной библиотеки РК, к веб–порталу «</a:t>
            </a:r>
            <a:r>
              <a:rPr lang="ru-RU" sz="1539" dirty="0" err="1">
                <a:solidFill>
                  <a:srgbClr val="004274"/>
                </a:solidFill>
                <a:latin typeface="Calibri" pitchFamily="34" charset="0"/>
                <a:ea typeface="Gotham Pro"/>
              </a:rPr>
              <a:t>Әдебиет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 порталы», уникальному Интернет-ресурсу произведений казахстанских и зарубежных авторов, доступных на казахском, русском, английском языках. </a:t>
            </a:r>
          </a:p>
          <a:p>
            <a:pPr eaLnBrk="1" hangingPunct="1">
              <a:spcBef>
                <a:spcPct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ru-RU" sz="1539" dirty="0" err="1">
                <a:solidFill>
                  <a:srgbClr val="004274"/>
                </a:solidFill>
                <a:latin typeface="Calibri" pitchFamily="34" charset="0"/>
                <a:ea typeface="Gotham Pro"/>
              </a:rPr>
              <a:t>Wi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-</a:t>
            </a:r>
            <a:r>
              <a:rPr lang="en-US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F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i сеть полностью покрывает учебный корпус университета, при этом количество точек доступа по учебному корпусу составляет </a:t>
            </a:r>
            <a:r>
              <a:rPr lang="ru-RU" sz="1539" dirty="0">
                <a:solidFill>
                  <a:srgbClr val="FF0000"/>
                </a:solidFill>
                <a:latin typeface="Calibri" pitchFamily="34" charset="0"/>
                <a:ea typeface="Gotham Pro"/>
              </a:rPr>
              <a:t>27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 единиц (модели D-</a:t>
            </a:r>
            <a:r>
              <a:rPr lang="ru-RU" sz="1539" dirty="0" err="1">
                <a:solidFill>
                  <a:srgbClr val="004274"/>
                </a:solidFill>
                <a:latin typeface="Calibri" pitchFamily="34" charset="0"/>
                <a:ea typeface="Gotham Pro"/>
              </a:rPr>
              <a:t>Link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 DWL-2600) на 2020 г.,  в общежитии - </a:t>
            </a:r>
            <a:r>
              <a:rPr lang="ru-RU" sz="1539" dirty="0">
                <a:solidFill>
                  <a:srgbClr val="FF0000"/>
                </a:solidFill>
                <a:latin typeface="Calibri" pitchFamily="34" charset="0"/>
                <a:ea typeface="Gotham Pro"/>
              </a:rPr>
              <a:t>13</a:t>
            </a:r>
            <a:r>
              <a:rPr lang="ru-RU" sz="1539" dirty="0">
                <a:solidFill>
                  <a:srgbClr val="004274"/>
                </a:solidFill>
                <a:latin typeface="Calibri" pitchFamily="34" charset="0"/>
                <a:ea typeface="Gotham Pro"/>
              </a:rPr>
              <a:t> .</a:t>
            </a:r>
            <a:endParaRPr lang="ru-RU" sz="2052" dirty="0">
              <a:solidFill>
                <a:srgbClr val="004274"/>
              </a:solidFill>
              <a:latin typeface="Calibri" pitchFamily="34" charset="0"/>
              <a:ea typeface="Gotham Pro"/>
            </a:endParaRPr>
          </a:p>
        </p:txBody>
      </p:sp>
      <p:sp>
        <p:nvSpPr>
          <p:cNvPr id="7" name="Прямоугольный треугольник 6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pic>
        <p:nvPicPr>
          <p:cNvPr id="10" name="Рисунок 10"/>
          <p:cNvPicPr>
            <a:picLocks noGrp="1" noChangeAspect="1"/>
          </p:cNvPicPr>
          <p:nvPr>
            <p:ph sz="half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36096" y="1218718"/>
            <a:ext cx="3559692" cy="3472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37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995120" cy="1008112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Книжный    фонд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62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355083"/>
              </p:ext>
            </p:extLst>
          </p:nvPr>
        </p:nvGraphicFramePr>
        <p:xfrm>
          <a:off x="107504" y="1268760"/>
          <a:ext cx="8892479" cy="4752527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2608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62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8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1101"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Учебный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Общий фонд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Учебная литература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Научная лит</a:t>
                      </a:r>
                      <a:r>
                        <a:rPr kumimoji="0" lang="kk-KZ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ература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На электронных носителях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>
                    <a:solidFill>
                      <a:srgbClr val="FF9900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330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2015-2016 учебный год</a:t>
                      </a: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391463 </a:t>
                      </a: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314 956</a:t>
                      </a: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76 507</a:t>
                      </a: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14 535</a:t>
                      </a: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661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202 522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160680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40 842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4 525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356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2016-2017 учебный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395 640 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317 626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78 014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16 200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661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204 400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162 505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41 895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4 850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330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2017-2018 учебный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396 470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318 246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78224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16320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661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204 980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162984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41996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5 030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330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2018-2019 учебный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397726</a:t>
                      </a:r>
                      <a:endParaRPr kumimoji="0" lang="ru-RU" sz="16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319246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78480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16920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6661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206980</a:t>
                      </a:r>
                      <a:endParaRPr kumimoji="0" lang="ru-RU" sz="16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164728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42252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6027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775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2019-2020 учебный год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399216</a:t>
                      </a:r>
                      <a:endParaRPr kumimoji="0" lang="ru-RU" sz="16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279508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105492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17270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6661">
                <a:tc>
                  <a:txBody>
                    <a:bodyPr/>
                    <a:lstStyle/>
                    <a:p>
                      <a:pPr marL="3492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</a:rPr>
                        <a:t>В том числе на казахском языке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207570</a:t>
                      </a:r>
                      <a:endParaRPr kumimoji="0" lang="ru-RU" sz="160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165628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41968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65B9C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6038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65B9C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80201" marR="80201" marT="0" marB="0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08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600" b="1" i="1" dirty="0" smtClean="0">
                <a:solidFill>
                  <a:schemeClr val="bg1"/>
                </a:solidFill>
                <a:latin typeface="SM-Myriad Pro"/>
              </a:rPr>
              <a:t>Компьютерный     парк</a:t>
            </a:r>
            <a:endParaRPr lang="ru-RU" sz="3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63</a:t>
            </a:fld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421" y="1268760"/>
            <a:ext cx="8110379" cy="1823578"/>
          </a:xfrm>
          <a:prstGeom prst="rect">
            <a:avLst/>
          </a:prstGeom>
        </p:spPr>
      </p:pic>
      <p:pic>
        <p:nvPicPr>
          <p:cNvPr id="6" name="Picture 1" descr="D:\Фотографий\Студенты. Каф.Информатыика 04.04.2018\DSC_00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384" y="3287083"/>
            <a:ext cx="3831025" cy="275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875584" y="3246477"/>
            <a:ext cx="379815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</a:rPr>
              <a:t>Имеется 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полный доступ к передовым электронным библиотекам мира (</a:t>
            </a:r>
            <a:r>
              <a:rPr lang="en-US" sz="1600" dirty="0" err="1">
                <a:solidFill>
                  <a:srgbClr val="004274"/>
                </a:solidFill>
                <a:latin typeface="Calibri" pitchFamily="34" charset="0"/>
              </a:rPr>
              <a:t>IPRbooks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, </a:t>
            </a:r>
            <a:r>
              <a:rPr lang="en-US" sz="1600" b="1" dirty="0">
                <a:solidFill>
                  <a:srgbClr val="004274"/>
                </a:solidFill>
                <a:latin typeface="Calibri" pitchFamily="34" charset="0"/>
              </a:rPr>
              <a:t>Web of Science 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Core Collection</a:t>
            </a:r>
            <a:r>
              <a:rPr lang="ru-RU" sz="1600" b="1" dirty="0" smtClean="0">
                <a:solidFill>
                  <a:srgbClr val="004274"/>
                </a:solidFill>
                <a:latin typeface="Calibri" pitchFamily="34" charset="0"/>
              </a:rPr>
              <a:t>, </a:t>
            </a:r>
            <a:r>
              <a:rPr lang="en-US" sz="1600" b="1" dirty="0" smtClean="0">
                <a:solidFill>
                  <a:srgbClr val="004274"/>
                </a:solidFill>
                <a:latin typeface="Calibri" pitchFamily="34" charset="0"/>
              </a:rPr>
              <a:t>Springer </a:t>
            </a: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</a:rPr>
              <a:t>(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Scopus)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, ЭБС Издательства «ЛАНЬ» и др</a:t>
            </a:r>
            <a:r>
              <a:rPr lang="ru-RU" sz="1600" dirty="0" smtClean="0">
                <a:solidFill>
                  <a:srgbClr val="004274"/>
                </a:solidFill>
                <a:latin typeface="Calibri" pitchFamily="34" charset="0"/>
              </a:rPr>
              <a:t>.). </a:t>
            </a:r>
            <a:endParaRPr lang="ru-RU" sz="1600" dirty="0">
              <a:solidFill>
                <a:srgbClr val="004274"/>
              </a:solidFill>
              <a:latin typeface="Calibri" pitchFamily="34" charset="0"/>
            </a:endParaRPr>
          </a:p>
          <a:p>
            <a:pPr algn="just"/>
            <a:r>
              <a:rPr lang="ru-RU" sz="1600" b="1" dirty="0" err="1">
                <a:solidFill>
                  <a:srgbClr val="004274"/>
                </a:solidFill>
                <a:latin typeface="Calibri" pitchFamily="34" charset="0"/>
              </a:rPr>
              <a:t>Wi</a:t>
            </a:r>
            <a:r>
              <a:rPr lang="ru-RU" sz="1600" b="1" dirty="0">
                <a:solidFill>
                  <a:srgbClr val="004274"/>
                </a:solidFill>
                <a:latin typeface="Calibri" pitchFamily="34" charset="0"/>
              </a:rPr>
              <a:t>-</a:t>
            </a:r>
            <a:r>
              <a:rPr lang="en-US" sz="1600" b="1" dirty="0">
                <a:solidFill>
                  <a:srgbClr val="004274"/>
                </a:solidFill>
                <a:latin typeface="Calibri" pitchFamily="34" charset="0"/>
              </a:rPr>
              <a:t>F</a:t>
            </a:r>
            <a:r>
              <a:rPr lang="ru-RU" sz="1600" b="1" dirty="0">
                <a:solidFill>
                  <a:srgbClr val="004274"/>
                </a:solidFill>
                <a:latin typeface="Calibri" pitchFamily="34" charset="0"/>
              </a:rPr>
              <a:t>i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 сеть полностью покрывает учебный корпус университета, при этом количество точек доступа на 2020 год по учебному корпусу составляет 2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7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 единиц</a:t>
            </a:r>
            <a:r>
              <a:rPr lang="en-US" sz="1600" dirty="0">
                <a:solidFill>
                  <a:srgbClr val="004274"/>
                </a:solidFill>
                <a:latin typeface="Calibri" pitchFamily="34" charset="0"/>
              </a:rPr>
              <a:t> 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и в общежитии – 13 единиц (модели D-</a:t>
            </a:r>
            <a:r>
              <a:rPr lang="ru-RU" sz="1600" dirty="0" err="1">
                <a:solidFill>
                  <a:srgbClr val="004274"/>
                </a:solidFill>
                <a:latin typeface="Calibri" pitchFamily="34" charset="0"/>
              </a:rPr>
              <a:t>Link</a:t>
            </a:r>
            <a:r>
              <a:rPr lang="ru-RU" sz="1600" dirty="0">
                <a:solidFill>
                  <a:srgbClr val="004274"/>
                </a:solidFill>
                <a:latin typeface="Calibri" pitchFamily="34" charset="0"/>
              </a:rPr>
              <a:t> DWL-2600).</a:t>
            </a:r>
          </a:p>
        </p:txBody>
      </p:sp>
    </p:spTree>
    <p:extLst>
      <p:ext uri="{BB962C8B-B14F-4D97-AF65-F5344CB8AC3E}">
        <p14:creationId xmlns:p14="http://schemas.microsoft.com/office/powerpoint/2010/main" val="362991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3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0672" y="3552532"/>
            <a:ext cx="2850713" cy="1847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081" y="411318"/>
            <a:ext cx="8128603" cy="1474226"/>
          </a:xfrm>
        </p:spPr>
        <p:txBody>
          <a:bodyPr/>
          <a:lstStyle/>
          <a:p>
            <a:pPr eaLnBrk="1" hangingPunct="1"/>
            <a:r>
              <a:rPr lang="ru-RU" sz="1710" b="1" i="1">
                <a:solidFill>
                  <a:srgbClr val="C00000"/>
                </a:solidFill>
                <a:latin typeface="Calibri" pitchFamily="34" charset="0"/>
                <a:ea typeface="Gotham Pro Narrow Medium"/>
              </a:rPr>
              <a:t>В УНИВЕРСИТЕТЕ ВНЕДРЕНЫ ПЕРЕДОВЫЕ ИНФОРМАЦИОННО-КОММУНИКАЦИОННЫЕ ТЕХНОЛОГИИ</a:t>
            </a:r>
            <a:br>
              <a:rPr lang="ru-RU" sz="1710" b="1" i="1">
                <a:solidFill>
                  <a:srgbClr val="C00000"/>
                </a:solidFill>
                <a:latin typeface="Calibri" pitchFamily="34" charset="0"/>
                <a:ea typeface="Gotham Pro Narrow Medium"/>
              </a:rPr>
            </a:br>
            <a:r>
              <a:rPr lang="ru-RU" b="1" i="1" smtClean="0">
                <a:solidFill>
                  <a:srgbClr val="004274"/>
                </a:solidFill>
                <a:latin typeface="Calibri" pitchFamily="34" charset="0"/>
                <a:ea typeface="Gotham Pro Narrow Medium"/>
              </a:rPr>
              <a:t>Современная информационно-образовательная среда, включающая в себя 7 веб ориентированных информационных систем автоматизации учебного процесса </a:t>
            </a:r>
            <a:r>
              <a:rPr lang="en-US" b="1" i="1" smtClean="0">
                <a:solidFill>
                  <a:srgbClr val="004274"/>
                </a:solidFill>
                <a:latin typeface="Calibri" pitchFamily="34" charset="0"/>
                <a:ea typeface="Gotham Pro Narrow Medium"/>
              </a:rPr>
              <a:t>E-university</a:t>
            </a:r>
            <a:endParaRPr lang="ru-RU" b="1" i="1" smtClean="0">
              <a:solidFill>
                <a:srgbClr val="004274"/>
              </a:solidFill>
              <a:latin typeface="Calibri" pitchFamily="34" charset="0"/>
              <a:ea typeface="Gotham Pro Narrow Medium"/>
            </a:endParaRPr>
          </a:p>
        </p:txBody>
      </p:sp>
      <p:pic>
        <p:nvPicPr>
          <p:cNvPr id="24883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3264" y="2066088"/>
            <a:ext cx="3912264" cy="2277855"/>
          </a:xfrm>
        </p:spPr>
      </p:pic>
      <p:pic>
        <p:nvPicPr>
          <p:cNvPr id="248836" name="Объект 6"/>
          <p:cNvPicPr>
            <a:picLocks noGrp="1" noChangeAspect="1"/>
          </p:cNvPicPr>
          <p:nvPr>
            <p:ph sz="half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884222" y="1889637"/>
            <a:ext cx="3718143" cy="2322652"/>
          </a:xfrm>
        </p:spPr>
      </p:pic>
      <p:sp>
        <p:nvSpPr>
          <p:cNvPr id="8" name="Прямоугольник 7"/>
          <p:cNvSpPr/>
          <p:nvPr/>
        </p:nvSpPr>
        <p:spPr>
          <a:xfrm>
            <a:off x="510735" y="4517438"/>
            <a:ext cx="2586131" cy="9094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539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Функционирует официальный сайт университета </a:t>
            </a:r>
            <a:r>
              <a:rPr lang="en-US" sz="1539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www.kuef.kz</a:t>
            </a:r>
            <a:endParaRPr lang="ru-RU" sz="1539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63189" y="5522534"/>
            <a:ext cx="4125495" cy="81849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368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Автоматизированы бизнес-процессы ВУЗа </a:t>
            </a:r>
            <a:endParaRPr lang="en-US" sz="1368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368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 внедрена корпоративная  информационная </a:t>
            </a:r>
            <a:endParaRPr lang="en-US" sz="1368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368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en-US" sz="1368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KAZUEFMT-PLATONUS </a:t>
            </a:r>
            <a:endParaRPr lang="ru-RU" sz="1368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34512" y="4336683"/>
            <a:ext cx="2586131" cy="106054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368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Реализовано дистанционное обучение </a:t>
            </a:r>
            <a:endParaRPr lang="en-US" sz="1368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sz="1368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посредством Интернет-портала </a:t>
            </a:r>
            <a:r>
              <a:rPr lang="en-US" sz="1368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KAZUEFMT-MODLE</a:t>
            </a:r>
            <a:endParaRPr lang="ru-RU" sz="1368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8F4C2-5C6F-464D-AC16-D3B960404CA5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29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939938">
            <a:off x="-442600" y="3000350"/>
            <a:ext cx="9409277" cy="473728"/>
          </a:xfrm>
        </p:spPr>
        <p:txBody>
          <a:bodyPr/>
          <a:lstStyle/>
          <a:p>
            <a:r>
              <a:rPr lang="ru-RU" sz="3078" b="1" i="1" dirty="0">
                <a:solidFill>
                  <a:srgbClr val="C00000"/>
                </a:solidFill>
              </a:rPr>
              <a:t>Участие в рейтинге </a:t>
            </a:r>
            <a:r>
              <a:rPr lang="ru-RU" sz="3078" b="1" i="1" dirty="0" err="1">
                <a:solidFill>
                  <a:srgbClr val="C00000"/>
                </a:solidFill>
              </a:rPr>
              <a:t>Webometrics</a:t>
            </a:r>
            <a:endParaRPr lang="ru-RU" sz="3078" b="1" i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1441" y="1216304"/>
            <a:ext cx="8250988" cy="5460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3214" indent="-293214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052" i="1" dirty="0">
                <a:solidFill>
                  <a:srgbClr val="265B9C"/>
                </a:solidFill>
              </a:rPr>
              <a:t>Позиция </a:t>
            </a:r>
            <a:r>
              <a:rPr lang="ru-RU" sz="2052" i="1" dirty="0" err="1">
                <a:solidFill>
                  <a:srgbClr val="265B9C"/>
                </a:solidFill>
              </a:rPr>
              <a:t>КазУЭФМТ</a:t>
            </a:r>
            <a:r>
              <a:rPr lang="ru-RU" sz="2052" i="1" dirty="0">
                <a:solidFill>
                  <a:srgbClr val="265B9C"/>
                </a:solidFill>
              </a:rPr>
              <a:t> в мировом рейтинге </a:t>
            </a:r>
            <a:r>
              <a:rPr lang="ru-RU" sz="2052" i="1" dirty="0" err="1">
                <a:solidFill>
                  <a:srgbClr val="265B9C"/>
                </a:solidFill>
              </a:rPr>
              <a:t>Webometrics</a:t>
            </a:r>
            <a:r>
              <a:rPr lang="ru-RU" sz="2052" i="1" dirty="0">
                <a:solidFill>
                  <a:srgbClr val="265B9C"/>
                </a:solidFill>
              </a:rPr>
              <a:t> – среди казахстанских университетов в 2020 году – </a:t>
            </a:r>
            <a:r>
              <a:rPr lang="ru-RU" sz="2052" i="1" dirty="0">
                <a:solidFill>
                  <a:srgbClr val="FF0000"/>
                </a:solidFill>
              </a:rPr>
              <a:t>71</a:t>
            </a:r>
            <a:r>
              <a:rPr lang="ru-RU" sz="2052" i="1" dirty="0">
                <a:solidFill>
                  <a:srgbClr val="C00000"/>
                </a:solidFill>
              </a:rPr>
              <a:t> место (из 128 ВУЗов).</a:t>
            </a:r>
          </a:p>
          <a:p>
            <a:pPr algn="just">
              <a:buClr>
                <a:srgbClr val="C00000"/>
              </a:buClr>
            </a:pPr>
            <a:endParaRPr lang="ru-RU" sz="2052" i="1" dirty="0">
              <a:solidFill>
                <a:srgbClr val="C00000"/>
              </a:solidFill>
            </a:endParaRPr>
          </a:p>
          <a:p>
            <a:pPr marL="293214" indent="-293214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052" i="1" dirty="0">
                <a:solidFill>
                  <a:srgbClr val="265B9C"/>
                </a:solidFill>
              </a:rPr>
              <a:t>Это показатель </a:t>
            </a:r>
            <a:r>
              <a:rPr lang="ru-RU" sz="2052" dirty="0">
                <a:solidFill>
                  <a:srgbClr val="265B9C"/>
                </a:solidFill>
              </a:rPr>
              <a:t>«представленности» вуза в Интернет-пространстве.</a:t>
            </a:r>
            <a:endParaRPr lang="ru-RU" sz="2052" dirty="0">
              <a:solidFill>
                <a:srgbClr val="C00000"/>
              </a:solidFill>
            </a:endParaRPr>
          </a:p>
          <a:p>
            <a:pPr marL="293214" indent="-293214" algn="just">
              <a:buClr>
                <a:srgbClr val="C00000"/>
              </a:buClr>
              <a:buFont typeface="Wingdings" pitchFamily="2" charset="2"/>
              <a:buChar char="ü"/>
            </a:pPr>
            <a:endParaRPr lang="ru-RU" sz="2052" dirty="0">
              <a:solidFill>
                <a:srgbClr val="265B9C"/>
              </a:solidFill>
            </a:endParaRPr>
          </a:p>
          <a:p>
            <a:pPr marL="390952" indent="-390952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052" dirty="0">
                <a:solidFill>
                  <a:srgbClr val="265B9C"/>
                </a:solidFill>
              </a:rPr>
              <a:t>	С 2017 года Центр информационных технологий вуза выполняет задачу по улучшению показателей корпоративного сайта </a:t>
            </a:r>
            <a:r>
              <a:rPr lang="ru-RU" sz="2052" b="1" dirty="0">
                <a:solidFill>
                  <a:srgbClr val="C00000"/>
                </a:solidFill>
              </a:rPr>
              <a:t>www.kuef </a:t>
            </a:r>
            <a:r>
              <a:rPr lang="ru-RU" sz="2052" dirty="0">
                <a:solidFill>
                  <a:srgbClr val="265B9C"/>
                </a:solidFill>
              </a:rPr>
              <a:t>в рейтинге «</a:t>
            </a:r>
            <a:r>
              <a:rPr lang="ru-RU" sz="2052" dirty="0" err="1">
                <a:solidFill>
                  <a:srgbClr val="265B9C"/>
                </a:solidFill>
              </a:rPr>
              <a:t>Webometrics</a:t>
            </a:r>
            <a:r>
              <a:rPr lang="ru-RU" sz="2052" dirty="0">
                <a:solidFill>
                  <a:srgbClr val="265B9C"/>
                </a:solidFill>
              </a:rPr>
              <a:t> </a:t>
            </a:r>
            <a:r>
              <a:rPr lang="ru-RU" sz="2052" dirty="0" err="1">
                <a:solidFill>
                  <a:srgbClr val="265B9C"/>
                </a:solidFill>
              </a:rPr>
              <a:t>Ranking</a:t>
            </a:r>
            <a:r>
              <a:rPr lang="ru-RU" sz="2052" dirty="0">
                <a:solidFill>
                  <a:srgbClr val="265B9C"/>
                </a:solidFill>
              </a:rPr>
              <a:t> </a:t>
            </a:r>
            <a:r>
              <a:rPr lang="ru-RU" sz="2052" dirty="0" err="1">
                <a:solidFill>
                  <a:srgbClr val="265B9C"/>
                </a:solidFill>
              </a:rPr>
              <a:t>of</a:t>
            </a:r>
            <a:r>
              <a:rPr lang="ru-RU" sz="2052" dirty="0">
                <a:solidFill>
                  <a:srgbClr val="265B9C"/>
                </a:solidFill>
              </a:rPr>
              <a:t> </a:t>
            </a:r>
            <a:r>
              <a:rPr lang="ru-RU" sz="2052" dirty="0" err="1">
                <a:solidFill>
                  <a:srgbClr val="265B9C"/>
                </a:solidFill>
              </a:rPr>
              <a:t>World</a:t>
            </a:r>
            <a:r>
              <a:rPr lang="ru-RU" sz="2052" dirty="0">
                <a:solidFill>
                  <a:srgbClr val="265B9C"/>
                </a:solidFill>
              </a:rPr>
              <a:t> </a:t>
            </a:r>
            <a:r>
              <a:rPr lang="ru-RU" sz="2052" dirty="0" err="1">
                <a:solidFill>
                  <a:srgbClr val="265B9C"/>
                </a:solidFill>
              </a:rPr>
              <a:t>Universities</a:t>
            </a:r>
            <a:r>
              <a:rPr lang="ru-RU" sz="2052" dirty="0">
                <a:solidFill>
                  <a:srgbClr val="265B9C"/>
                </a:solidFill>
              </a:rPr>
              <a:t>» (</a:t>
            </a:r>
            <a:r>
              <a:rPr lang="ru-RU" sz="2052" dirty="0" err="1">
                <a:solidFill>
                  <a:srgbClr val="265B9C"/>
                </a:solidFill>
              </a:rPr>
              <a:t>Webometrics-Вебометрикс</a:t>
            </a:r>
            <a:r>
              <a:rPr lang="ru-RU" sz="2052" dirty="0">
                <a:solidFill>
                  <a:srgbClr val="265B9C"/>
                </a:solidFill>
              </a:rPr>
              <a:t>). </a:t>
            </a:r>
          </a:p>
          <a:p>
            <a:pPr algn="just">
              <a:buClr>
                <a:srgbClr val="C00000"/>
              </a:buClr>
            </a:pPr>
            <a:endParaRPr lang="ru-RU" sz="2052" dirty="0">
              <a:solidFill>
                <a:srgbClr val="265B9C"/>
              </a:solidFill>
            </a:endParaRPr>
          </a:p>
          <a:p>
            <a:pPr marL="390952" indent="-390952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2052" dirty="0">
                <a:solidFill>
                  <a:srgbClr val="265B9C"/>
                </a:solidFill>
              </a:rPr>
              <a:t>Рейтинг </a:t>
            </a:r>
            <a:r>
              <a:rPr lang="ru-RU" sz="2052" dirty="0" err="1">
                <a:solidFill>
                  <a:srgbClr val="265B9C"/>
                </a:solidFill>
              </a:rPr>
              <a:t>Webometrics</a:t>
            </a:r>
            <a:r>
              <a:rPr lang="ru-RU" sz="2052" dirty="0">
                <a:solidFill>
                  <a:srgbClr val="265B9C"/>
                </a:solidFill>
              </a:rPr>
              <a:t> имеет влияние на Рейтинг лучших университетов мира QS-рейтинг университетов мира» (QS </a:t>
            </a:r>
            <a:r>
              <a:rPr lang="ru-RU" sz="2052" dirty="0" err="1">
                <a:solidFill>
                  <a:srgbClr val="265B9C"/>
                </a:solidFill>
              </a:rPr>
              <a:t>World</a:t>
            </a:r>
            <a:r>
              <a:rPr lang="ru-RU" sz="2052" dirty="0">
                <a:solidFill>
                  <a:srgbClr val="265B9C"/>
                </a:solidFill>
              </a:rPr>
              <a:t> </a:t>
            </a:r>
            <a:r>
              <a:rPr lang="ru-RU" sz="2052" dirty="0" err="1">
                <a:solidFill>
                  <a:srgbClr val="265B9C"/>
                </a:solidFill>
              </a:rPr>
              <a:t>University</a:t>
            </a:r>
            <a:r>
              <a:rPr lang="ru-RU" sz="2052" dirty="0">
                <a:solidFill>
                  <a:srgbClr val="265B9C"/>
                </a:solidFill>
              </a:rPr>
              <a:t> </a:t>
            </a:r>
            <a:r>
              <a:rPr lang="ru-RU" sz="2052" dirty="0" err="1">
                <a:solidFill>
                  <a:srgbClr val="265B9C"/>
                </a:solidFill>
              </a:rPr>
              <a:t>Rankings</a:t>
            </a:r>
            <a:r>
              <a:rPr lang="ru-RU" sz="2052" dirty="0">
                <a:solidFill>
                  <a:srgbClr val="265B9C"/>
                </a:solidFill>
              </a:rPr>
              <a:t>) </a:t>
            </a:r>
          </a:p>
          <a:p>
            <a:pPr algn="just">
              <a:buClr>
                <a:srgbClr val="C00000"/>
              </a:buClr>
            </a:pPr>
            <a:endParaRPr lang="ru-RU" sz="2052" b="1" dirty="0">
              <a:solidFill>
                <a:srgbClr val="265B9C"/>
              </a:solidFill>
            </a:endParaRPr>
          </a:p>
          <a:p>
            <a:pPr marL="390952" indent="-390952" algn="just">
              <a:buClr>
                <a:srgbClr val="C00000"/>
              </a:buClr>
              <a:buFont typeface="Wingdings" pitchFamily="2" charset="2"/>
              <a:buChar char="ü"/>
            </a:pPr>
            <a:endParaRPr lang="ru-RU" sz="2052" dirty="0">
              <a:solidFill>
                <a:srgbClr val="C00000"/>
              </a:soli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8AB4F-3B18-4684-BAF8-7349035C5B7D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03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379" y="2979704"/>
            <a:ext cx="7513581" cy="631637"/>
          </a:xfrm>
        </p:spPr>
        <p:txBody>
          <a:bodyPr/>
          <a:lstStyle/>
          <a:p>
            <a:r>
              <a:rPr lang="ru-RU" sz="4104" b="1" i="1" dirty="0">
                <a:solidFill>
                  <a:srgbClr val="C00000"/>
                </a:solidFill>
              </a:rPr>
              <a:t>Спасибо за внимание!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rot="16200000" flipH="1">
            <a:off x="8091952" y="164255"/>
            <a:ext cx="1020827" cy="1083271"/>
          </a:xfrm>
          <a:prstGeom prst="rt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200" tIns="44600" rIns="89200" bIns="44600" anchor="ctr"/>
          <a:lstStyle/>
          <a:p>
            <a:pPr algn="ctr">
              <a:defRPr/>
            </a:pPr>
            <a:endParaRPr lang="ru-RU" sz="1539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8AB4F-3B18-4684-BAF8-7349035C5B7D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78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А">
  <a:themeElements>
    <a:clrScheme name="ФА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Ф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Ф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3570</TotalTime>
  <Words>4522</Words>
  <Application>Microsoft Office PowerPoint</Application>
  <PresentationFormat>Экран (4:3)</PresentationFormat>
  <Paragraphs>1427</Paragraphs>
  <Slides>66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78" baseType="lpstr">
      <vt:lpstr>Arial</vt:lpstr>
      <vt:lpstr>Bookman Old Style</vt:lpstr>
      <vt:lpstr>Calibri</vt:lpstr>
      <vt:lpstr>Georgia</vt:lpstr>
      <vt:lpstr>Gotham Pro</vt:lpstr>
      <vt:lpstr>Gotham Pro Narrow Medium</vt:lpstr>
      <vt:lpstr>SM-Myriad Pro</vt:lpstr>
      <vt:lpstr>Times New Roman</vt:lpstr>
      <vt:lpstr>Wingdings</vt:lpstr>
      <vt:lpstr>ФА</vt:lpstr>
      <vt:lpstr>Специальное оформление</vt:lpstr>
      <vt:lpstr>Документ</vt:lpstr>
      <vt:lpstr>Об итогах деятельности Университета  за 2019-2020 учебный год  и задачах  на 2020-2021 учебный год</vt:lpstr>
      <vt:lpstr>Казахский университет экономики, финансов и международной торговли</vt:lpstr>
      <vt:lpstr>Специальности      Университета</vt:lpstr>
      <vt:lpstr>Специальности      Университета</vt:lpstr>
      <vt:lpstr>Структура    факультетов Университета</vt:lpstr>
      <vt:lpstr>Национальный Рейтинг  – 2020</vt:lpstr>
      <vt:lpstr>Рейтинг    образовательных программ – 2020</vt:lpstr>
      <vt:lpstr>Рейтинг    образовательных программ – 2020</vt:lpstr>
      <vt:lpstr> Стратегическое направление 1.   Подготовка конкурентоспособных специалистов</vt:lpstr>
      <vt:lpstr>Контингент     КАЗУЭФМТ  (по состоянию на 01.10.2019 г.)</vt:lpstr>
      <vt:lpstr>Контингент  в разрезе форм обучения</vt:lpstr>
      <vt:lpstr>Контингент послевузовского образования</vt:lpstr>
      <vt:lpstr>Прием      КазУЭФМТ</vt:lpstr>
      <vt:lpstr>Выпуск      КазУЭФМТ</vt:lpstr>
      <vt:lpstr>Трудоустройство</vt:lpstr>
      <vt:lpstr>ППС КазУЭФМТ в 2019-2020 уч.г.</vt:lpstr>
      <vt:lpstr>Профессорско-преподавательский состав</vt:lpstr>
      <vt:lpstr>Повышение квалификации ППС</vt:lpstr>
      <vt:lpstr>Учебная нагрузка ППС</vt:lpstr>
      <vt:lpstr>Средняя годовая нагрузка на 1  ППС</vt:lpstr>
      <vt:lpstr>Учебники и учебные пособия, изданные преподавателями КазУЭФМТ (за последние 3 года)</vt:lpstr>
      <vt:lpstr>Успеваемость и качество  (бакалавриат)</vt:lpstr>
      <vt:lpstr>Успеваемость и качество (магистратура)</vt:lpstr>
      <vt:lpstr>Международная бизнес – школа  </vt:lpstr>
      <vt:lpstr> Стратегическое направление 2.   Формирование вуза как научно-исследовательского центра</vt:lpstr>
      <vt:lpstr>Презентация PowerPoint</vt:lpstr>
      <vt:lpstr>Научно-исследовательская работа</vt:lpstr>
      <vt:lpstr>Научно-исследовательская работа</vt:lpstr>
      <vt:lpstr>Участие в научных проектах, финансируемых из государственного бюджета и других источников</vt:lpstr>
      <vt:lpstr>Индекс Хирша (h-index)</vt:lpstr>
      <vt:lpstr>Премирование ППС (h-index)</vt:lpstr>
      <vt:lpstr>Динамика публикаций штатного ППС</vt:lpstr>
      <vt:lpstr>Публикации ППС за 2019-2020 уч.г.</vt:lpstr>
      <vt:lpstr>Объем научных работ на 1 штатного ППС в 2019-2020 уч.году</vt:lpstr>
      <vt:lpstr>Публикации ППС в изданиях  с ненулевым импакт - фактором</vt:lpstr>
      <vt:lpstr>Научные статьи в казахстанских научных журналах, рекомендованных КОКСОН МОН РК за 2019-20 уч.год</vt:lpstr>
      <vt:lpstr>Количество  научных мероприятий </vt:lpstr>
      <vt:lpstr>Поданы научные проекты на конкурс на ГФ  на 2020-2022 гг.</vt:lpstr>
      <vt:lpstr>Международное сотрудничество</vt:lpstr>
      <vt:lpstr>Программы двойного диплома и академ.мобильность</vt:lpstr>
      <vt:lpstr>WELCOME Centre. Иностранные студенты</vt:lpstr>
      <vt:lpstr>Академическая мобильность</vt:lpstr>
      <vt:lpstr>Зарубежные профессора</vt:lpstr>
      <vt:lpstr>Научная стажировка докторантов и магистрантов</vt:lpstr>
      <vt:lpstr>Научная стажировка докторантов и магистрантов</vt:lpstr>
      <vt:lpstr>Стратегическое направление 3.   Развитие кадрового потенциала и системы управления</vt:lpstr>
      <vt:lpstr>Профессорско-преподавательский состав КазУЭФМТ в 2019-2020 уч г.</vt:lpstr>
      <vt:lpstr>Обладатели государственных званий и наград:</vt:lpstr>
      <vt:lpstr>Количество ППС, прошедших курсы повышения  квалификации:</vt:lpstr>
      <vt:lpstr>Количество ППС, прошедших курсы повышения  квалификации за рубежом:</vt:lpstr>
      <vt:lpstr>Динамика показателей повышения квалификации ППС в период с 2015 по 2020 гг.:</vt:lpstr>
      <vt:lpstr>Количество ППС и сотрудников, прошедших обучающие семинары по СМК, Управлению рисками, Менеджмент в образовании</vt:lpstr>
      <vt:lpstr>Работа со студентами</vt:lpstr>
      <vt:lpstr>Презентация PowerPoint</vt:lpstr>
      <vt:lpstr>Студенческое самоуправление КазУЭФМТ</vt:lpstr>
      <vt:lpstr>КДМ. Студенческий совет</vt:lpstr>
      <vt:lpstr>Воспитательная работа</vt:lpstr>
      <vt:lpstr>Социальная поддержка студентов</vt:lpstr>
      <vt:lpstr>Социальная поддержка студентов</vt:lpstr>
      <vt:lpstr>Стратегическое направление 4.   Развитие инфраструктуры и материально - технической базы университета </vt:lpstr>
      <vt:lpstr>НАУЧНАЯ БИБЛИОТЕКА – абонемент и  6 читальных залов </vt:lpstr>
      <vt:lpstr>Книжный    фонд</vt:lpstr>
      <vt:lpstr>Компьютерный     парк</vt:lpstr>
      <vt:lpstr>В УНИВЕРСИТЕТЕ ВНЕДРЕНЫ ПЕРЕДОВЫЕ ИНФОРМАЦИОННО-КОММУНИКАЦИОННЫЕ ТЕХНОЛОГИИ Современная информационно-образовательная среда, включающая в себя 7 веб ориентированных информационных систем автоматизации учебного процесса E-university</vt:lpstr>
      <vt:lpstr>Участие в рейтинге Webometrics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деятельности Университета  за 2015-2016 учебный год  и задачах  на 2016-2017 учебный год</dc:title>
  <dc:creator>Жарлгасова</dc:creator>
  <cp:lastModifiedBy>ОТОиСПО</cp:lastModifiedBy>
  <cp:revision>158</cp:revision>
  <cp:lastPrinted>2020-09-25T08:00:25Z</cp:lastPrinted>
  <dcterms:created xsi:type="dcterms:W3CDTF">2016-06-27T04:57:57Z</dcterms:created>
  <dcterms:modified xsi:type="dcterms:W3CDTF">2020-09-25T08:02:16Z</dcterms:modified>
</cp:coreProperties>
</file>