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theme/themeOverride5.xml" ContentType="application/vnd.openxmlformats-officedocument.themeOverride+xml"/>
  <Override PartName="/ppt/charts/chart6.xml" ContentType="application/vnd.openxmlformats-officedocument.drawingml.chart+xml"/>
  <Override PartName="/ppt/theme/themeOverride6.xml" ContentType="application/vnd.openxmlformats-officedocument.themeOverride+xml"/>
  <Override PartName="/ppt/charts/chart7.xml" ContentType="application/vnd.openxmlformats-officedocument.drawingml.chart+xml"/>
  <Override PartName="/ppt/theme/themeOverride7.xml" ContentType="application/vnd.openxmlformats-officedocument.themeOverride+xml"/>
  <Override PartName="/ppt/charts/chart8.xml" ContentType="application/vnd.openxmlformats-officedocument.drawingml.chart+xml"/>
  <Override PartName="/ppt/theme/themeOverride8.xml" ContentType="application/vnd.openxmlformats-officedocument.themeOverride+xml"/>
  <Override PartName="/ppt/charts/chart9.xml" ContentType="application/vnd.openxmlformats-officedocument.drawingml.chart+xml"/>
  <Override PartName="/ppt/theme/themeOverride9.xml" ContentType="application/vnd.openxmlformats-officedocument.themeOverride+xml"/>
  <Override PartName="/ppt/charts/chart10.xml" ContentType="application/vnd.openxmlformats-officedocument.drawingml.chart+xml"/>
  <Override PartName="/ppt/theme/themeOverride10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1.xml" ContentType="application/vnd.openxmlformats-officedocument.drawingml.chart+xml"/>
  <Override PartName="/ppt/theme/themeOverride11.xml" ContentType="application/vnd.openxmlformats-officedocument.themeOverr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1"/>
    <p:sldMasterId id="2147483661" r:id="rId2"/>
  </p:sldMasterIdLst>
  <p:sldIdLst>
    <p:sldId id="256" r:id="rId3"/>
    <p:sldId id="258" r:id="rId4"/>
    <p:sldId id="259" r:id="rId5"/>
    <p:sldId id="260" r:id="rId6"/>
    <p:sldId id="261" r:id="rId7"/>
    <p:sldId id="264" r:id="rId8"/>
    <p:sldId id="263" r:id="rId9"/>
    <p:sldId id="265" r:id="rId10"/>
    <p:sldId id="266" r:id="rId11"/>
    <p:sldId id="267" r:id="rId12"/>
    <p:sldId id="270" r:id="rId13"/>
    <p:sldId id="282" r:id="rId14"/>
    <p:sldId id="304" r:id="rId15"/>
    <p:sldId id="305" r:id="rId16"/>
    <p:sldId id="306" r:id="rId17"/>
    <p:sldId id="281" r:id="rId18"/>
    <p:sldId id="283" r:id="rId19"/>
    <p:sldId id="268" r:id="rId20"/>
    <p:sldId id="269" r:id="rId21"/>
    <p:sldId id="309" r:id="rId22"/>
    <p:sldId id="303" r:id="rId23"/>
    <p:sldId id="280" r:id="rId24"/>
    <p:sldId id="271" r:id="rId25"/>
    <p:sldId id="272" r:id="rId26"/>
    <p:sldId id="273" r:id="rId27"/>
    <p:sldId id="302" r:id="rId28"/>
    <p:sldId id="274" r:id="rId29"/>
    <p:sldId id="275" r:id="rId30"/>
    <p:sldId id="276" r:id="rId31"/>
    <p:sldId id="277" r:id="rId32"/>
    <p:sldId id="310" r:id="rId33"/>
    <p:sldId id="311" r:id="rId34"/>
    <p:sldId id="278" r:id="rId35"/>
    <p:sldId id="279" r:id="rId36"/>
    <p:sldId id="284" r:id="rId37"/>
    <p:sldId id="299" r:id="rId38"/>
    <p:sldId id="285" r:id="rId39"/>
    <p:sldId id="286" r:id="rId40"/>
    <p:sldId id="287" r:id="rId41"/>
    <p:sldId id="288" r:id="rId42"/>
    <p:sldId id="289" r:id="rId43"/>
    <p:sldId id="290" r:id="rId44"/>
    <p:sldId id="312" r:id="rId45"/>
    <p:sldId id="291" r:id="rId46"/>
    <p:sldId id="301" r:id="rId47"/>
    <p:sldId id="293" r:id="rId48"/>
    <p:sldId id="294" r:id="rId49"/>
    <p:sldId id="295" r:id="rId50"/>
    <p:sldId id="307" r:id="rId51"/>
    <p:sldId id="308" r:id="rId52"/>
    <p:sldId id="292" r:id="rId53"/>
    <p:sldId id="296" r:id="rId54"/>
    <p:sldId id="300" r:id="rId55"/>
    <p:sldId id="298" r:id="rId56"/>
    <p:sldId id="297" r:id="rId57"/>
    <p:sldId id="313" r:id="rId58"/>
    <p:sldId id="314" r:id="rId59"/>
    <p:sldId id="315" r:id="rId60"/>
    <p:sldId id="316" r:id="rId61"/>
    <p:sldId id="317" r:id="rId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66"/>
    <a:srgbClr val="0000FF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311" autoAdjust="0"/>
  </p:normalViewPr>
  <p:slideViewPr>
    <p:cSldViewPr>
      <p:cViewPr>
        <p:scale>
          <a:sx n="70" d="100"/>
          <a:sy n="70" d="100"/>
        </p:scale>
        <p:origin x="-51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2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5.xlsx"/><Relationship Id="rId1" Type="http://schemas.openxmlformats.org/officeDocument/2006/relationships/themeOverride" Target="../theme/themeOverride5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6.xlsx"/><Relationship Id="rId1" Type="http://schemas.openxmlformats.org/officeDocument/2006/relationships/themeOverride" Target="../theme/themeOverrid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7.xlsx"/><Relationship Id="rId1" Type="http://schemas.openxmlformats.org/officeDocument/2006/relationships/themeOverride" Target="../theme/themeOverride7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8.xlsx"/><Relationship Id="rId1" Type="http://schemas.openxmlformats.org/officeDocument/2006/relationships/themeOverride" Target="../theme/themeOverride8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9.xlsx"/><Relationship Id="rId1" Type="http://schemas.openxmlformats.org/officeDocument/2006/relationships/themeOverride" Target="../theme/themeOverride9.xm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0.xlsx"/><Relationship Id="rId1" Type="http://schemas.openxmlformats.org/officeDocument/2006/relationships/themeOverride" Target="../theme/themeOverride10.xml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11.xlsx"/><Relationship Id="rId1" Type="http://schemas.openxmlformats.org/officeDocument/2006/relationships/themeOverride" Target="../theme/themeOverrid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>
                <a:solidFill>
                  <a:srgbClr val="006666"/>
                </a:solidFill>
              </a:rPr>
              <a:t>2016-2017 </a:t>
            </a:r>
            <a:r>
              <a:rPr lang="ru-RU" dirty="0" err="1">
                <a:solidFill>
                  <a:srgbClr val="006666"/>
                </a:solidFill>
              </a:rPr>
              <a:t>у.г</a:t>
            </a:r>
            <a:r>
              <a:rPr lang="ru-RU" dirty="0">
                <a:solidFill>
                  <a:srgbClr val="006666"/>
                </a:solidFill>
              </a:rPr>
              <a:t>.</a:t>
            </a:r>
          </a:p>
        </c:rich>
      </c:tx>
      <c:layout/>
      <c:overlay val="0"/>
    </c:title>
    <c:autoTitleDeleted val="0"/>
    <c:view3D>
      <c:rotX val="30"/>
      <c:rotY val="0"/>
      <c:depthPercent val="10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Лист2!$C$11</c:f>
              <c:strCache>
                <c:ptCount val="1"/>
                <c:pt idx="0">
                  <c:v>2015-2016 у.г.</c:v>
                </c:pt>
              </c:strCache>
            </c:strRef>
          </c:tx>
          <c:spPr>
            <a:ln w="19050">
              <a:solidFill>
                <a:sysClr val="windowText" lastClr="000000"/>
              </a:solidFill>
            </a:ln>
          </c:spPr>
          <c:explosion val="25"/>
          <c:dLbls>
            <c:dLbl>
              <c:idx val="0"/>
              <c:layout>
                <c:manualLayout>
                  <c:x val="-0.10847900262467192"/>
                  <c:y val="-0.26665390784485266"/>
                </c:manualLayout>
              </c:layout>
              <c:tx>
                <c:rich>
                  <a:bodyPr/>
                  <a:lstStyle/>
                  <a:p>
                    <a:r>
                      <a:rPr lang="en-US" sz="1400" b="1">
                        <a:solidFill>
                          <a:schemeClr val="bg1"/>
                        </a:solidFill>
                      </a:rPr>
                      <a:t>82%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8.6254811898512682E-2"/>
                  <c:y val="7.7520049577136194E-2"/>
                </c:manualLayout>
              </c:layout>
              <c:tx>
                <c:rich>
                  <a:bodyPr/>
                  <a:lstStyle/>
                  <a:p>
                    <a:pPr>
                      <a:defRPr>
                        <a:solidFill>
                          <a:schemeClr val="bg1"/>
                        </a:solidFill>
                      </a:defRPr>
                    </a:pPr>
                    <a:r>
                      <a:rPr lang="en-US" sz="1200" b="1">
                        <a:solidFill>
                          <a:schemeClr val="bg1"/>
                        </a:solidFill>
                      </a:rPr>
                      <a:t>18%</a:t>
                    </a:r>
                  </a:p>
                </c:rich>
              </c:tx>
              <c:spPr>
                <a:noFill/>
              </c:spPr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noFill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Лист2!$B$12:$B$13</c:f>
              <c:strCache>
                <c:ptCount val="2"/>
                <c:pt idx="0">
                  <c:v>очная</c:v>
                </c:pt>
                <c:pt idx="1">
                  <c:v>заочная</c:v>
                </c:pt>
              </c:strCache>
            </c:strRef>
          </c:cat>
          <c:val>
            <c:numRef>
              <c:f>Лист2!$C$12:$C$13</c:f>
            </c:numRef>
          </c:val>
        </c:ser>
        <c:ser>
          <c:idx val="1"/>
          <c:order val="1"/>
          <c:tx>
            <c:strRef>
              <c:f>Лист2!$D$11</c:f>
              <c:strCache>
                <c:ptCount val="1"/>
                <c:pt idx="0">
                  <c:v>2016-2017 у.г.</c:v>
                </c:pt>
              </c:strCache>
            </c:strRef>
          </c:tx>
          <c:spPr>
            <a:solidFill>
              <a:srgbClr val="00FF00"/>
            </a:solidFill>
            <a:ln w="19050"/>
          </c:spPr>
          <c:explosion val="25"/>
          <c:dPt>
            <c:idx val="0"/>
            <c:bubble3D val="0"/>
            <c:spPr>
              <a:solidFill>
                <a:srgbClr val="00FF00"/>
              </a:solidFill>
              <a:ln w="19050">
                <a:solidFill>
                  <a:sysClr val="windowText" lastClr="000000"/>
                </a:solidFill>
              </a:ln>
            </c:spPr>
          </c:dPt>
          <c:dPt>
            <c:idx val="1"/>
            <c:bubble3D val="0"/>
            <c:spPr>
              <a:solidFill>
                <a:srgbClr val="FF00FF"/>
              </a:solidFill>
              <a:ln w="19050">
                <a:solidFill>
                  <a:sysClr val="windowText" lastClr="000000"/>
                </a:solidFill>
              </a:ln>
            </c:spPr>
          </c:dPt>
          <c:dLbls>
            <c:dLbl>
              <c:idx val="0"/>
              <c:layout>
                <c:manualLayout>
                  <c:x val="7.7340988626421692E-2"/>
                  <c:y val="-8.7784339457567806E-3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rgbClr val="006666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6232283464566929E-2"/>
                  <c:y val="-7.2473388743073783E-2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rgbClr val="006666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Лист2!$B$12:$B$13</c:f>
              <c:strCache>
                <c:ptCount val="2"/>
                <c:pt idx="0">
                  <c:v>очная</c:v>
                </c:pt>
                <c:pt idx="1">
                  <c:v>заочная</c:v>
                </c:pt>
              </c:strCache>
            </c:strRef>
          </c:cat>
          <c:val>
            <c:numRef>
              <c:f>Лист2!$D$12:$D$13</c:f>
              <c:numCache>
                <c:formatCode>General</c:formatCode>
                <c:ptCount val="2"/>
                <c:pt idx="0">
                  <c:v>2769</c:v>
                </c:pt>
                <c:pt idx="1">
                  <c:v>672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ln w="12700"/>
      </c:spPr>
    </c:plotArea>
    <c:legend>
      <c:legendPos val="b"/>
      <c:layout>
        <c:manualLayout>
          <c:xMode val="edge"/>
          <c:yMode val="edge"/>
          <c:x val="0.23733020049054379"/>
          <c:y val="0.86673934377661743"/>
          <c:w val="0.35575347397297735"/>
          <c:h val="0.1332606562233826"/>
        </c:manualLayout>
      </c:layout>
      <c:overlay val="0"/>
      <c:txPr>
        <a:bodyPr/>
        <a:lstStyle/>
        <a:p>
          <a:pPr>
            <a:defRPr sz="1600">
              <a:ln>
                <a:noFill/>
              </a:ln>
              <a:solidFill>
                <a:srgbClr val="006666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/>
      <c:overlay val="0"/>
      <c:txPr>
        <a:bodyPr/>
        <a:lstStyle/>
        <a:p>
          <a:pPr>
            <a:defRPr>
              <a:solidFill>
                <a:srgbClr val="006666"/>
              </a:solidFill>
            </a:defRPr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'табл континг'!$C$11</c:f>
              <c:strCache>
                <c:ptCount val="1"/>
                <c:pt idx="0">
                  <c:v>2015-2016 у.г.</c:v>
                </c:pt>
              </c:strCache>
            </c:strRef>
          </c:tx>
          <c:spPr>
            <a:ln w="28575">
              <a:solidFill>
                <a:srgbClr val="000000"/>
              </a:solidFill>
            </a:ln>
          </c:spPr>
          <c:explosion val="25"/>
          <c:dPt>
            <c:idx val="0"/>
            <c:bubble3D val="0"/>
            <c:spPr>
              <a:solidFill>
                <a:srgbClr val="00FF00"/>
              </a:solidFill>
              <a:ln w="28575">
                <a:solidFill>
                  <a:srgbClr val="000000"/>
                </a:solidFill>
              </a:ln>
            </c:spPr>
          </c:dPt>
          <c:dPt>
            <c:idx val="1"/>
            <c:bubble3D val="0"/>
            <c:spPr>
              <a:solidFill>
                <a:srgbClr val="FF00FF"/>
              </a:solidFill>
              <a:ln w="28575">
                <a:solidFill>
                  <a:srgbClr val="000000"/>
                </a:solidFill>
              </a:ln>
            </c:spPr>
          </c:dPt>
          <c:dLbls>
            <c:dLbl>
              <c:idx val="0"/>
              <c:layout>
                <c:manualLayout>
                  <c:x val="0.1388888888888889"/>
                  <c:y val="-4.6296296296296294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6.1111111111111109E-2"/>
                  <c:y val="-6.4814814814814811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rgbClr val="006666"/>
                    </a:solidFill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'табл континг'!$B$12:$B$13</c:f>
              <c:strCache>
                <c:ptCount val="2"/>
                <c:pt idx="0">
                  <c:v>очная</c:v>
                </c:pt>
                <c:pt idx="1">
                  <c:v>заочная</c:v>
                </c:pt>
              </c:strCache>
            </c:strRef>
          </c:cat>
          <c:val>
            <c:numRef>
              <c:f>'табл континг'!$C$12:$C$13</c:f>
              <c:numCache>
                <c:formatCode>General</c:formatCode>
                <c:ptCount val="2"/>
                <c:pt idx="0">
                  <c:v>2756</c:v>
                </c:pt>
                <c:pt idx="1">
                  <c:v>603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.35023642597216292"/>
          <c:y val="0.84827822161174016"/>
          <c:w val="0.26981095391916621"/>
          <c:h val="0.10604650830042454"/>
        </c:manualLayout>
      </c:layout>
      <c:overlay val="0"/>
      <c:txPr>
        <a:bodyPr/>
        <a:lstStyle/>
        <a:p>
          <a:pPr>
            <a:defRPr sz="1600">
              <a:solidFill>
                <a:srgbClr val="006666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3118093890407318"/>
          <c:y val="8.5735056109688415E-2"/>
        </c:manualLayout>
      </c:layout>
      <c:overlay val="0"/>
      <c:txPr>
        <a:bodyPr/>
        <a:lstStyle/>
        <a:p>
          <a:pPr>
            <a:defRPr>
              <a:solidFill>
                <a:srgbClr val="006666"/>
              </a:solidFill>
            </a:defRPr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Лист2!$C$19</c:f>
              <c:strCache>
                <c:ptCount val="1"/>
                <c:pt idx="0">
                  <c:v>2015-2016 у.г.</c:v>
                </c:pt>
              </c:strCache>
            </c:strRef>
          </c:tx>
          <c:spPr>
            <a:ln w="19050">
              <a:solidFill>
                <a:schemeClr val="accent1"/>
              </a:solidFill>
            </a:ln>
          </c:spPr>
          <c:explosion val="27"/>
          <c:dPt>
            <c:idx val="0"/>
            <c:bubble3D val="0"/>
            <c:spPr>
              <a:solidFill>
                <a:srgbClr val="7030A0"/>
              </a:solidFill>
              <a:ln w="19050">
                <a:solidFill>
                  <a:schemeClr val="accent1"/>
                </a:solidFill>
              </a:ln>
            </c:spPr>
          </c:dPt>
          <c:dPt>
            <c:idx val="1"/>
            <c:bubble3D val="0"/>
            <c:spPr>
              <a:solidFill>
                <a:srgbClr val="FFFF00"/>
              </a:solidFill>
              <a:ln w="19050">
                <a:solidFill>
                  <a:schemeClr val="accent1"/>
                </a:solidFill>
              </a:ln>
            </c:spPr>
          </c:dPt>
          <c:dLbls>
            <c:dLbl>
              <c:idx val="0"/>
              <c:layout>
                <c:manualLayout>
                  <c:x val="-0.19128808993915131"/>
                  <c:y val="-4.35172448709168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8791442044887244"/>
                  <c:y val="-7.1580188701990538E-2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rgbClr val="006666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Лист2!$B$20:$B$21</c:f>
              <c:strCache>
                <c:ptCount val="2"/>
                <c:pt idx="0">
                  <c:v>научно-педагогическая</c:v>
                </c:pt>
                <c:pt idx="1">
                  <c:v>профильная</c:v>
                </c:pt>
              </c:strCache>
            </c:strRef>
          </c:cat>
          <c:val>
            <c:numRef>
              <c:f>Лист2!$C$20:$C$21</c:f>
              <c:numCache>
                <c:formatCode>General</c:formatCode>
                <c:ptCount val="2"/>
                <c:pt idx="0">
                  <c:v>245</c:v>
                </c:pt>
                <c:pt idx="1">
                  <c:v>308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4.9999940140764969E-2"/>
          <c:y val="0.76402124994961018"/>
          <c:w val="0.6019966646434245"/>
          <c:h val="0.17963857032116606"/>
        </c:manualLayout>
      </c:layout>
      <c:overlay val="0"/>
      <c:txPr>
        <a:bodyPr/>
        <a:lstStyle/>
        <a:p>
          <a:pPr>
            <a:defRPr sz="1600" b="1">
              <a:solidFill>
                <a:srgbClr val="006666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layout>
        <c:manualLayout>
          <c:xMode val="edge"/>
          <c:yMode val="edge"/>
          <c:x val="0.32536303543733264"/>
          <c:y val="8.2144601893549121E-2"/>
        </c:manualLayout>
      </c:layout>
      <c:overlay val="0"/>
      <c:txPr>
        <a:bodyPr/>
        <a:lstStyle/>
        <a:p>
          <a:pPr>
            <a:defRPr>
              <a:solidFill>
                <a:schemeClr val="accent5">
                  <a:lumMod val="50000"/>
                </a:schemeClr>
              </a:solidFill>
            </a:defRPr>
          </a:pPr>
          <a:endParaRPr lang="ru-RU"/>
        </a:p>
      </c:txPr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5048169762313242E-2"/>
          <c:y val="7.5345950387900137E-2"/>
          <c:w val="0.96990366047537346"/>
          <c:h val="0.83861019231660394"/>
        </c:manualLayout>
      </c:layout>
      <c:pie3DChart>
        <c:varyColors val="1"/>
        <c:ser>
          <c:idx val="0"/>
          <c:order val="0"/>
          <c:tx>
            <c:strRef>
              <c:f>'табл континг'!$C$23</c:f>
              <c:strCache>
                <c:ptCount val="1"/>
                <c:pt idx="0">
                  <c:v>2016-2017 у.г.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7030A0"/>
              </a:solidFill>
            </c:spPr>
          </c:dPt>
          <c:dPt>
            <c:idx val="1"/>
            <c:bubble3D val="0"/>
            <c:spPr>
              <a:solidFill>
                <a:srgbClr val="FFFF00"/>
              </a:solidFill>
            </c:spPr>
          </c:dPt>
          <c:dLbls>
            <c:dLbl>
              <c:idx val="0"/>
              <c:layout>
                <c:manualLayout>
                  <c:x val="-0.14354930634615895"/>
                  <c:y val="4.201554700903047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20482203893709616"/>
                  <c:y val="-0.18609994627689766"/>
                </c:manualLayout>
              </c:layout>
              <c:spPr/>
              <c:txPr>
                <a:bodyPr/>
                <a:lstStyle/>
                <a:p>
                  <a:pPr>
                    <a:defRPr sz="1800" b="1">
                      <a:solidFill>
                        <a:srgbClr val="006666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800" b="1">
                    <a:solidFill>
                      <a:schemeClr val="bg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'табл континг'!$B$24:$B$25</c:f>
              <c:strCache>
                <c:ptCount val="2"/>
                <c:pt idx="0">
                  <c:v>научно-педагогическая</c:v>
                </c:pt>
                <c:pt idx="1">
                  <c:v>профильная</c:v>
                </c:pt>
              </c:strCache>
            </c:strRef>
          </c:cat>
          <c:val>
            <c:numRef>
              <c:f>'табл континг'!$C$24:$C$25</c:f>
              <c:numCache>
                <c:formatCode>General</c:formatCode>
                <c:ptCount val="2"/>
                <c:pt idx="0">
                  <c:v>210</c:v>
                </c:pt>
                <c:pt idx="1">
                  <c:v>436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6.5084246835829446E-2"/>
          <c:y val="0.76383117227545172"/>
          <c:w val="0.61641755625621031"/>
          <c:h val="0.20818331300058346"/>
        </c:manualLayout>
      </c:layout>
      <c:overlay val="0"/>
      <c:txPr>
        <a:bodyPr/>
        <a:lstStyle/>
        <a:p>
          <a:pPr>
            <a:defRPr sz="1600" b="1">
              <a:solidFill>
                <a:schemeClr val="accent5">
                  <a:lumMod val="50000"/>
                </a:schemeClr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solidFill>
                  <a:srgbClr val="006666"/>
                </a:solidFill>
              </a:rPr>
              <a:t>БАКАЛАВРИАТ</a:t>
            </a:r>
            <a:endParaRPr lang="ru-RU" dirty="0">
              <a:solidFill>
                <a:srgbClr val="006666"/>
              </a:solidFill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  <c:sp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c:spPr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прием!$C$3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прием!$B$4:$B$6</c:f>
              <c:strCache>
                <c:ptCount val="3"/>
                <c:pt idx="0">
                  <c:v>очное</c:v>
                </c:pt>
                <c:pt idx="1">
                  <c:v>заочное, ДОТ</c:v>
                </c:pt>
                <c:pt idx="2">
                  <c:v>всего</c:v>
                </c:pt>
              </c:strCache>
            </c:strRef>
          </c:cat>
          <c:val>
            <c:numRef>
              <c:f>прием!$C$4:$C$6</c:f>
              <c:numCache>
                <c:formatCode>General</c:formatCode>
                <c:ptCount val="3"/>
                <c:pt idx="0">
                  <c:v>671</c:v>
                </c:pt>
                <c:pt idx="1">
                  <c:v>184</c:v>
                </c:pt>
                <c:pt idx="2">
                  <c:v>855</c:v>
                </c:pt>
              </c:numCache>
            </c:numRef>
          </c:val>
        </c:ser>
        <c:ser>
          <c:idx val="1"/>
          <c:order val="1"/>
          <c:tx>
            <c:strRef>
              <c:f>прием!$D$3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прием!$B$4:$B$6</c:f>
              <c:strCache>
                <c:ptCount val="3"/>
                <c:pt idx="0">
                  <c:v>очное</c:v>
                </c:pt>
                <c:pt idx="1">
                  <c:v>заочное, ДОТ</c:v>
                </c:pt>
                <c:pt idx="2">
                  <c:v>всего</c:v>
                </c:pt>
              </c:strCache>
            </c:strRef>
          </c:cat>
          <c:val>
            <c:numRef>
              <c:f>прием!$D$4:$D$6</c:f>
              <c:numCache>
                <c:formatCode>General</c:formatCode>
                <c:ptCount val="3"/>
                <c:pt idx="0">
                  <c:v>866</c:v>
                </c:pt>
                <c:pt idx="1">
                  <c:v>205</c:v>
                </c:pt>
                <c:pt idx="2">
                  <c:v>1071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5189888"/>
        <c:axId val="35191424"/>
        <c:axId val="0"/>
      </c:bar3DChart>
      <c:catAx>
        <c:axId val="35189888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/>
            </a:pPr>
            <a:endParaRPr lang="ru-RU"/>
          </a:p>
        </c:txPr>
        <c:crossAx val="35191424"/>
        <c:crosses val="autoZero"/>
        <c:auto val="1"/>
        <c:lblAlgn val="ctr"/>
        <c:lblOffset val="100"/>
        <c:noMultiLvlLbl val="0"/>
      </c:catAx>
      <c:valAx>
        <c:axId val="351914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18988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dirty="0" smtClean="0">
                <a:solidFill>
                  <a:srgbClr val="006666"/>
                </a:solidFill>
              </a:rPr>
              <a:t>МАГИСТРАТУРА</a:t>
            </a:r>
            <a:endParaRPr lang="ru-RU" dirty="0">
              <a:solidFill>
                <a:srgbClr val="006666"/>
              </a:solidFill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  <c:sp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</c:spPr>
    </c:floor>
    <c:sideWall>
      <c:thickness val="0"/>
      <c:sp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прием!$C$23</c:f>
              <c:strCache>
                <c:ptCount val="1"/>
                <c:pt idx="0">
                  <c:v>2015 год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прием!$B$24:$B$26</c:f>
              <c:strCache>
                <c:ptCount val="3"/>
                <c:pt idx="0">
                  <c:v>научно-педагогическая</c:v>
                </c:pt>
                <c:pt idx="1">
                  <c:v>профильная</c:v>
                </c:pt>
                <c:pt idx="2">
                  <c:v>всего</c:v>
                </c:pt>
              </c:strCache>
            </c:strRef>
          </c:cat>
          <c:val>
            <c:numRef>
              <c:f>прием!$C$24:$C$26</c:f>
              <c:numCache>
                <c:formatCode>General</c:formatCode>
                <c:ptCount val="3"/>
                <c:pt idx="0">
                  <c:v>103</c:v>
                </c:pt>
                <c:pt idx="1">
                  <c:v>306</c:v>
                </c:pt>
                <c:pt idx="2">
                  <c:v>409</c:v>
                </c:pt>
              </c:numCache>
            </c:numRef>
          </c:val>
        </c:ser>
        <c:ser>
          <c:idx val="1"/>
          <c:order val="1"/>
          <c:tx>
            <c:strRef>
              <c:f>прием!$D$23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прием!$B$24:$B$26</c:f>
              <c:strCache>
                <c:ptCount val="3"/>
                <c:pt idx="0">
                  <c:v>научно-педагогическая</c:v>
                </c:pt>
                <c:pt idx="1">
                  <c:v>профильная</c:v>
                </c:pt>
                <c:pt idx="2">
                  <c:v>всего</c:v>
                </c:pt>
              </c:strCache>
            </c:strRef>
          </c:cat>
          <c:val>
            <c:numRef>
              <c:f>прием!$D$24:$D$26</c:f>
              <c:numCache>
                <c:formatCode>General</c:formatCode>
                <c:ptCount val="3"/>
                <c:pt idx="0">
                  <c:v>105</c:v>
                </c:pt>
                <c:pt idx="1">
                  <c:v>423</c:v>
                </c:pt>
                <c:pt idx="2">
                  <c:v>528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35369728"/>
        <c:axId val="35371264"/>
        <c:axId val="0"/>
      </c:bar3DChart>
      <c:catAx>
        <c:axId val="35369728"/>
        <c:scaling>
          <c:orientation val="minMax"/>
        </c:scaling>
        <c:delete val="0"/>
        <c:axPos val="b"/>
        <c:majorTickMark val="out"/>
        <c:minorTickMark val="none"/>
        <c:tickLblPos val="nextTo"/>
        <c:crossAx val="35371264"/>
        <c:crosses val="autoZero"/>
        <c:auto val="1"/>
        <c:lblAlgn val="ctr"/>
        <c:lblOffset val="100"/>
        <c:noMultiLvlLbl val="0"/>
      </c:catAx>
      <c:valAx>
        <c:axId val="353712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369728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4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rAngAx val="1"/>
    </c:view3D>
    <c:floor>
      <c:thickness val="0"/>
      <c:sp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c:spPr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ln w="38100"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 w="38100">
                <a:noFill/>
              </a:ln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 w="38100">
                <a:noFill/>
              </a:ln>
            </c:spPr>
          </c:dPt>
          <c:dPt>
            <c:idx val="2"/>
            <c:invertIfNegative val="0"/>
            <c:bubble3D val="0"/>
            <c:spPr>
              <a:solidFill>
                <a:srgbClr val="00FFFF"/>
              </a:solidFill>
              <a:ln w="38100">
                <a:noFill/>
              </a:ln>
            </c:spPr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 w="38100">
                <a:noFill/>
              </a:ln>
            </c:spPr>
          </c:dPt>
          <c:dPt>
            <c:idx val="4"/>
            <c:invertIfNegative val="0"/>
            <c:bubble3D val="0"/>
            <c:spPr>
              <a:solidFill>
                <a:srgbClr val="FF00FF"/>
              </a:solidFill>
              <a:ln w="38100">
                <a:noFill/>
              </a:ln>
            </c:spPr>
          </c:dPt>
          <c:dLbls>
            <c:dLbl>
              <c:idx val="0"/>
              <c:tx>
                <c:rich>
                  <a:bodyPr/>
                  <a:lstStyle/>
                  <a:p>
                    <a:pPr>
                      <a:defRPr sz="1600" b="1">
                        <a:latin typeface="Times New Roman" pitchFamily="18" charset="0"/>
                        <a:cs typeface="Times New Roman" pitchFamily="18" charset="0"/>
                      </a:defRPr>
                    </a:pPr>
                    <a:r>
                      <a:rPr lang="en-US" dirty="0" smtClean="0">
                        <a:latin typeface="Times New Roman" pitchFamily="18" charset="0"/>
                        <a:cs typeface="Times New Roman" pitchFamily="18" charset="0"/>
                      </a:rPr>
                      <a:t>9</a:t>
                    </a:r>
                    <a:r>
                      <a:rPr lang="ru-RU" dirty="0" smtClean="0">
                        <a:latin typeface="Times New Roman" pitchFamily="18" charset="0"/>
                        <a:cs typeface="Times New Roman" pitchFamily="18" charset="0"/>
                      </a:rPr>
                      <a:t>1%</a:t>
                    </a:r>
                    <a:endParaRPr lang="en-US" dirty="0"/>
                  </a:p>
                </c:rich>
              </c:tx>
              <c:numFmt formatCode="@" sourceLinked="0"/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87,9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95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89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tx>
                <c:rich>
                  <a:bodyPr/>
                  <a:lstStyle/>
                  <a:p>
                    <a:r>
                      <a:rPr lang="en-US">
                        <a:latin typeface="Times New Roman" pitchFamily="18" charset="0"/>
                        <a:cs typeface="Times New Roman" pitchFamily="18" charset="0"/>
                      </a:rPr>
                      <a:t>93</a:t>
                    </a:r>
                    <a:r>
                      <a:rPr lang="ru-RU">
                        <a:latin typeface="Times New Roman" pitchFamily="18" charset="0"/>
                        <a:cs typeface="Times New Roman" pitchFamily="18" charset="0"/>
                      </a:rPr>
                      <a:t>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'по университету'!$C$13:$G$13</c:f>
              <c:strCache>
                <c:ptCount val="5"/>
                <c:pt idx="0">
                  <c:v>2011-2012 у.г.</c:v>
                </c:pt>
                <c:pt idx="1">
                  <c:v>2012-2013 у.г.</c:v>
                </c:pt>
                <c:pt idx="2">
                  <c:v>2013-2014 у.г.</c:v>
                </c:pt>
                <c:pt idx="3">
                  <c:v>2014-2015 у.г.</c:v>
                </c:pt>
                <c:pt idx="4">
                  <c:v>2015-2016 у.г.</c:v>
                </c:pt>
              </c:strCache>
            </c:strRef>
          </c:cat>
          <c:val>
            <c:numRef>
              <c:f>'по университету'!$C$14:$G$14</c:f>
              <c:numCache>
                <c:formatCode>General</c:formatCode>
                <c:ptCount val="5"/>
                <c:pt idx="0">
                  <c:v>91</c:v>
                </c:pt>
                <c:pt idx="1">
                  <c:v>87.9</c:v>
                </c:pt>
                <c:pt idx="2">
                  <c:v>95</c:v>
                </c:pt>
                <c:pt idx="3">
                  <c:v>89</c:v>
                </c:pt>
                <c:pt idx="4">
                  <c:v>93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one"/>
        <c:axId val="150749184"/>
        <c:axId val="150750720"/>
        <c:axId val="0"/>
      </c:bar3DChart>
      <c:catAx>
        <c:axId val="1507491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4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0750720"/>
        <c:crosses val="autoZero"/>
        <c:auto val="1"/>
        <c:lblAlgn val="ctr"/>
        <c:lblOffset val="100"/>
        <c:noMultiLvlLbl val="0"/>
      </c:catAx>
      <c:valAx>
        <c:axId val="150750720"/>
        <c:scaling>
          <c:orientation val="minMax"/>
        </c:scaling>
        <c:delete val="0"/>
        <c:axPos val="l"/>
        <c:majorGridlines/>
        <c:numFmt formatCode="@" sourceLinked="0"/>
        <c:majorTickMark val="out"/>
        <c:minorTickMark val="none"/>
        <c:tickLblPos val="nextTo"/>
        <c:txPr>
          <a:bodyPr/>
          <a:lstStyle/>
          <a:p>
            <a:pPr>
              <a:defRPr sz="1400" b="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  <c:crossAx val="150749184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explosion val="25"/>
          <c:dPt>
            <c:idx val="0"/>
            <c:bubble3D val="0"/>
            <c:spPr>
              <a:solidFill>
                <a:srgbClr val="FFFF00"/>
              </a:solidFill>
            </c:spPr>
          </c:dPt>
          <c:dPt>
            <c:idx val="1"/>
            <c:bubble3D val="0"/>
            <c:spPr>
              <a:solidFill>
                <a:srgbClr val="00B0F0"/>
              </a:solidFill>
            </c:spPr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3"/>
            <c:bubble3D val="0"/>
            <c:spPr>
              <a:solidFill>
                <a:srgbClr val="008000"/>
              </a:solidFill>
            </c:spPr>
          </c:dPt>
          <c:dPt>
            <c:idx val="4"/>
            <c:bubble3D val="0"/>
            <c:spPr>
              <a:solidFill>
                <a:srgbClr val="FF00FF"/>
              </a:solidFill>
            </c:spPr>
          </c:dPt>
          <c:dLbls>
            <c:dLbl>
              <c:idx val="0"/>
              <c:layout>
                <c:manualLayout>
                  <c:x val="-9.7654199475065619E-3"/>
                  <c:y val="-2.6955745115193934E-2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6.0424321959755027E-3"/>
                  <c:y val="0.15655329542140567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9.0656612787260352E-2"/>
                  <c:y val="2.490706087304432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7709973753280836E-3"/>
                  <c:y val="-0.18950058326042579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5972440944881889E-2"/>
                  <c:y val="-9.4112715077282003E-3"/>
                </c:manualLayout>
              </c:layout>
              <c:showLegendKey val="0"/>
              <c:showVal val="1"/>
              <c:showCatName val="1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кадры!$A$21:$E$21</c:f>
              <c:strCache>
                <c:ptCount val="5"/>
                <c:pt idx="0">
                  <c:v>доктора наук</c:v>
                </c:pt>
                <c:pt idx="1">
                  <c:v>кандидаты наук</c:v>
                </c:pt>
                <c:pt idx="2">
                  <c:v>остальные</c:v>
                </c:pt>
                <c:pt idx="3">
                  <c:v>магистры</c:v>
                </c:pt>
                <c:pt idx="4">
                  <c:v>доктора PhD</c:v>
                </c:pt>
              </c:strCache>
            </c:strRef>
          </c:cat>
          <c:val>
            <c:numRef>
              <c:f>кадры!$A$22:$E$22</c:f>
              <c:numCache>
                <c:formatCode>General</c:formatCode>
                <c:ptCount val="5"/>
                <c:pt idx="0">
                  <c:v>33</c:v>
                </c:pt>
                <c:pt idx="1">
                  <c:v>89</c:v>
                </c:pt>
                <c:pt idx="2">
                  <c:v>17</c:v>
                </c:pt>
                <c:pt idx="3">
                  <c:v>89</c:v>
                </c:pt>
                <c:pt idx="4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Лист2!$B$23</c:f>
              <c:strCache>
                <c:ptCount val="1"/>
                <c:pt idx="0">
                  <c:v>Успеваемость, %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Лист2!$C$21:$J$22</c:f>
              <c:multiLvlStrCache>
                <c:ptCount val="8"/>
                <c:lvl>
                  <c:pt idx="0">
                    <c:v>2012-2013</c:v>
                  </c:pt>
                  <c:pt idx="1">
                    <c:v>2013-2014</c:v>
                  </c:pt>
                  <c:pt idx="2">
                    <c:v>2014-2015</c:v>
                  </c:pt>
                  <c:pt idx="3">
                    <c:v>2015-2016</c:v>
                  </c:pt>
                  <c:pt idx="4">
                    <c:v>2012-2013</c:v>
                  </c:pt>
                  <c:pt idx="5">
                    <c:v>2013-2014</c:v>
                  </c:pt>
                  <c:pt idx="6">
                    <c:v>2014-2015</c:v>
                  </c:pt>
                  <c:pt idx="7">
                    <c:v>2015-2016</c:v>
                  </c:pt>
                </c:lvl>
                <c:lvl>
                  <c:pt idx="0">
                    <c:v>Государственный экзамен</c:v>
                  </c:pt>
                  <c:pt idx="4">
                    <c:v>Защита Дипломной работы</c:v>
                  </c:pt>
                </c:lvl>
              </c:multiLvlStrCache>
            </c:multiLvlStrRef>
          </c:cat>
          <c:val>
            <c:numRef>
              <c:f>Лист2!$C$23:$J$23</c:f>
              <c:numCache>
                <c:formatCode>General</c:formatCode>
                <c:ptCount val="8"/>
                <c:pt idx="0">
                  <c:v>100</c:v>
                </c:pt>
                <c:pt idx="1">
                  <c:v>99.5</c:v>
                </c:pt>
                <c:pt idx="2">
                  <c:v>99.5</c:v>
                </c:pt>
                <c:pt idx="3">
                  <c:v>99.9</c:v>
                </c:pt>
                <c:pt idx="4">
                  <c:v>100</c:v>
                </c:pt>
                <c:pt idx="5">
                  <c:v>99</c:v>
                </c:pt>
                <c:pt idx="6">
                  <c:v>98.5</c:v>
                </c:pt>
                <c:pt idx="7">
                  <c:v>99.8</c:v>
                </c:pt>
              </c:numCache>
            </c:numRef>
          </c:val>
        </c:ser>
        <c:ser>
          <c:idx val="1"/>
          <c:order val="1"/>
          <c:tx>
            <c:strRef>
              <c:f>Лист2!$B$24</c:f>
              <c:strCache>
                <c:ptCount val="1"/>
                <c:pt idx="0">
                  <c:v>Качество,%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Лист2!$C$21:$J$22</c:f>
              <c:multiLvlStrCache>
                <c:ptCount val="8"/>
                <c:lvl>
                  <c:pt idx="0">
                    <c:v>2012-2013</c:v>
                  </c:pt>
                  <c:pt idx="1">
                    <c:v>2013-2014</c:v>
                  </c:pt>
                  <c:pt idx="2">
                    <c:v>2014-2015</c:v>
                  </c:pt>
                  <c:pt idx="3">
                    <c:v>2015-2016</c:v>
                  </c:pt>
                  <c:pt idx="4">
                    <c:v>2012-2013</c:v>
                  </c:pt>
                  <c:pt idx="5">
                    <c:v>2013-2014</c:v>
                  </c:pt>
                  <c:pt idx="6">
                    <c:v>2014-2015</c:v>
                  </c:pt>
                  <c:pt idx="7">
                    <c:v>2015-2016</c:v>
                  </c:pt>
                </c:lvl>
                <c:lvl>
                  <c:pt idx="0">
                    <c:v>Государственный экзамен</c:v>
                  </c:pt>
                  <c:pt idx="4">
                    <c:v>Защита Дипломной работы</c:v>
                  </c:pt>
                </c:lvl>
              </c:multiLvlStrCache>
            </c:multiLvlStrRef>
          </c:cat>
          <c:val>
            <c:numRef>
              <c:f>Лист2!$C$24:$J$24</c:f>
              <c:numCache>
                <c:formatCode>General</c:formatCode>
                <c:ptCount val="8"/>
                <c:pt idx="0">
                  <c:v>97.2</c:v>
                </c:pt>
                <c:pt idx="1">
                  <c:v>93.5</c:v>
                </c:pt>
                <c:pt idx="2">
                  <c:v>91.4</c:v>
                </c:pt>
                <c:pt idx="3">
                  <c:v>94.3</c:v>
                </c:pt>
                <c:pt idx="4">
                  <c:v>95.1</c:v>
                </c:pt>
                <c:pt idx="5">
                  <c:v>95.3</c:v>
                </c:pt>
                <c:pt idx="6">
                  <c:v>93.3</c:v>
                </c:pt>
                <c:pt idx="7">
                  <c:v>95.2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4786432"/>
        <c:axId val="154800512"/>
        <c:axId val="0"/>
      </c:bar3DChart>
      <c:catAx>
        <c:axId val="15478643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ru-RU"/>
          </a:p>
        </c:txPr>
        <c:crossAx val="154800512"/>
        <c:crosses val="autoZero"/>
        <c:auto val="1"/>
        <c:lblAlgn val="ctr"/>
        <c:lblOffset val="100"/>
        <c:noMultiLvlLbl val="0"/>
      </c:catAx>
      <c:valAx>
        <c:axId val="15480051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4786432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  <c:spPr>
        <a:gradFill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</a:gradFill>
      </c:spPr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'Анализ на 3 года'!$T$4</c:f>
              <c:strCache>
                <c:ptCount val="1"/>
                <c:pt idx="0">
                  <c:v>2015-2016 уч.год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'Анализ на 3 года'!$S$5:$S$11</c:f>
              <c:strCache>
                <c:ptCount val="7"/>
                <c:pt idx="0">
                  <c:v>5B050600 Экономика</c:v>
                </c:pt>
                <c:pt idx="1">
                  <c:v>5B050800 Учет и аудит</c:v>
                </c:pt>
                <c:pt idx="2">
                  <c:v>5B050900 Финансы</c:v>
                </c:pt>
                <c:pt idx="3">
                  <c:v>5B050700 Менеджмент</c:v>
                </c:pt>
                <c:pt idx="4">
                  <c:v>5B051000 ГМУ</c:v>
                </c:pt>
                <c:pt idx="5">
                  <c:v>5B051100 Маркетинг</c:v>
                </c:pt>
                <c:pt idx="6">
                  <c:v>Итого по КазУЭФМТ</c:v>
                </c:pt>
              </c:strCache>
            </c:strRef>
          </c:cat>
          <c:val>
            <c:numRef>
              <c:f>'Анализ на 3 года'!$T$5:$T$11</c:f>
              <c:numCache>
                <c:formatCode>0.00</c:formatCode>
                <c:ptCount val="7"/>
                <c:pt idx="0">
                  <c:v>65.44</c:v>
                </c:pt>
                <c:pt idx="1">
                  <c:v>80.91</c:v>
                </c:pt>
                <c:pt idx="2">
                  <c:v>76.55</c:v>
                </c:pt>
                <c:pt idx="3">
                  <c:v>64.819999999999993</c:v>
                </c:pt>
                <c:pt idx="4">
                  <c:v>78.510000000000005</c:v>
                </c:pt>
                <c:pt idx="5">
                  <c:v>64.2</c:v>
                </c:pt>
                <c:pt idx="6">
                  <c:v>74.28</c:v>
                </c:pt>
              </c:numCache>
            </c:numRef>
          </c:val>
        </c:ser>
        <c:ser>
          <c:idx val="1"/>
          <c:order val="1"/>
          <c:tx>
            <c:strRef>
              <c:f>'Анализ на 3 года'!$U$4</c:f>
              <c:strCache>
                <c:ptCount val="1"/>
                <c:pt idx="0">
                  <c:v>2014-2015 уч.год</c:v>
                </c:pt>
              </c:strCache>
            </c:strRef>
          </c:tx>
          <c:invertIfNegative val="0"/>
          <c:dLbls>
            <c:dLbl>
              <c:idx val="1"/>
              <c:layout>
                <c:manualLayout>
                  <c:x val="1.5470988668048986E-2"/>
                  <c:y val="5.3445228845526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4753581868878376E-2"/>
                  <c:y val="-2.449544691403983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3923889801244087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165938413526857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'Анализ на 3 года'!$S$5:$S$11</c:f>
              <c:strCache>
                <c:ptCount val="7"/>
                <c:pt idx="0">
                  <c:v>5B050600 Экономика</c:v>
                </c:pt>
                <c:pt idx="1">
                  <c:v>5B050800 Учет и аудит</c:v>
                </c:pt>
                <c:pt idx="2">
                  <c:v>5B050900 Финансы</c:v>
                </c:pt>
                <c:pt idx="3">
                  <c:v>5B050700 Менеджмент</c:v>
                </c:pt>
                <c:pt idx="4">
                  <c:v>5B051000 ГМУ</c:v>
                </c:pt>
                <c:pt idx="5">
                  <c:v>5B051100 Маркетинг</c:v>
                </c:pt>
                <c:pt idx="6">
                  <c:v>Итого по КазУЭФМТ</c:v>
                </c:pt>
              </c:strCache>
            </c:strRef>
          </c:cat>
          <c:val>
            <c:numRef>
              <c:f>'Анализ на 3 года'!$U$5:$U$11</c:f>
              <c:numCache>
                <c:formatCode>0.00</c:formatCode>
                <c:ptCount val="7"/>
                <c:pt idx="0">
                  <c:v>79.319999999999993</c:v>
                </c:pt>
                <c:pt idx="1">
                  <c:v>75.650000000000006</c:v>
                </c:pt>
                <c:pt idx="2">
                  <c:v>76.489999999999995</c:v>
                </c:pt>
                <c:pt idx="3">
                  <c:v>59.83</c:v>
                </c:pt>
                <c:pt idx="4">
                  <c:v>68.52</c:v>
                </c:pt>
                <c:pt idx="5">
                  <c:v>94.78</c:v>
                </c:pt>
                <c:pt idx="6">
                  <c:v>74.900000000000006</c:v>
                </c:pt>
              </c:numCache>
            </c:numRef>
          </c:val>
        </c:ser>
        <c:ser>
          <c:idx val="2"/>
          <c:order val="2"/>
          <c:tx>
            <c:strRef>
              <c:f>'Анализ на 3 года'!$V$4</c:f>
              <c:strCache>
                <c:ptCount val="1"/>
                <c:pt idx="0">
                  <c:v>2013-2014 уч.год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5470988668048986E-2"/>
                  <c:y val="5.34452288455262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3206483002073477E-2"/>
                  <c:y val="2.6722614422763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3206483002073421E-2"/>
                  <c:y val="-2.672261442276312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1659384135268578E-2"/>
                  <c:y val="-8.01678432682893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1659384135268578E-2"/>
                  <c:y val="-8.016784326828936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2376790934439188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939487846929307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'Анализ на 3 года'!$S$5:$S$11</c:f>
              <c:strCache>
                <c:ptCount val="7"/>
                <c:pt idx="0">
                  <c:v>5B050600 Экономика</c:v>
                </c:pt>
                <c:pt idx="1">
                  <c:v>5B050800 Учет и аудит</c:v>
                </c:pt>
                <c:pt idx="2">
                  <c:v>5B050900 Финансы</c:v>
                </c:pt>
                <c:pt idx="3">
                  <c:v>5B050700 Менеджмент</c:v>
                </c:pt>
                <c:pt idx="4">
                  <c:v>5B051000 ГМУ</c:v>
                </c:pt>
                <c:pt idx="5">
                  <c:v>5B051100 Маркетинг</c:v>
                </c:pt>
                <c:pt idx="6">
                  <c:v>Итого по КазУЭФМТ</c:v>
                </c:pt>
              </c:strCache>
            </c:strRef>
          </c:cat>
          <c:val>
            <c:numRef>
              <c:f>'Анализ на 3 года'!$V$5:$V$11</c:f>
              <c:numCache>
                <c:formatCode>0.00</c:formatCode>
                <c:ptCount val="7"/>
                <c:pt idx="0">
                  <c:v>55.69</c:v>
                </c:pt>
                <c:pt idx="1">
                  <c:v>71.12</c:v>
                </c:pt>
                <c:pt idx="2">
                  <c:v>66.319999999999993</c:v>
                </c:pt>
                <c:pt idx="3">
                  <c:v>61.5</c:v>
                </c:pt>
                <c:pt idx="4">
                  <c:v>51.81</c:v>
                </c:pt>
                <c:pt idx="5">
                  <c:v>71</c:v>
                </c:pt>
                <c:pt idx="6">
                  <c:v>65.06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55277184"/>
        <c:axId val="155278720"/>
        <c:axId val="0"/>
      </c:bar3DChart>
      <c:catAx>
        <c:axId val="1552771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5278720"/>
        <c:crosses val="autoZero"/>
        <c:auto val="1"/>
        <c:lblAlgn val="ctr"/>
        <c:lblOffset val="100"/>
        <c:noMultiLvlLbl val="0"/>
      </c:catAx>
      <c:valAx>
        <c:axId val="155278720"/>
        <c:scaling>
          <c:orientation val="minMax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5527718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Лист1!$C$5</c:f>
              <c:strCache>
                <c:ptCount val="1"/>
                <c:pt idx="0">
                  <c:v>Общее количество ПК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Лист1!$D$3:$G$4</c:f>
              <c:strCache>
                <c:ptCount val="4"/>
                <c:pt idx="0">
                  <c:v>2012/2013</c:v>
                </c:pt>
                <c:pt idx="1">
                  <c:v>2013/2014</c:v>
                </c:pt>
                <c:pt idx="2">
                  <c:v>2014/2015</c:v>
                </c:pt>
                <c:pt idx="3">
                  <c:v>2015/2016</c:v>
                </c:pt>
              </c:strCache>
            </c:strRef>
          </c:cat>
          <c:val>
            <c:numRef>
              <c:f>Лист1!$D$5:$G$5</c:f>
              <c:numCache>
                <c:formatCode>General</c:formatCode>
                <c:ptCount val="4"/>
                <c:pt idx="0">
                  <c:v>390</c:v>
                </c:pt>
                <c:pt idx="1">
                  <c:v>438</c:v>
                </c:pt>
                <c:pt idx="2">
                  <c:v>444</c:v>
                </c:pt>
                <c:pt idx="3">
                  <c:v>464</c:v>
                </c:pt>
              </c:numCache>
            </c:numRef>
          </c:val>
        </c:ser>
        <c:ser>
          <c:idx val="1"/>
          <c:order val="1"/>
          <c:tx>
            <c:strRef>
              <c:f>Лист1!$C$6</c:f>
              <c:strCache>
                <c:ptCount val="1"/>
                <c:pt idx="0">
                  <c:v>Количество компьютеров для учебных целей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Лист1!$D$3:$G$4</c:f>
              <c:strCache>
                <c:ptCount val="4"/>
                <c:pt idx="0">
                  <c:v>2012/2013</c:v>
                </c:pt>
                <c:pt idx="1">
                  <c:v>2013/2014</c:v>
                </c:pt>
                <c:pt idx="2">
                  <c:v>2014/2015</c:v>
                </c:pt>
                <c:pt idx="3">
                  <c:v>2015/2016</c:v>
                </c:pt>
              </c:strCache>
            </c:strRef>
          </c:cat>
          <c:val>
            <c:numRef>
              <c:f>Лист1!$D$6:$G$6</c:f>
              <c:numCache>
                <c:formatCode>General</c:formatCode>
                <c:ptCount val="4"/>
                <c:pt idx="0">
                  <c:v>273</c:v>
                </c:pt>
                <c:pt idx="1">
                  <c:v>337</c:v>
                </c:pt>
                <c:pt idx="2">
                  <c:v>326</c:v>
                </c:pt>
                <c:pt idx="3">
                  <c:v>341</c:v>
                </c:pt>
              </c:numCache>
            </c:numRef>
          </c:val>
        </c:ser>
        <c:ser>
          <c:idx val="2"/>
          <c:order val="2"/>
          <c:tx>
            <c:strRef>
              <c:f>Лист1!$C$7</c:f>
              <c:strCache>
                <c:ptCount val="1"/>
                <c:pt idx="0">
                  <c:v>проекторы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Лист1!$D$3:$G$4</c:f>
              <c:strCache>
                <c:ptCount val="4"/>
                <c:pt idx="0">
                  <c:v>2012/2013</c:v>
                </c:pt>
                <c:pt idx="1">
                  <c:v>2013/2014</c:v>
                </c:pt>
                <c:pt idx="2">
                  <c:v>2014/2015</c:v>
                </c:pt>
                <c:pt idx="3">
                  <c:v>2015/2016</c:v>
                </c:pt>
              </c:strCache>
            </c:strRef>
          </c:cat>
          <c:val>
            <c:numRef>
              <c:f>Лист1!$D$7:$G$7</c:f>
              <c:numCache>
                <c:formatCode>General</c:formatCode>
                <c:ptCount val="4"/>
                <c:pt idx="0">
                  <c:v>19</c:v>
                </c:pt>
                <c:pt idx="1">
                  <c:v>25</c:v>
                </c:pt>
                <c:pt idx="2">
                  <c:v>30</c:v>
                </c:pt>
                <c:pt idx="3">
                  <c:v>37</c:v>
                </c:pt>
              </c:numCache>
            </c:numRef>
          </c:val>
        </c:ser>
        <c:ser>
          <c:idx val="3"/>
          <c:order val="3"/>
          <c:tx>
            <c:strRef>
              <c:f>Лист1!$C$8</c:f>
              <c:strCache>
                <c:ptCount val="1"/>
                <c:pt idx="0">
                  <c:v>интерактивные доски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Лист1!$D$3:$G$4</c:f>
              <c:strCache>
                <c:ptCount val="4"/>
                <c:pt idx="0">
                  <c:v>2012/2013</c:v>
                </c:pt>
                <c:pt idx="1">
                  <c:v>2013/2014</c:v>
                </c:pt>
                <c:pt idx="2">
                  <c:v>2014/2015</c:v>
                </c:pt>
                <c:pt idx="3">
                  <c:v>2015/2016</c:v>
                </c:pt>
              </c:strCache>
            </c:strRef>
          </c:cat>
          <c:val>
            <c:numRef>
              <c:f>Лист1!$D$8:$G$8</c:f>
              <c:numCache>
                <c:formatCode>General</c:formatCode>
                <c:ptCount val="4"/>
                <c:pt idx="0">
                  <c:v>17</c:v>
                </c:pt>
                <c:pt idx="1">
                  <c:v>17</c:v>
                </c:pt>
                <c:pt idx="2">
                  <c:v>17</c:v>
                </c:pt>
                <c:pt idx="3">
                  <c:v>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6297472"/>
        <c:axId val="160759808"/>
      </c:barChart>
      <c:lineChart>
        <c:grouping val="stacked"/>
        <c:varyColors val="0"/>
        <c:ser>
          <c:idx val="4"/>
          <c:order val="4"/>
          <c:tx>
            <c:strRef>
              <c:f>Лист1!$C$9</c:f>
              <c:strCache>
                <c:ptCount val="1"/>
                <c:pt idx="0">
                  <c:v>Количество студентов на 1 единицу ПК</c:v>
                </c:pt>
              </c:strCache>
            </c:strRef>
          </c:tx>
          <c:spPr>
            <a:ln w="57150"/>
          </c:spPr>
          <c:marker>
            <c:symbol val="square"/>
            <c:size val="12"/>
          </c:marker>
          <c:dLbls>
            <c:dLbl>
              <c:idx val="1"/>
              <c:layout>
                <c:manualLayout>
                  <c:x val="0"/>
                  <c:y val="-3.14159282549251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"/>
                  <c:y val="-2.51327426039400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-3.35103234719201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Лист1!$D$3:$G$4</c:f>
              <c:strCache>
                <c:ptCount val="4"/>
                <c:pt idx="0">
                  <c:v>2012/2013</c:v>
                </c:pt>
                <c:pt idx="1">
                  <c:v>2013/2014</c:v>
                </c:pt>
                <c:pt idx="2">
                  <c:v>2014/2015</c:v>
                </c:pt>
                <c:pt idx="3">
                  <c:v>2015/2016</c:v>
                </c:pt>
              </c:strCache>
            </c:strRef>
          </c:cat>
          <c:val>
            <c:numRef>
              <c:f>Лист1!$D$9:$G$9</c:f>
              <c:numCache>
                <c:formatCode>General</c:formatCode>
                <c:ptCount val="4"/>
                <c:pt idx="0">
                  <c:v>10</c:v>
                </c:pt>
                <c:pt idx="1">
                  <c:v>7</c:v>
                </c:pt>
                <c:pt idx="2">
                  <c:v>7</c:v>
                </c:pt>
                <c:pt idx="3">
                  <c:v>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0762880"/>
        <c:axId val="160761344"/>
      </c:lineChart>
      <c:catAx>
        <c:axId val="15629747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60759808"/>
        <c:crosses val="autoZero"/>
        <c:auto val="1"/>
        <c:lblAlgn val="ctr"/>
        <c:lblOffset val="100"/>
        <c:noMultiLvlLbl val="0"/>
      </c:catAx>
      <c:valAx>
        <c:axId val="1607598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56297472"/>
        <c:crosses val="autoZero"/>
        <c:crossBetween val="between"/>
      </c:valAx>
      <c:valAx>
        <c:axId val="160761344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crossAx val="160762880"/>
        <c:crosses val="max"/>
        <c:crossBetween val="between"/>
      </c:valAx>
      <c:catAx>
        <c:axId val="160762880"/>
        <c:scaling>
          <c:orientation val="minMax"/>
        </c:scaling>
        <c:delete val="1"/>
        <c:axPos val="b"/>
        <c:majorTickMark val="out"/>
        <c:minorTickMark val="none"/>
        <c:tickLblPos val="nextTo"/>
        <c:crossAx val="160761344"/>
        <c:crosses val="autoZero"/>
        <c:auto val="1"/>
        <c:lblAlgn val="ctr"/>
        <c:lblOffset val="100"/>
        <c:noMultiLvlLbl val="0"/>
      </c:catAx>
      <c:spPr>
        <a:gradFill>
          <a:gsLst>
            <a:gs pos="0">
              <a:srgbClr val="E6DCAC"/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lin ang="5400000" scaled="0"/>
        </a:gradFill>
      </c:spPr>
    </c:plotArea>
    <c:legend>
      <c:legendPos val="b"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externalData r:id="rId2">
    <c:autoUpdate val="0"/>
  </c:externalData>
</c:chartSpace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diagrams/_rels/data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diagrams/_rels/drawing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image" Target="../media/image4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D11A29-3BCB-40F6-A694-BBEE8CE69AF3}" type="doc">
      <dgm:prSet loTypeId="urn:microsoft.com/office/officeart/2005/8/layout/hList6" loCatId="list" qsTypeId="urn:microsoft.com/office/officeart/2005/8/quickstyle/simple1" qsCatId="simple" csTypeId="urn:microsoft.com/office/officeart/2005/8/colors/accent1_2" csCatId="accent1" phldr="1"/>
      <dgm:spPr/>
    </dgm:pt>
    <dgm:pt modelId="{06011C68-F2D4-4CFF-B939-C1C3A185E1CD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6666"/>
              </a:solidFill>
            </a:rPr>
            <a:t>МИССИЯ</a:t>
          </a:r>
        </a:p>
        <a:p>
          <a:endParaRPr lang="ru-RU" sz="1600" b="1" dirty="0" smtClean="0">
            <a:solidFill>
              <a:srgbClr val="006666"/>
            </a:solidFill>
          </a:endParaRPr>
        </a:p>
        <a:p>
          <a:r>
            <a:rPr lang="ru-RU" sz="1800" dirty="0" smtClean="0">
              <a:solidFill>
                <a:srgbClr val="006666"/>
              </a:solidFill>
              <a:latin typeface="Arial" pitchFamily="34" charset="0"/>
              <a:cs typeface="Arial" pitchFamily="34" charset="0"/>
            </a:rPr>
            <a:t>Предоставление современного качественного образования, востребованного государством, обществом и бизнесом для содействия инновационному развитию страны </a:t>
          </a:r>
          <a:endParaRPr lang="ru-RU" sz="1800" dirty="0">
            <a:solidFill>
              <a:srgbClr val="006666"/>
            </a:solidFill>
          </a:endParaRPr>
        </a:p>
      </dgm:t>
    </dgm:pt>
    <dgm:pt modelId="{84178D93-FC73-4D1A-A8EA-410859CF22FC}" type="parTrans" cxnId="{20818677-E059-4FD2-A1DE-5A26A7339BD1}">
      <dgm:prSet/>
      <dgm:spPr/>
      <dgm:t>
        <a:bodyPr/>
        <a:lstStyle/>
        <a:p>
          <a:endParaRPr lang="ru-RU"/>
        </a:p>
      </dgm:t>
    </dgm:pt>
    <dgm:pt modelId="{2CE0AA38-43FD-48AD-A275-D066504D0DEB}" type="sibTrans" cxnId="{20818677-E059-4FD2-A1DE-5A26A7339BD1}">
      <dgm:prSet/>
      <dgm:spPr/>
      <dgm:t>
        <a:bodyPr/>
        <a:lstStyle/>
        <a:p>
          <a:endParaRPr lang="ru-RU"/>
        </a:p>
      </dgm:t>
    </dgm:pt>
    <dgm:pt modelId="{BD28FFD3-F44E-4A38-B584-67D209D8B71C}">
      <dgm:prSet phldrT="[Текст]" custT="1"/>
      <dgm:spPr/>
      <dgm:t>
        <a:bodyPr/>
        <a:lstStyle/>
        <a:p>
          <a:r>
            <a:rPr lang="ru-RU" sz="1600" b="1" dirty="0" smtClean="0">
              <a:solidFill>
                <a:srgbClr val="006666"/>
              </a:solidFill>
            </a:rPr>
            <a:t>ВИДЕНИЕ</a:t>
          </a:r>
        </a:p>
        <a:p>
          <a:endParaRPr lang="ru-RU" sz="1600" b="1" dirty="0" smtClean="0">
            <a:solidFill>
              <a:srgbClr val="006666"/>
            </a:solidFill>
          </a:endParaRPr>
        </a:p>
        <a:p>
          <a:r>
            <a:rPr lang="ru-RU" sz="1600" dirty="0" smtClean="0">
              <a:solidFill>
                <a:srgbClr val="006666"/>
              </a:solidFill>
              <a:latin typeface="Arial" pitchFamily="34" charset="0"/>
              <a:cs typeface="Arial" pitchFamily="34" charset="0"/>
            </a:rPr>
            <a:t>Казахский университет экономики, финансов и международной торговли стремится стать ведущим экономическим университетом в Евразийском регионе </a:t>
          </a:r>
        </a:p>
        <a:p>
          <a:r>
            <a:rPr lang="ru-RU" sz="1600" dirty="0" smtClean="0">
              <a:solidFill>
                <a:srgbClr val="006666"/>
              </a:solidFill>
              <a:latin typeface="Arial" pitchFamily="34" charset="0"/>
              <a:cs typeface="Arial" pitchFamily="34" charset="0"/>
            </a:rPr>
            <a:t>к 2020 году</a:t>
          </a:r>
          <a:endParaRPr lang="ru-RU" sz="1600" dirty="0">
            <a:solidFill>
              <a:srgbClr val="006666"/>
            </a:solidFill>
          </a:endParaRPr>
        </a:p>
      </dgm:t>
    </dgm:pt>
    <dgm:pt modelId="{34B67FFC-C23C-44BE-AEF8-7898D2A2BBC5}" type="parTrans" cxnId="{92DD7FAB-4DE3-47DD-BDB2-20C590A8A79A}">
      <dgm:prSet/>
      <dgm:spPr/>
      <dgm:t>
        <a:bodyPr/>
        <a:lstStyle/>
        <a:p>
          <a:endParaRPr lang="ru-RU"/>
        </a:p>
      </dgm:t>
    </dgm:pt>
    <dgm:pt modelId="{25764105-F2A5-4092-ABF9-2C7527E40592}" type="sibTrans" cxnId="{92DD7FAB-4DE3-47DD-BDB2-20C590A8A79A}">
      <dgm:prSet/>
      <dgm:spPr/>
      <dgm:t>
        <a:bodyPr/>
        <a:lstStyle/>
        <a:p>
          <a:endParaRPr lang="ru-RU"/>
        </a:p>
      </dgm:t>
    </dgm:pt>
    <dgm:pt modelId="{587F8F37-6B8D-4BA7-A160-647CD2722CD7}">
      <dgm:prSet phldrT="[Текст]" custT="1"/>
      <dgm:spPr/>
      <dgm:t>
        <a:bodyPr/>
        <a:lstStyle/>
        <a:p>
          <a:pPr algn="ctr"/>
          <a:r>
            <a:rPr lang="ru-RU" sz="1600" b="1" dirty="0" smtClean="0">
              <a:solidFill>
                <a:srgbClr val="006666"/>
              </a:solidFill>
            </a:rPr>
            <a:t>ПРИОРИТЕТНЫЕ НАПРАВЛЕНИЯ</a:t>
          </a:r>
        </a:p>
        <a:p>
          <a:pPr algn="ctr"/>
          <a:endParaRPr lang="ru-RU" sz="1200" b="1" dirty="0" smtClean="0">
            <a:solidFill>
              <a:srgbClr val="006666"/>
            </a:solidFill>
          </a:endParaRPr>
        </a:p>
        <a:p>
          <a:pPr algn="l"/>
          <a:r>
            <a:rPr lang="ru-RU" sz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- </a:t>
          </a:r>
          <a:r>
            <a:rPr lang="ru-RU" sz="1200" b="0" dirty="0" smtClean="0">
              <a:solidFill>
                <a:srgbClr val="006666"/>
              </a:solidFill>
              <a:effectLst/>
              <a:latin typeface="+mn-lt"/>
            </a:rPr>
            <a:t>Качественная подготовка конкурентоспособных специалистов с высшим и послевузовским образованием.</a:t>
          </a:r>
        </a:p>
        <a:p>
          <a:pPr algn="l"/>
          <a:r>
            <a:rPr lang="ru-RU" sz="1200" b="0" dirty="0" smtClean="0">
              <a:solidFill>
                <a:srgbClr val="006666"/>
              </a:solidFill>
              <a:effectLst/>
              <a:latin typeface="+mn-lt"/>
            </a:rPr>
            <a:t>- Формирование вуза, как научно –исследовательского центра в Евразийском регионе.</a:t>
          </a:r>
        </a:p>
        <a:p>
          <a:pPr algn="l"/>
          <a:r>
            <a:rPr lang="ru-RU" sz="1200" b="0" dirty="0" smtClean="0">
              <a:solidFill>
                <a:srgbClr val="006666"/>
              </a:solidFill>
              <a:effectLst/>
              <a:latin typeface="+mn-lt"/>
            </a:rPr>
            <a:t>- Развитие кадрового потенциала и системы управления.</a:t>
          </a:r>
        </a:p>
        <a:p>
          <a:pPr algn="l"/>
          <a:r>
            <a:rPr lang="ru-RU" sz="1200" b="0" dirty="0" smtClean="0">
              <a:solidFill>
                <a:srgbClr val="006666"/>
              </a:solidFill>
              <a:effectLst/>
              <a:latin typeface="+mn-lt"/>
            </a:rPr>
            <a:t>- Развитие инфраструктуры и материально-технической базы университета</a:t>
          </a:r>
          <a:r>
            <a:rPr lang="ru-RU" sz="1200" b="0" dirty="0" smtClean="0">
              <a:solidFill>
                <a:srgbClr val="000066"/>
              </a:solidFill>
              <a:effectLst/>
              <a:latin typeface="+mn-lt"/>
            </a:rPr>
            <a:t>.</a:t>
          </a:r>
          <a:endParaRPr lang="ru-RU" sz="1200" b="0" dirty="0">
            <a:solidFill>
              <a:srgbClr val="000066"/>
            </a:solidFill>
            <a:effectLst/>
            <a:latin typeface="+mn-lt"/>
          </a:endParaRPr>
        </a:p>
      </dgm:t>
    </dgm:pt>
    <dgm:pt modelId="{9FC97FF4-1767-4AB5-876C-DB6438DC5EB6}" type="parTrans" cxnId="{546F0396-A56B-4102-AD24-FF4A40704FF8}">
      <dgm:prSet/>
      <dgm:spPr/>
      <dgm:t>
        <a:bodyPr/>
        <a:lstStyle/>
        <a:p>
          <a:endParaRPr lang="ru-RU"/>
        </a:p>
      </dgm:t>
    </dgm:pt>
    <dgm:pt modelId="{7A6ABAAD-9496-4D79-8EFF-FF6994E42995}" type="sibTrans" cxnId="{546F0396-A56B-4102-AD24-FF4A40704FF8}">
      <dgm:prSet/>
      <dgm:spPr/>
      <dgm:t>
        <a:bodyPr/>
        <a:lstStyle/>
        <a:p>
          <a:endParaRPr lang="ru-RU"/>
        </a:p>
      </dgm:t>
    </dgm:pt>
    <dgm:pt modelId="{D965924A-BDE6-4D9D-B4CB-DB3DDE327ADC}" type="pres">
      <dgm:prSet presAssocID="{62D11A29-3BCB-40F6-A694-BBEE8CE69AF3}" presName="Name0" presStyleCnt="0">
        <dgm:presLayoutVars>
          <dgm:dir/>
          <dgm:resizeHandles val="exact"/>
        </dgm:presLayoutVars>
      </dgm:prSet>
      <dgm:spPr/>
    </dgm:pt>
    <dgm:pt modelId="{15603655-974F-4915-AD52-DF2B54486AC8}" type="pres">
      <dgm:prSet presAssocID="{06011C68-F2D4-4CFF-B939-C1C3A185E1CD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DD721D-8191-47BB-8C30-F858CB584209}" type="pres">
      <dgm:prSet presAssocID="{2CE0AA38-43FD-48AD-A275-D066504D0DEB}" presName="sibTrans" presStyleCnt="0"/>
      <dgm:spPr/>
    </dgm:pt>
    <dgm:pt modelId="{6CEBE621-8835-4215-8129-D5F4A27B6629}" type="pres">
      <dgm:prSet presAssocID="{BD28FFD3-F44E-4A38-B584-67D209D8B71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046015-07A8-46B2-A6E2-73C1CC988C5F}" type="pres">
      <dgm:prSet presAssocID="{25764105-F2A5-4092-ABF9-2C7527E40592}" presName="sibTrans" presStyleCnt="0"/>
      <dgm:spPr/>
    </dgm:pt>
    <dgm:pt modelId="{78BDBA8E-2C6C-4006-9985-F7CCE0FD75BA}" type="pres">
      <dgm:prSet presAssocID="{587F8F37-6B8D-4BA7-A160-647CD2722CD7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2DD7FAB-4DE3-47DD-BDB2-20C590A8A79A}" srcId="{62D11A29-3BCB-40F6-A694-BBEE8CE69AF3}" destId="{BD28FFD3-F44E-4A38-B584-67D209D8B71C}" srcOrd="1" destOrd="0" parTransId="{34B67FFC-C23C-44BE-AEF8-7898D2A2BBC5}" sibTransId="{25764105-F2A5-4092-ABF9-2C7527E40592}"/>
    <dgm:cxn modelId="{20818677-E059-4FD2-A1DE-5A26A7339BD1}" srcId="{62D11A29-3BCB-40F6-A694-BBEE8CE69AF3}" destId="{06011C68-F2D4-4CFF-B939-C1C3A185E1CD}" srcOrd="0" destOrd="0" parTransId="{84178D93-FC73-4D1A-A8EA-410859CF22FC}" sibTransId="{2CE0AA38-43FD-48AD-A275-D066504D0DEB}"/>
    <dgm:cxn modelId="{546F0396-A56B-4102-AD24-FF4A40704FF8}" srcId="{62D11A29-3BCB-40F6-A694-BBEE8CE69AF3}" destId="{587F8F37-6B8D-4BA7-A160-647CD2722CD7}" srcOrd="2" destOrd="0" parTransId="{9FC97FF4-1767-4AB5-876C-DB6438DC5EB6}" sibTransId="{7A6ABAAD-9496-4D79-8EFF-FF6994E42995}"/>
    <dgm:cxn modelId="{E6416501-04C2-409D-900F-4EC617B83D03}" type="presOf" srcId="{587F8F37-6B8D-4BA7-A160-647CD2722CD7}" destId="{78BDBA8E-2C6C-4006-9985-F7CCE0FD75BA}" srcOrd="0" destOrd="0" presId="urn:microsoft.com/office/officeart/2005/8/layout/hList6"/>
    <dgm:cxn modelId="{CCF38234-7414-4030-9781-C56BC15414BF}" type="presOf" srcId="{BD28FFD3-F44E-4A38-B584-67D209D8B71C}" destId="{6CEBE621-8835-4215-8129-D5F4A27B6629}" srcOrd="0" destOrd="0" presId="urn:microsoft.com/office/officeart/2005/8/layout/hList6"/>
    <dgm:cxn modelId="{571D3A4C-F70E-41A9-9F77-F9FA6E69160E}" type="presOf" srcId="{06011C68-F2D4-4CFF-B939-C1C3A185E1CD}" destId="{15603655-974F-4915-AD52-DF2B54486AC8}" srcOrd="0" destOrd="0" presId="urn:microsoft.com/office/officeart/2005/8/layout/hList6"/>
    <dgm:cxn modelId="{72D20E2D-DBB3-4AFE-8478-D05A6EE5DA0D}" type="presOf" srcId="{62D11A29-3BCB-40F6-A694-BBEE8CE69AF3}" destId="{D965924A-BDE6-4D9D-B4CB-DB3DDE327ADC}" srcOrd="0" destOrd="0" presId="urn:microsoft.com/office/officeart/2005/8/layout/hList6"/>
    <dgm:cxn modelId="{C176CF55-B03E-4AA9-A7F4-AB621EEEDDF6}" type="presParOf" srcId="{D965924A-BDE6-4D9D-B4CB-DB3DDE327ADC}" destId="{15603655-974F-4915-AD52-DF2B54486AC8}" srcOrd="0" destOrd="0" presId="urn:microsoft.com/office/officeart/2005/8/layout/hList6"/>
    <dgm:cxn modelId="{D92908C3-1242-412A-ACF1-CE6D60E0043C}" type="presParOf" srcId="{D965924A-BDE6-4D9D-B4CB-DB3DDE327ADC}" destId="{C2DD721D-8191-47BB-8C30-F858CB584209}" srcOrd="1" destOrd="0" presId="urn:microsoft.com/office/officeart/2005/8/layout/hList6"/>
    <dgm:cxn modelId="{7EAD33DA-B108-43EB-940F-B78759408253}" type="presParOf" srcId="{D965924A-BDE6-4D9D-B4CB-DB3DDE327ADC}" destId="{6CEBE621-8835-4215-8129-D5F4A27B6629}" srcOrd="2" destOrd="0" presId="urn:microsoft.com/office/officeart/2005/8/layout/hList6"/>
    <dgm:cxn modelId="{04A3B40A-D31F-42F0-A6BC-A35B5F43659E}" type="presParOf" srcId="{D965924A-BDE6-4D9D-B4CB-DB3DDE327ADC}" destId="{CD046015-07A8-46B2-A6E2-73C1CC988C5F}" srcOrd="3" destOrd="0" presId="urn:microsoft.com/office/officeart/2005/8/layout/hList6"/>
    <dgm:cxn modelId="{959F45B8-6D8F-4364-AA52-7913A9DF20D0}" type="presParOf" srcId="{D965924A-BDE6-4D9D-B4CB-DB3DDE327ADC}" destId="{78BDBA8E-2C6C-4006-9985-F7CCE0FD75BA}" srcOrd="4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F44033-C1CB-4141-9104-508BDDEFE40E}" type="doc">
      <dgm:prSet loTypeId="urn:microsoft.com/office/officeart/2005/8/layout/h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116B47-6A80-4B1A-AD58-9EF9DC7EAF9D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6666"/>
              </a:solidFill>
            </a:rPr>
            <a:t>БАКАЛАВРИАТ</a:t>
          </a:r>
          <a:endParaRPr lang="ru-RU" sz="2400" b="1" dirty="0">
            <a:solidFill>
              <a:srgbClr val="006666"/>
            </a:solidFill>
          </a:endParaRPr>
        </a:p>
      </dgm:t>
    </dgm:pt>
    <dgm:pt modelId="{1C248723-30E0-4F9E-9750-4331AE28779B}" type="parTrans" cxnId="{412F87BB-467D-4A66-8D67-60D550ECAF3A}">
      <dgm:prSet/>
      <dgm:spPr/>
      <dgm:t>
        <a:bodyPr/>
        <a:lstStyle/>
        <a:p>
          <a:endParaRPr lang="ru-RU"/>
        </a:p>
      </dgm:t>
    </dgm:pt>
    <dgm:pt modelId="{BF89B2D6-586F-4319-8494-6786ABB4230D}" type="sibTrans" cxnId="{412F87BB-467D-4A66-8D67-60D550ECAF3A}">
      <dgm:prSet/>
      <dgm:spPr/>
      <dgm:t>
        <a:bodyPr/>
        <a:lstStyle/>
        <a:p>
          <a:endParaRPr lang="ru-RU"/>
        </a:p>
      </dgm:t>
    </dgm:pt>
    <dgm:pt modelId="{6185D1C9-F451-475E-884A-C4011993F94D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5В050600 Экономика</a:t>
          </a:r>
          <a:endParaRPr lang="ru-RU" sz="1600" dirty="0">
            <a:solidFill>
              <a:srgbClr val="006666"/>
            </a:solidFill>
          </a:endParaRPr>
        </a:p>
      </dgm:t>
    </dgm:pt>
    <dgm:pt modelId="{258A8016-BE91-4EA7-99B4-821D6A66A630}" type="parTrans" cxnId="{7034A7E5-D7A5-4E15-83BE-2E7F7C72FDC0}">
      <dgm:prSet/>
      <dgm:spPr/>
      <dgm:t>
        <a:bodyPr/>
        <a:lstStyle/>
        <a:p>
          <a:endParaRPr lang="ru-RU"/>
        </a:p>
      </dgm:t>
    </dgm:pt>
    <dgm:pt modelId="{4E054B7A-55E1-4124-AFB1-1D1E4E0FCBD4}" type="sibTrans" cxnId="{7034A7E5-D7A5-4E15-83BE-2E7F7C72FDC0}">
      <dgm:prSet/>
      <dgm:spPr/>
      <dgm:t>
        <a:bodyPr/>
        <a:lstStyle/>
        <a:p>
          <a:endParaRPr lang="ru-RU"/>
        </a:p>
      </dgm:t>
    </dgm:pt>
    <dgm:pt modelId="{992C808D-3E24-478C-B364-01C9645EFF81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5В050700 Менеджмент</a:t>
          </a:r>
          <a:endParaRPr lang="ru-RU" sz="1600" dirty="0">
            <a:solidFill>
              <a:srgbClr val="006666"/>
            </a:solidFill>
          </a:endParaRPr>
        </a:p>
      </dgm:t>
    </dgm:pt>
    <dgm:pt modelId="{069EB4A2-2F61-4A6B-BB24-F62EAF6F0EC6}" type="parTrans" cxnId="{F3422B26-2A62-41E9-B7F2-CF77B5510A0D}">
      <dgm:prSet/>
      <dgm:spPr/>
      <dgm:t>
        <a:bodyPr/>
        <a:lstStyle/>
        <a:p>
          <a:endParaRPr lang="ru-RU"/>
        </a:p>
      </dgm:t>
    </dgm:pt>
    <dgm:pt modelId="{D85D5A19-5126-4ECC-96E6-354B197E379C}" type="sibTrans" cxnId="{F3422B26-2A62-41E9-B7F2-CF77B5510A0D}">
      <dgm:prSet/>
      <dgm:spPr/>
      <dgm:t>
        <a:bodyPr/>
        <a:lstStyle/>
        <a:p>
          <a:endParaRPr lang="ru-RU"/>
        </a:p>
      </dgm:t>
    </dgm:pt>
    <dgm:pt modelId="{C8C26D63-E4F6-486E-A1FB-A940CC5E6397}">
      <dgm:prSet phldrT="[Текст]" custT="1"/>
      <dgm:spPr/>
      <dgm:t>
        <a:bodyPr/>
        <a:lstStyle/>
        <a:p>
          <a:r>
            <a:rPr lang="ru-RU" sz="2400" b="1" dirty="0" smtClean="0">
              <a:solidFill>
                <a:srgbClr val="006666"/>
              </a:solidFill>
            </a:rPr>
            <a:t>МАГИСТРАТУРА</a:t>
          </a:r>
          <a:endParaRPr lang="ru-RU" sz="2400" b="1" dirty="0">
            <a:solidFill>
              <a:srgbClr val="006666"/>
            </a:solidFill>
          </a:endParaRPr>
        </a:p>
      </dgm:t>
    </dgm:pt>
    <dgm:pt modelId="{1C2D3D00-7F84-4E8A-8412-279B2CD4FC80}" type="parTrans" cxnId="{E3923638-35AA-46C4-A81A-F854B8E79D28}">
      <dgm:prSet/>
      <dgm:spPr/>
      <dgm:t>
        <a:bodyPr/>
        <a:lstStyle/>
        <a:p>
          <a:endParaRPr lang="ru-RU"/>
        </a:p>
      </dgm:t>
    </dgm:pt>
    <dgm:pt modelId="{92395687-0FF5-4C4B-A914-912CB874C3DF}" type="sibTrans" cxnId="{E3923638-35AA-46C4-A81A-F854B8E79D28}">
      <dgm:prSet/>
      <dgm:spPr/>
      <dgm:t>
        <a:bodyPr/>
        <a:lstStyle/>
        <a:p>
          <a:endParaRPr lang="ru-RU"/>
        </a:p>
      </dgm:t>
    </dgm:pt>
    <dgm:pt modelId="{F8F52E5E-8B5A-4C65-9C05-65B2809A2253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6М050600 Экономика</a:t>
          </a:r>
          <a:endParaRPr lang="ru-RU" sz="1600" dirty="0">
            <a:solidFill>
              <a:srgbClr val="006666"/>
            </a:solidFill>
          </a:endParaRPr>
        </a:p>
      </dgm:t>
    </dgm:pt>
    <dgm:pt modelId="{BB0A1E6D-90D4-4B4B-8134-C3385F2CC366}" type="parTrans" cxnId="{53ED3A3A-9408-4DED-AA4A-D2C187D845BA}">
      <dgm:prSet/>
      <dgm:spPr/>
      <dgm:t>
        <a:bodyPr/>
        <a:lstStyle/>
        <a:p>
          <a:endParaRPr lang="ru-RU"/>
        </a:p>
      </dgm:t>
    </dgm:pt>
    <dgm:pt modelId="{0DF0DCF0-CBA7-4A94-848E-31E751CE08EE}" type="sibTrans" cxnId="{53ED3A3A-9408-4DED-AA4A-D2C187D845BA}">
      <dgm:prSet/>
      <dgm:spPr/>
      <dgm:t>
        <a:bodyPr/>
        <a:lstStyle/>
        <a:p>
          <a:endParaRPr lang="ru-RU"/>
        </a:p>
      </dgm:t>
    </dgm:pt>
    <dgm:pt modelId="{90ECE4E0-E986-4CDB-9D85-12411B9FC00C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5В050800 Учет и аудит</a:t>
          </a:r>
          <a:endParaRPr lang="ru-RU" sz="1600" dirty="0">
            <a:solidFill>
              <a:srgbClr val="006666"/>
            </a:solidFill>
          </a:endParaRPr>
        </a:p>
      </dgm:t>
    </dgm:pt>
    <dgm:pt modelId="{15C135FA-7286-4F30-8952-830AD7645DB2}" type="parTrans" cxnId="{5FA27C4E-9EC6-490B-8898-7C8CF54205AE}">
      <dgm:prSet/>
      <dgm:spPr/>
      <dgm:t>
        <a:bodyPr/>
        <a:lstStyle/>
        <a:p>
          <a:endParaRPr lang="ru-RU"/>
        </a:p>
      </dgm:t>
    </dgm:pt>
    <dgm:pt modelId="{8885174A-57CA-451B-A0AE-CF241342B6B5}" type="sibTrans" cxnId="{5FA27C4E-9EC6-490B-8898-7C8CF54205AE}">
      <dgm:prSet/>
      <dgm:spPr/>
      <dgm:t>
        <a:bodyPr/>
        <a:lstStyle/>
        <a:p>
          <a:endParaRPr lang="ru-RU"/>
        </a:p>
      </dgm:t>
    </dgm:pt>
    <dgm:pt modelId="{7B7FDEC2-5453-411C-B2CA-E26CE21197D7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5В050900 Финансы</a:t>
          </a:r>
          <a:endParaRPr lang="ru-RU" sz="1600" dirty="0">
            <a:solidFill>
              <a:srgbClr val="006666"/>
            </a:solidFill>
          </a:endParaRPr>
        </a:p>
      </dgm:t>
    </dgm:pt>
    <dgm:pt modelId="{B94C82E6-D25B-48B6-BB87-BAFC5DBE6630}" type="parTrans" cxnId="{864008BB-594F-4453-8BBA-3B1FBAB1295C}">
      <dgm:prSet/>
      <dgm:spPr/>
      <dgm:t>
        <a:bodyPr/>
        <a:lstStyle/>
        <a:p>
          <a:endParaRPr lang="ru-RU"/>
        </a:p>
      </dgm:t>
    </dgm:pt>
    <dgm:pt modelId="{46A5DB04-1942-439C-BA83-FC2C10101DD9}" type="sibTrans" cxnId="{864008BB-594F-4453-8BBA-3B1FBAB1295C}">
      <dgm:prSet/>
      <dgm:spPr/>
      <dgm:t>
        <a:bodyPr/>
        <a:lstStyle/>
        <a:p>
          <a:endParaRPr lang="ru-RU"/>
        </a:p>
      </dgm:t>
    </dgm:pt>
    <dgm:pt modelId="{2EF8D006-A9EB-4955-AB56-BD910096101D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5В051000 ГМУ</a:t>
          </a:r>
          <a:endParaRPr lang="ru-RU" sz="1600" dirty="0">
            <a:solidFill>
              <a:srgbClr val="006666"/>
            </a:solidFill>
          </a:endParaRPr>
        </a:p>
      </dgm:t>
    </dgm:pt>
    <dgm:pt modelId="{F4DCED83-61E8-4781-B342-E9254CC24B91}" type="parTrans" cxnId="{F45A0702-A6AB-4CE0-A855-466E64BFD4F0}">
      <dgm:prSet/>
      <dgm:spPr/>
      <dgm:t>
        <a:bodyPr/>
        <a:lstStyle/>
        <a:p>
          <a:endParaRPr lang="ru-RU"/>
        </a:p>
      </dgm:t>
    </dgm:pt>
    <dgm:pt modelId="{6F34F49E-A6C4-4151-A858-7C73316CD212}" type="sibTrans" cxnId="{F45A0702-A6AB-4CE0-A855-466E64BFD4F0}">
      <dgm:prSet/>
      <dgm:spPr/>
      <dgm:t>
        <a:bodyPr/>
        <a:lstStyle/>
        <a:p>
          <a:endParaRPr lang="ru-RU"/>
        </a:p>
      </dgm:t>
    </dgm:pt>
    <dgm:pt modelId="{959FDFE1-889D-47B6-A1E0-400A4F5EF68D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5В051100 Маркетинг</a:t>
          </a:r>
          <a:endParaRPr lang="ru-RU" sz="1600" dirty="0">
            <a:solidFill>
              <a:srgbClr val="006666"/>
            </a:solidFill>
          </a:endParaRPr>
        </a:p>
      </dgm:t>
    </dgm:pt>
    <dgm:pt modelId="{E0FB1434-9F67-434B-AB4E-C50EF3861C79}" type="parTrans" cxnId="{5A1489E4-0816-4F15-A57B-E2533D7DFEB1}">
      <dgm:prSet/>
      <dgm:spPr/>
      <dgm:t>
        <a:bodyPr/>
        <a:lstStyle/>
        <a:p>
          <a:endParaRPr lang="ru-RU"/>
        </a:p>
      </dgm:t>
    </dgm:pt>
    <dgm:pt modelId="{68378396-59A4-40D0-8647-EFE536F71EBA}" type="sibTrans" cxnId="{5A1489E4-0816-4F15-A57B-E2533D7DFEB1}">
      <dgm:prSet/>
      <dgm:spPr/>
      <dgm:t>
        <a:bodyPr/>
        <a:lstStyle/>
        <a:p>
          <a:endParaRPr lang="ru-RU"/>
        </a:p>
      </dgm:t>
    </dgm:pt>
    <dgm:pt modelId="{6AABA9A7-8039-4595-8D6E-095FE68CA661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5В051200 Статистика</a:t>
          </a:r>
          <a:endParaRPr lang="ru-RU" sz="1600" dirty="0">
            <a:solidFill>
              <a:srgbClr val="006666"/>
            </a:solidFill>
          </a:endParaRPr>
        </a:p>
      </dgm:t>
    </dgm:pt>
    <dgm:pt modelId="{2BF5D097-2D58-41F0-8403-32EDE8589ADF}" type="parTrans" cxnId="{39DCDAFE-67F5-4F29-A742-16518127875A}">
      <dgm:prSet/>
      <dgm:spPr/>
      <dgm:t>
        <a:bodyPr/>
        <a:lstStyle/>
        <a:p>
          <a:endParaRPr lang="ru-RU"/>
        </a:p>
      </dgm:t>
    </dgm:pt>
    <dgm:pt modelId="{BCA9F61D-81F3-4713-9960-3871BD129A8E}" type="sibTrans" cxnId="{39DCDAFE-67F5-4F29-A742-16518127875A}">
      <dgm:prSet/>
      <dgm:spPr/>
      <dgm:t>
        <a:bodyPr/>
        <a:lstStyle/>
        <a:p>
          <a:endParaRPr lang="ru-RU"/>
        </a:p>
      </dgm:t>
    </dgm:pt>
    <dgm:pt modelId="{FFCE9AF9-F79E-4A5F-B7A3-46FE42E2E9B0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5В051300 Мировая экономика</a:t>
          </a:r>
          <a:endParaRPr lang="ru-RU" sz="1600" dirty="0">
            <a:solidFill>
              <a:srgbClr val="006666"/>
            </a:solidFill>
          </a:endParaRPr>
        </a:p>
      </dgm:t>
    </dgm:pt>
    <dgm:pt modelId="{B8C735A4-D573-4901-9166-2AE6F93B414A}" type="parTrans" cxnId="{17993D3C-1CE4-4C47-BB73-90A0850DBDA8}">
      <dgm:prSet/>
      <dgm:spPr/>
      <dgm:t>
        <a:bodyPr/>
        <a:lstStyle/>
        <a:p>
          <a:endParaRPr lang="ru-RU"/>
        </a:p>
      </dgm:t>
    </dgm:pt>
    <dgm:pt modelId="{87B349B8-4BE3-4ECC-B0E0-62D71571D3FD}" type="sibTrans" cxnId="{17993D3C-1CE4-4C47-BB73-90A0850DBDA8}">
      <dgm:prSet/>
      <dgm:spPr/>
      <dgm:t>
        <a:bodyPr/>
        <a:lstStyle/>
        <a:p>
          <a:endParaRPr lang="ru-RU"/>
        </a:p>
      </dgm:t>
    </dgm:pt>
    <dgm:pt modelId="{0CA292C6-0D98-4188-90CE-8C979CF25514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5В030400 Таможенное дело</a:t>
          </a:r>
          <a:endParaRPr lang="ru-RU" sz="1600" dirty="0">
            <a:solidFill>
              <a:srgbClr val="006666"/>
            </a:solidFill>
          </a:endParaRPr>
        </a:p>
      </dgm:t>
    </dgm:pt>
    <dgm:pt modelId="{802284D6-E10B-49CE-A5FB-1D7E93517CA4}" type="parTrans" cxnId="{ABC9CDE9-C8F9-468D-B9B5-93C446D86F7F}">
      <dgm:prSet/>
      <dgm:spPr/>
      <dgm:t>
        <a:bodyPr/>
        <a:lstStyle/>
        <a:p>
          <a:endParaRPr lang="ru-RU"/>
        </a:p>
      </dgm:t>
    </dgm:pt>
    <dgm:pt modelId="{2BABBBF8-5FC3-4C78-8D1E-EFC64B0CFFF9}" type="sibTrans" cxnId="{ABC9CDE9-C8F9-468D-B9B5-93C446D86F7F}">
      <dgm:prSet/>
      <dgm:spPr/>
      <dgm:t>
        <a:bodyPr/>
        <a:lstStyle/>
        <a:p>
          <a:endParaRPr lang="ru-RU"/>
        </a:p>
      </dgm:t>
    </dgm:pt>
    <dgm:pt modelId="{46F0EC07-8ABF-40E9-861F-7E784D2F558E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5В070300 ИС</a:t>
          </a:r>
          <a:endParaRPr lang="ru-RU" sz="1600" dirty="0">
            <a:solidFill>
              <a:srgbClr val="006666"/>
            </a:solidFill>
          </a:endParaRPr>
        </a:p>
      </dgm:t>
    </dgm:pt>
    <dgm:pt modelId="{44AE3F2B-D05E-407A-9EB7-B0D142C7E06F}" type="parTrans" cxnId="{5A3C9FBD-4B37-48B4-96D0-AB874A2162E4}">
      <dgm:prSet/>
      <dgm:spPr/>
      <dgm:t>
        <a:bodyPr/>
        <a:lstStyle/>
        <a:p>
          <a:endParaRPr lang="ru-RU"/>
        </a:p>
      </dgm:t>
    </dgm:pt>
    <dgm:pt modelId="{A4BC3841-CAEB-4B93-9485-0AC9BFB27456}" type="sibTrans" cxnId="{5A3C9FBD-4B37-48B4-96D0-AB874A2162E4}">
      <dgm:prSet/>
      <dgm:spPr/>
      <dgm:t>
        <a:bodyPr/>
        <a:lstStyle/>
        <a:p>
          <a:endParaRPr lang="ru-RU"/>
        </a:p>
      </dgm:t>
    </dgm:pt>
    <dgm:pt modelId="{9C6CDBAF-6F00-4D77-9382-C714A4B97E63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5В070400 </a:t>
          </a:r>
          <a:r>
            <a:rPr lang="ru-RU" sz="1600" dirty="0" err="1" smtClean="0">
              <a:solidFill>
                <a:srgbClr val="006666"/>
              </a:solidFill>
            </a:rPr>
            <a:t>ВТиПО</a:t>
          </a:r>
          <a:endParaRPr lang="ru-RU" sz="1600" dirty="0">
            <a:solidFill>
              <a:srgbClr val="006666"/>
            </a:solidFill>
          </a:endParaRPr>
        </a:p>
      </dgm:t>
    </dgm:pt>
    <dgm:pt modelId="{9E4D483B-A1A2-4979-9EEB-A2BBC538D7FF}" type="parTrans" cxnId="{9B9E7528-367B-4A17-B55C-FA161DC9685C}">
      <dgm:prSet/>
      <dgm:spPr/>
      <dgm:t>
        <a:bodyPr/>
        <a:lstStyle/>
        <a:p>
          <a:endParaRPr lang="ru-RU"/>
        </a:p>
      </dgm:t>
    </dgm:pt>
    <dgm:pt modelId="{540F7F3D-7526-4A58-A00F-E3D3D6084B03}" type="sibTrans" cxnId="{9B9E7528-367B-4A17-B55C-FA161DC9685C}">
      <dgm:prSet/>
      <dgm:spPr/>
      <dgm:t>
        <a:bodyPr/>
        <a:lstStyle/>
        <a:p>
          <a:endParaRPr lang="ru-RU"/>
        </a:p>
      </dgm:t>
    </dgm:pt>
    <dgm:pt modelId="{BBB3CD6C-0A7D-46DB-B224-73DB0ED5D6A7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5В090200 Туризм</a:t>
          </a:r>
          <a:endParaRPr lang="ru-RU" sz="1600" dirty="0">
            <a:solidFill>
              <a:srgbClr val="006666"/>
            </a:solidFill>
          </a:endParaRPr>
        </a:p>
      </dgm:t>
    </dgm:pt>
    <dgm:pt modelId="{5EE67AA2-1602-473C-B445-230D3A9AB118}" type="parTrans" cxnId="{ECF370F9-8614-41A6-B734-7E8B32AA312E}">
      <dgm:prSet/>
      <dgm:spPr/>
      <dgm:t>
        <a:bodyPr/>
        <a:lstStyle/>
        <a:p>
          <a:endParaRPr lang="ru-RU"/>
        </a:p>
      </dgm:t>
    </dgm:pt>
    <dgm:pt modelId="{E299C512-D30F-43AF-BBE5-0DF84F9A96B2}" type="sibTrans" cxnId="{ECF370F9-8614-41A6-B734-7E8B32AA312E}">
      <dgm:prSet/>
      <dgm:spPr/>
      <dgm:t>
        <a:bodyPr/>
        <a:lstStyle/>
        <a:p>
          <a:endParaRPr lang="ru-RU"/>
        </a:p>
      </dgm:t>
    </dgm:pt>
    <dgm:pt modelId="{9321B117-2CD5-41CE-8C4B-417A0A6117B0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5В090400 СКС</a:t>
          </a:r>
          <a:endParaRPr lang="ru-RU" sz="1600" dirty="0">
            <a:solidFill>
              <a:srgbClr val="006666"/>
            </a:solidFill>
          </a:endParaRPr>
        </a:p>
      </dgm:t>
    </dgm:pt>
    <dgm:pt modelId="{8E3A10F8-B5FC-4198-9485-12BD5A340A79}" type="parTrans" cxnId="{23D5E64E-D400-419F-8B3E-61B25B37F3F5}">
      <dgm:prSet/>
      <dgm:spPr/>
      <dgm:t>
        <a:bodyPr/>
        <a:lstStyle/>
        <a:p>
          <a:endParaRPr lang="ru-RU"/>
        </a:p>
      </dgm:t>
    </dgm:pt>
    <dgm:pt modelId="{4E943C98-08A0-4831-9CA1-344603358D97}" type="sibTrans" cxnId="{23D5E64E-D400-419F-8B3E-61B25B37F3F5}">
      <dgm:prSet/>
      <dgm:spPr/>
      <dgm:t>
        <a:bodyPr/>
        <a:lstStyle/>
        <a:p>
          <a:endParaRPr lang="ru-RU"/>
        </a:p>
      </dgm:t>
    </dgm:pt>
    <dgm:pt modelId="{A18372AE-B0A7-46BA-8477-C7770F05AD41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5В090500 Социальная работа</a:t>
          </a:r>
          <a:endParaRPr lang="ru-RU" sz="1600" dirty="0">
            <a:solidFill>
              <a:srgbClr val="006666"/>
            </a:solidFill>
          </a:endParaRPr>
        </a:p>
      </dgm:t>
    </dgm:pt>
    <dgm:pt modelId="{9BF73B5E-BCD0-4489-8FC1-F140A4366E90}" type="parTrans" cxnId="{40FA02AB-DB35-494A-B4F9-495E30926DD1}">
      <dgm:prSet/>
      <dgm:spPr/>
      <dgm:t>
        <a:bodyPr/>
        <a:lstStyle/>
        <a:p>
          <a:endParaRPr lang="ru-RU"/>
        </a:p>
      </dgm:t>
    </dgm:pt>
    <dgm:pt modelId="{54DCF415-33D5-4410-8927-0D7169ED9D2D}" type="sibTrans" cxnId="{40FA02AB-DB35-494A-B4F9-495E30926DD1}">
      <dgm:prSet/>
      <dgm:spPr/>
      <dgm:t>
        <a:bodyPr/>
        <a:lstStyle/>
        <a:p>
          <a:endParaRPr lang="ru-RU"/>
        </a:p>
      </dgm:t>
    </dgm:pt>
    <dgm:pt modelId="{3390CCB8-ADDE-4379-849D-905B094ED522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5В090800 Оценка</a:t>
          </a:r>
          <a:endParaRPr lang="ru-RU" sz="1600" dirty="0">
            <a:solidFill>
              <a:srgbClr val="006666"/>
            </a:solidFill>
          </a:endParaRPr>
        </a:p>
      </dgm:t>
    </dgm:pt>
    <dgm:pt modelId="{923FA638-593C-4362-AF45-C1D43297435D}" type="parTrans" cxnId="{83F5FA62-ECA1-4936-887B-8E79AA360115}">
      <dgm:prSet/>
      <dgm:spPr/>
      <dgm:t>
        <a:bodyPr/>
        <a:lstStyle/>
        <a:p>
          <a:endParaRPr lang="ru-RU"/>
        </a:p>
      </dgm:t>
    </dgm:pt>
    <dgm:pt modelId="{ED91E56B-5CF7-48B7-B216-055D8834B1C2}" type="sibTrans" cxnId="{83F5FA62-ECA1-4936-887B-8E79AA360115}">
      <dgm:prSet/>
      <dgm:spPr/>
      <dgm:t>
        <a:bodyPr/>
        <a:lstStyle/>
        <a:p>
          <a:endParaRPr lang="ru-RU"/>
        </a:p>
      </dgm:t>
    </dgm:pt>
    <dgm:pt modelId="{D8982F56-8C94-4003-BC38-E91CC6B4D272}">
      <dgm:prSet phldrT="[Текст]" custT="1"/>
      <dgm:spPr/>
      <dgm:t>
        <a:bodyPr/>
        <a:lstStyle/>
        <a:p>
          <a:endParaRPr lang="ru-RU" sz="1400" dirty="0">
            <a:solidFill>
              <a:srgbClr val="006666"/>
            </a:solidFill>
          </a:endParaRPr>
        </a:p>
      </dgm:t>
    </dgm:pt>
    <dgm:pt modelId="{12908300-B6F9-4F30-9A54-830F143CF437}" type="parTrans" cxnId="{BDCE00D1-00F6-4853-B40D-91A6E82F03CF}">
      <dgm:prSet/>
      <dgm:spPr/>
      <dgm:t>
        <a:bodyPr/>
        <a:lstStyle/>
        <a:p>
          <a:endParaRPr lang="ru-RU"/>
        </a:p>
      </dgm:t>
    </dgm:pt>
    <dgm:pt modelId="{CB5D6197-0025-45DF-B898-0E9B72AA39A7}" type="sibTrans" cxnId="{BDCE00D1-00F6-4853-B40D-91A6E82F03CF}">
      <dgm:prSet/>
      <dgm:spPr/>
      <dgm:t>
        <a:bodyPr/>
        <a:lstStyle/>
        <a:p>
          <a:endParaRPr lang="ru-RU"/>
        </a:p>
      </dgm:t>
    </dgm:pt>
    <dgm:pt modelId="{6896678E-D37C-44E4-8FAC-6569DB96E7BA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5В042100 Дизайн</a:t>
          </a:r>
          <a:endParaRPr lang="ru-RU" sz="1600" dirty="0">
            <a:solidFill>
              <a:srgbClr val="006666"/>
            </a:solidFill>
          </a:endParaRPr>
        </a:p>
      </dgm:t>
    </dgm:pt>
    <dgm:pt modelId="{7DE068FE-69E5-4D89-92FE-CC79DF336609}" type="parTrans" cxnId="{50CCC02B-E196-4871-A8B2-97DF787519BF}">
      <dgm:prSet/>
      <dgm:spPr/>
      <dgm:t>
        <a:bodyPr/>
        <a:lstStyle/>
        <a:p>
          <a:endParaRPr lang="ru-RU"/>
        </a:p>
      </dgm:t>
    </dgm:pt>
    <dgm:pt modelId="{747417BE-3685-47CB-816E-638C06D085BC}" type="sibTrans" cxnId="{50CCC02B-E196-4871-A8B2-97DF787519BF}">
      <dgm:prSet/>
      <dgm:spPr/>
      <dgm:t>
        <a:bodyPr/>
        <a:lstStyle/>
        <a:p>
          <a:endParaRPr lang="ru-RU"/>
        </a:p>
      </dgm:t>
    </dgm:pt>
    <dgm:pt modelId="{C78D7BF8-6DBB-4FCB-AE3B-5BF24473DD80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6М050700 Менеджмент</a:t>
          </a:r>
          <a:endParaRPr lang="ru-RU" sz="1600" dirty="0">
            <a:solidFill>
              <a:srgbClr val="006666"/>
            </a:solidFill>
          </a:endParaRPr>
        </a:p>
      </dgm:t>
    </dgm:pt>
    <dgm:pt modelId="{59D4FB4E-2D4C-403E-9DFD-5AC25DCAA0E7}" type="parTrans" cxnId="{DD56CEDE-31DE-4F1F-9CE3-99AED154D39B}">
      <dgm:prSet/>
      <dgm:spPr/>
      <dgm:t>
        <a:bodyPr/>
        <a:lstStyle/>
        <a:p>
          <a:endParaRPr lang="ru-RU"/>
        </a:p>
      </dgm:t>
    </dgm:pt>
    <dgm:pt modelId="{114A56CB-9AAF-4BA9-A793-9EFD5C15E9C0}" type="sibTrans" cxnId="{DD56CEDE-31DE-4F1F-9CE3-99AED154D39B}">
      <dgm:prSet/>
      <dgm:spPr/>
      <dgm:t>
        <a:bodyPr/>
        <a:lstStyle/>
        <a:p>
          <a:endParaRPr lang="ru-RU"/>
        </a:p>
      </dgm:t>
    </dgm:pt>
    <dgm:pt modelId="{8DE523CF-1A98-4033-B6A6-A91666A3DFEF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6М050800 Учет и аудит</a:t>
          </a:r>
          <a:endParaRPr lang="ru-RU" sz="1600" dirty="0">
            <a:solidFill>
              <a:srgbClr val="006666"/>
            </a:solidFill>
          </a:endParaRPr>
        </a:p>
      </dgm:t>
    </dgm:pt>
    <dgm:pt modelId="{494B3AA6-278F-434D-8E4E-9C21080F0E6E}" type="parTrans" cxnId="{F81F14F0-1FEE-436F-B71F-7CEDC94B4F49}">
      <dgm:prSet/>
      <dgm:spPr/>
      <dgm:t>
        <a:bodyPr/>
        <a:lstStyle/>
        <a:p>
          <a:endParaRPr lang="ru-RU"/>
        </a:p>
      </dgm:t>
    </dgm:pt>
    <dgm:pt modelId="{904A3389-C29A-4C91-957A-6B52F9646316}" type="sibTrans" cxnId="{F81F14F0-1FEE-436F-B71F-7CEDC94B4F49}">
      <dgm:prSet/>
      <dgm:spPr/>
      <dgm:t>
        <a:bodyPr/>
        <a:lstStyle/>
        <a:p>
          <a:endParaRPr lang="ru-RU"/>
        </a:p>
      </dgm:t>
    </dgm:pt>
    <dgm:pt modelId="{895E7E4E-3668-48EF-8AAE-8EF07DB2FD3A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6М050900 Финансы</a:t>
          </a:r>
          <a:endParaRPr lang="ru-RU" sz="1600" dirty="0">
            <a:solidFill>
              <a:srgbClr val="006666"/>
            </a:solidFill>
          </a:endParaRPr>
        </a:p>
      </dgm:t>
    </dgm:pt>
    <dgm:pt modelId="{C50191DB-B688-4D14-99A6-367FEAB2A053}" type="parTrans" cxnId="{BFA3AB35-016B-4F1B-8D49-06878DE991D2}">
      <dgm:prSet/>
      <dgm:spPr/>
      <dgm:t>
        <a:bodyPr/>
        <a:lstStyle/>
        <a:p>
          <a:endParaRPr lang="ru-RU"/>
        </a:p>
      </dgm:t>
    </dgm:pt>
    <dgm:pt modelId="{81D8CD86-2080-4D69-BE7A-15E242578B74}" type="sibTrans" cxnId="{BFA3AB35-016B-4F1B-8D49-06878DE991D2}">
      <dgm:prSet/>
      <dgm:spPr/>
      <dgm:t>
        <a:bodyPr/>
        <a:lstStyle/>
        <a:p>
          <a:endParaRPr lang="ru-RU"/>
        </a:p>
      </dgm:t>
    </dgm:pt>
    <dgm:pt modelId="{E9418BF8-D507-4194-BC1E-4A9A9A84EA55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6М05100 ГМУ</a:t>
          </a:r>
          <a:endParaRPr lang="ru-RU" sz="1600" dirty="0">
            <a:solidFill>
              <a:srgbClr val="006666"/>
            </a:solidFill>
          </a:endParaRPr>
        </a:p>
      </dgm:t>
    </dgm:pt>
    <dgm:pt modelId="{B2E7E550-927B-4D67-A851-5439B01F8CD3}" type="parTrans" cxnId="{D18A4837-7015-4DFD-8B80-A957E34E824C}">
      <dgm:prSet/>
      <dgm:spPr/>
      <dgm:t>
        <a:bodyPr/>
        <a:lstStyle/>
        <a:p>
          <a:endParaRPr lang="ru-RU"/>
        </a:p>
      </dgm:t>
    </dgm:pt>
    <dgm:pt modelId="{3557F045-556F-4021-A160-823F65AFF00C}" type="sibTrans" cxnId="{D18A4837-7015-4DFD-8B80-A957E34E824C}">
      <dgm:prSet/>
      <dgm:spPr/>
      <dgm:t>
        <a:bodyPr/>
        <a:lstStyle/>
        <a:p>
          <a:endParaRPr lang="ru-RU"/>
        </a:p>
      </dgm:t>
    </dgm:pt>
    <dgm:pt modelId="{C1E49EFE-5AAA-415A-8F83-3FBCA38A48E9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6М051200 Статистика</a:t>
          </a:r>
          <a:endParaRPr lang="ru-RU" sz="1600" dirty="0">
            <a:solidFill>
              <a:srgbClr val="006666"/>
            </a:solidFill>
          </a:endParaRPr>
        </a:p>
      </dgm:t>
    </dgm:pt>
    <dgm:pt modelId="{4C8E40AD-BD76-461F-8FE0-46DE0C4AFFD7}" type="parTrans" cxnId="{CD440911-E790-4ED1-B83F-DD5CE6312F55}">
      <dgm:prSet/>
      <dgm:spPr/>
      <dgm:t>
        <a:bodyPr/>
        <a:lstStyle/>
        <a:p>
          <a:endParaRPr lang="ru-RU"/>
        </a:p>
      </dgm:t>
    </dgm:pt>
    <dgm:pt modelId="{FC9A97A2-FD4D-4073-936C-C2FE1B59FB3F}" type="sibTrans" cxnId="{CD440911-E790-4ED1-B83F-DD5CE6312F55}">
      <dgm:prSet/>
      <dgm:spPr/>
      <dgm:t>
        <a:bodyPr/>
        <a:lstStyle/>
        <a:p>
          <a:endParaRPr lang="ru-RU"/>
        </a:p>
      </dgm:t>
    </dgm:pt>
    <dgm:pt modelId="{83729B05-6F2A-4A35-B505-3F064A24E048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6М070300 ИС</a:t>
          </a:r>
          <a:endParaRPr lang="ru-RU" sz="1600" dirty="0">
            <a:solidFill>
              <a:srgbClr val="006666"/>
            </a:solidFill>
          </a:endParaRPr>
        </a:p>
      </dgm:t>
    </dgm:pt>
    <dgm:pt modelId="{41915383-466C-4890-8B25-07A83F236255}" type="parTrans" cxnId="{3CDB0A42-DEA4-481D-A573-25A67EEB1488}">
      <dgm:prSet/>
      <dgm:spPr/>
      <dgm:t>
        <a:bodyPr/>
        <a:lstStyle/>
        <a:p>
          <a:endParaRPr lang="ru-RU"/>
        </a:p>
      </dgm:t>
    </dgm:pt>
    <dgm:pt modelId="{FF85D595-BD26-4620-A653-AF590838D933}" type="sibTrans" cxnId="{3CDB0A42-DEA4-481D-A573-25A67EEB1488}">
      <dgm:prSet/>
      <dgm:spPr/>
      <dgm:t>
        <a:bodyPr/>
        <a:lstStyle/>
        <a:p>
          <a:endParaRPr lang="ru-RU"/>
        </a:p>
      </dgm:t>
    </dgm:pt>
    <dgm:pt modelId="{AF350BCE-7156-402F-AD1B-440120B8E982}">
      <dgm:prSet phldrT="[Текст]" custT="1"/>
      <dgm:spPr/>
      <dgm:t>
        <a:bodyPr/>
        <a:lstStyle/>
        <a:p>
          <a:r>
            <a:rPr lang="ru-RU" sz="1600" dirty="0" smtClean="0">
              <a:solidFill>
                <a:srgbClr val="006666"/>
              </a:solidFill>
            </a:rPr>
            <a:t>6М090500 Социальная работа</a:t>
          </a:r>
          <a:endParaRPr lang="ru-RU" sz="1600" dirty="0">
            <a:solidFill>
              <a:srgbClr val="006666"/>
            </a:solidFill>
          </a:endParaRPr>
        </a:p>
      </dgm:t>
    </dgm:pt>
    <dgm:pt modelId="{2DADC3B1-0054-423A-ACF9-A4BE0E1344DC}" type="parTrans" cxnId="{0D588878-3CBE-4B80-A9B1-16EC8DD367AC}">
      <dgm:prSet/>
      <dgm:spPr/>
      <dgm:t>
        <a:bodyPr/>
        <a:lstStyle/>
        <a:p>
          <a:endParaRPr lang="ru-RU"/>
        </a:p>
      </dgm:t>
    </dgm:pt>
    <dgm:pt modelId="{FB7ABD89-8068-4147-822E-C0B752B58E75}" type="sibTrans" cxnId="{0D588878-3CBE-4B80-A9B1-16EC8DD367AC}">
      <dgm:prSet/>
      <dgm:spPr/>
      <dgm:t>
        <a:bodyPr/>
        <a:lstStyle/>
        <a:p>
          <a:endParaRPr lang="ru-RU"/>
        </a:p>
      </dgm:t>
    </dgm:pt>
    <dgm:pt modelId="{4E306662-E3F6-4433-8CC9-619F10617B63}" type="pres">
      <dgm:prSet presAssocID="{DFF44033-C1CB-4141-9104-508BDDEFE40E}" presName="linearFlow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448F04CA-1AA9-45A4-A897-7545AB304B71}" type="pres">
      <dgm:prSet presAssocID="{39116B47-6A80-4B1A-AD58-9EF9DC7EAF9D}" presName="compositeNode" presStyleCnt="0">
        <dgm:presLayoutVars>
          <dgm:bulletEnabled val="1"/>
        </dgm:presLayoutVars>
      </dgm:prSet>
      <dgm:spPr/>
    </dgm:pt>
    <dgm:pt modelId="{FAC6493C-B661-4904-9146-A3E4A6B7464B}" type="pres">
      <dgm:prSet presAssocID="{39116B47-6A80-4B1A-AD58-9EF9DC7EAF9D}" presName="image" presStyleLbl="fgImgPlace1" presStyleIdx="0" presStyleCnt="2" custScaleX="28257" custScaleY="25938" custLinFactNeighborX="-31854" custLinFactNeighborY="10112"/>
      <dgm:spPr/>
    </dgm:pt>
    <dgm:pt modelId="{B46869F3-3D3A-4223-9CC1-F4051724D290}" type="pres">
      <dgm:prSet presAssocID="{39116B47-6A80-4B1A-AD58-9EF9DC7EAF9D}" presName="childNode" presStyleLbl="node1" presStyleIdx="0" presStyleCnt="2" custScaleX="113442" custScaleY="128205" custLinFactNeighborX="12508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C22A20-03FF-4332-A198-19ECCCD1765F}" type="pres">
      <dgm:prSet presAssocID="{39116B47-6A80-4B1A-AD58-9EF9DC7EAF9D}" presName="parentNode" presStyleLbl="revTx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F929C8-F28D-47B5-AEF8-64D8FFC65932}" type="pres">
      <dgm:prSet presAssocID="{BF89B2D6-586F-4319-8494-6786ABB4230D}" presName="sibTrans" presStyleCnt="0"/>
      <dgm:spPr/>
    </dgm:pt>
    <dgm:pt modelId="{44C3B951-C7FA-4F13-9F77-75FBF7F84E20}" type="pres">
      <dgm:prSet presAssocID="{C8C26D63-E4F6-486E-A1FB-A940CC5E6397}" presName="compositeNode" presStyleCnt="0">
        <dgm:presLayoutVars>
          <dgm:bulletEnabled val="1"/>
        </dgm:presLayoutVars>
      </dgm:prSet>
      <dgm:spPr/>
    </dgm:pt>
    <dgm:pt modelId="{C0F069C0-B52A-471B-8C73-F6112A945F37}" type="pres">
      <dgm:prSet presAssocID="{C8C26D63-E4F6-486E-A1FB-A940CC5E6397}" presName="image" presStyleLbl="fgImgPlace1" presStyleIdx="1" presStyleCnt="2" custFlipHor="1" custScaleX="20272" custScaleY="26105" custLinFactNeighborX="-70386" custLinFactNeighborY="10196"/>
      <dgm:spPr/>
    </dgm:pt>
    <dgm:pt modelId="{63D61DF2-6089-4CFA-BAD9-D3D733EF1A57}" type="pres">
      <dgm:prSet presAssocID="{C8C26D63-E4F6-486E-A1FB-A940CC5E6397}" presName="childNode" presStyleLbl="node1" presStyleIdx="1" presStyleCnt="2" custScaleX="134953" custScaleY="12820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1AE622-CA01-4E5D-A392-63922BBA096E}" type="pres">
      <dgm:prSet presAssocID="{C8C26D63-E4F6-486E-A1FB-A940CC5E6397}" presName="parentNode" presStyleLbl="revTx" presStyleIdx="1" presStyleCnt="2" custScaleX="19737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8D1A9E-55CF-48EE-9A71-DA18997069BC}" type="presOf" srcId="{AF350BCE-7156-402F-AD1B-440120B8E982}" destId="{63D61DF2-6089-4CFA-BAD9-D3D733EF1A57}" srcOrd="0" destOrd="7" presId="urn:microsoft.com/office/officeart/2005/8/layout/hList2"/>
    <dgm:cxn modelId="{5A3C9FBD-4B37-48B4-96D0-AB874A2162E4}" srcId="{39116B47-6A80-4B1A-AD58-9EF9DC7EAF9D}" destId="{46F0EC07-8ABF-40E9-861F-7E784D2F558E}" srcOrd="9" destOrd="0" parTransId="{44AE3F2B-D05E-407A-9EB7-B0D142C7E06F}" sibTransId="{A4BC3841-CAEB-4B93-9485-0AC9BFB27456}"/>
    <dgm:cxn modelId="{CD440911-E790-4ED1-B83F-DD5CE6312F55}" srcId="{C8C26D63-E4F6-486E-A1FB-A940CC5E6397}" destId="{C1E49EFE-5AAA-415A-8F83-3FBCA38A48E9}" srcOrd="5" destOrd="0" parTransId="{4C8E40AD-BD76-461F-8FE0-46DE0C4AFFD7}" sibTransId="{FC9A97A2-FD4D-4073-936C-C2FE1B59FB3F}"/>
    <dgm:cxn modelId="{17993D3C-1CE4-4C47-BB73-90A0850DBDA8}" srcId="{39116B47-6A80-4B1A-AD58-9EF9DC7EAF9D}" destId="{FFCE9AF9-F79E-4A5F-B7A3-46FE42E2E9B0}" srcOrd="7" destOrd="0" parTransId="{B8C735A4-D573-4901-9166-2AE6F93B414A}" sibTransId="{87B349B8-4BE3-4ECC-B0E0-62D71571D3FD}"/>
    <dgm:cxn modelId="{BDCE00D1-00F6-4853-B40D-91A6E82F03CF}" srcId="{39116B47-6A80-4B1A-AD58-9EF9DC7EAF9D}" destId="{D8982F56-8C94-4003-BC38-E91CC6B4D272}" srcOrd="16" destOrd="0" parTransId="{12908300-B6F9-4F30-9A54-830F143CF437}" sibTransId="{CB5D6197-0025-45DF-B898-0E9B72AA39A7}"/>
    <dgm:cxn modelId="{28D0B927-BC08-4945-BCE8-AC52FE1A9438}" type="presOf" srcId="{BBB3CD6C-0A7D-46DB-B224-73DB0ED5D6A7}" destId="{B46869F3-3D3A-4223-9CC1-F4051724D290}" srcOrd="0" destOrd="11" presId="urn:microsoft.com/office/officeart/2005/8/layout/hList2"/>
    <dgm:cxn modelId="{7034A7E5-D7A5-4E15-83BE-2E7F7C72FDC0}" srcId="{39116B47-6A80-4B1A-AD58-9EF9DC7EAF9D}" destId="{6185D1C9-F451-475E-884A-C4011993F94D}" srcOrd="0" destOrd="0" parTransId="{258A8016-BE91-4EA7-99B4-821D6A66A630}" sibTransId="{4E054B7A-55E1-4124-AFB1-1D1E4E0FCBD4}"/>
    <dgm:cxn modelId="{DD56CEDE-31DE-4F1F-9CE3-99AED154D39B}" srcId="{C8C26D63-E4F6-486E-A1FB-A940CC5E6397}" destId="{C78D7BF8-6DBB-4FCB-AE3B-5BF24473DD80}" srcOrd="1" destOrd="0" parTransId="{59D4FB4E-2D4C-403E-9DFD-5AC25DCAA0E7}" sibTransId="{114A56CB-9AAF-4BA9-A793-9EFD5C15E9C0}"/>
    <dgm:cxn modelId="{E3923638-35AA-46C4-A81A-F854B8E79D28}" srcId="{DFF44033-C1CB-4141-9104-508BDDEFE40E}" destId="{C8C26D63-E4F6-486E-A1FB-A940CC5E6397}" srcOrd="1" destOrd="0" parTransId="{1C2D3D00-7F84-4E8A-8412-279B2CD4FC80}" sibTransId="{92395687-0FF5-4C4B-A914-912CB874C3DF}"/>
    <dgm:cxn modelId="{2B1EE548-0BD9-40B8-BA85-D903AE85D3F3}" type="presOf" srcId="{FFCE9AF9-F79E-4A5F-B7A3-46FE42E2E9B0}" destId="{B46869F3-3D3A-4223-9CC1-F4051724D290}" srcOrd="0" destOrd="7" presId="urn:microsoft.com/office/officeart/2005/8/layout/hList2"/>
    <dgm:cxn modelId="{D1141B0E-3590-418E-8A9A-020B8650BAA2}" type="presOf" srcId="{C8C26D63-E4F6-486E-A1FB-A940CC5E6397}" destId="{5D1AE622-CA01-4E5D-A392-63922BBA096E}" srcOrd="0" destOrd="0" presId="urn:microsoft.com/office/officeart/2005/8/layout/hList2"/>
    <dgm:cxn modelId="{980E5A3D-23A5-4CDB-A600-5B5E94218894}" type="presOf" srcId="{C1E49EFE-5AAA-415A-8F83-3FBCA38A48E9}" destId="{63D61DF2-6089-4CFA-BAD9-D3D733EF1A57}" srcOrd="0" destOrd="5" presId="urn:microsoft.com/office/officeart/2005/8/layout/hList2"/>
    <dgm:cxn modelId="{E784A924-5985-4E2D-8BFD-8E10E588C6A8}" type="presOf" srcId="{9321B117-2CD5-41CE-8C4B-417A0A6117B0}" destId="{B46869F3-3D3A-4223-9CC1-F4051724D290}" srcOrd="0" destOrd="12" presId="urn:microsoft.com/office/officeart/2005/8/layout/hList2"/>
    <dgm:cxn modelId="{9B94A6C2-C8F9-4712-9575-50BDE741A474}" type="presOf" srcId="{3390CCB8-ADDE-4379-849D-905B094ED522}" destId="{B46869F3-3D3A-4223-9CC1-F4051724D290}" srcOrd="0" destOrd="14" presId="urn:microsoft.com/office/officeart/2005/8/layout/hList2"/>
    <dgm:cxn modelId="{83F5FA62-ECA1-4936-887B-8E79AA360115}" srcId="{39116B47-6A80-4B1A-AD58-9EF9DC7EAF9D}" destId="{3390CCB8-ADDE-4379-849D-905B094ED522}" srcOrd="14" destOrd="0" parTransId="{923FA638-593C-4362-AF45-C1D43297435D}" sibTransId="{ED91E56B-5CF7-48B7-B216-055D8834B1C2}"/>
    <dgm:cxn modelId="{D05B6295-92AF-4811-9F74-60795F5CDC54}" type="presOf" srcId="{46F0EC07-8ABF-40E9-861F-7E784D2F558E}" destId="{B46869F3-3D3A-4223-9CC1-F4051724D290}" srcOrd="0" destOrd="9" presId="urn:microsoft.com/office/officeart/2005/8/layout/hList2"/>
    <dgm:cxn modelId="{BFA3AB35-016B-4F1B-8D49-06878DE991D2}" srcId="{C8C26D63-E4F6-486E-A1FB-A940CC5E6397}" destId="{895E7E4E-3668-48EF-8AAE-8EF07DB2FD3A}" srcOrd="3" destOrd="0" parTransId="{C50191DB-B688-4D14-99A6-367FEAB2A053}" sibTransId="{81D8CD86-2080-4D69-BE7A-15E242578B74}"/>
    <dgm:cxn modelId="{3CDB0A42-DEA4-481D-A573-25A67EEB1488}" srcId="{C8C26D63-E4F6-486E-A1FB-A940CC5E6397}" destId="{83729B05-6F2A-4A35-B505-3F064A24E048}" srcOrd="6" destOrd="0" parTransId="{41915383-466C-4890-8B25-07A83F236255}" sibTransId="{FF85D595-BD26-4620-A653-AF590838D933}"/>
    <dgm:cxn modelId="{8FFCEDE8-AF9A-4155-84C1-4A1C6C807048}" type="presOf" srcId="{90ECE4E0-E986-4CDB-9D85-12411B9FC00C}" destId="{B46869F3-3D3A-4223-9CC1-F4051724D290}" srcOrd="0" destOrd="2" presId="urn:microsoft.com/office/officeart/2005/8/layout/hList2"/>
    <dgm:cxn modelId="{262F5E5E-41CC-4A5B-A6ED-38F04A83CA0B}" type="presOf" srcId="{6AABA9A7-8039-4595-8D6E-095FE68CA661}" destId="{B46869F3-3D3A-4223-9CC1-F4051724D290}" srcOrd="0" destOrd="6" presId="urn:microsoft.com/office/officeart/2005/8/layout/hList2"/>
    <dgm:cxn modelId="{6E4F5574-96E2-45DA-8A1B-B7EDDE87C3BD}" type="presOf" srcId="{F8F52E5E-8B5A-4C65-9C05-65B2809A2253}" destId="{63D61DF2-6089-4CFA-BAD9-D3D733EF1A57}" srcOrd="0" destOrd="0" presId="urn:microsoft.com/office/officeart/2005/8/layout/hList2"/>
    <dgm:cxn modelId="{6C69DE9C-1C2F-4D65-B951-75435C7CF67A}" type="presOf" srcId="{992C808D-3E24-478C-B364-01C9645EFF81}" destId="{B46869F3-3D3A-4223-9CC1-F4051724D290}" srcOrd="0" destOrd="1" presId="urn:microsoft.com/office/officeart/2005/8/layout/hList2"/>
    <dgm:cxn modelId="{2CBC511B-C8A9-47F4-978F-3B7051B15833}" type="presOf" srcId="{2EF8D006-A9EB-4955-AB56-BD910096101D}" destId="{B46869F3-3D3A-4223-9CC1-F4051724D290}" srcOrd="0" destOrd="4" presId="urn:microsoft.com/office/officeart/2005/8/layout/hList2"/>
    <dgm:cxn modelId="{9ABFE1E6-6B76-46D0-92BD-F25BDC1ECF85}" type="presOf" srcId="{A18372AE-B0A7-46BA-8477-C7770F05AD41}" destId="{B46869F3-3D3A-4223-9CC1-F4051724D290}" srcOrd="0" destOrd="13" presId="urn:microsoft.com/office/officeart/2005/8/layout/hList2"/>
    <dgm:cxn modelId="{41E6394A-2A1D-4B7A-88BA-F009FFB4018A}" type="presOf" srcId="{6185D1C9-F451-475E-884A-C4011993F94D}" destId="{B46869F3-3D3A-4223-9CC1-F4051724D290}" srcOrd="0" destOrd="0" presId="urn:microsoft.com/office/officeart/2005/8/layout/hList2"/>
    <dgm:cxn modelId="{0D588878-3CBE-4B80-A9B1-16EC8DD367AC}" srcId="{C8C26D63-E4F6-486E-A1FB-A940CC5E6397}" destId="{AF350BCE-7156-402F-AD1B-440120B8E982}" srcOrd="7" destOrd="0" parTransId="{2DADC3B1-0054-423A-ACF9-A4BE0E1344DC}" sibTransId="{FB7ABD89-8068-4147-822E-C0B752B58E75}"/>
    <dgm:cxn modelId="{F45A0702-A6AB-4CE0-A855-466E64BFD4F0}" srcId="{39116B47-6A80-4B1A-AD58-9EF9DC7EAF9D}" destId="{2EF8D006-A9EB-4955-AB56-BD910096101D}" srcOrd="4" destOrd="0" parTransId="{F4DCED83-61E8-4781-B342-E9254CC24B91}" sibTransId="{6F34F49E-A6C4-4151-A858-7C73316CD212}"/>
    <dgm:cxn modelId="{F81F14F0-1FEE-436F-B71F-7CEDC94B4F49}" srcId="{C8C26D63-E4F6-486E-A1FB-A940CC5E6397}" destId="{8DE523CF-1A98-4033-B6A6-A91666A3DFEF}" srcOrd="2" destOrd="0" parTransId="{494B3AA6-278F-434D-8E4E-9C21080F0E6E}" sibTransId="{904A3389-C29A-4C91-957A-6B52F9646316}"/>
    <dgm:cxn modelId="{ECF370F9-8614-41A6-B734-7E8B32AA312E}" srcId="{39116B47-6A80-4B1A-AD58-9EF9DC7EAF9D}" destId="{BBB3CD6C-0A7D-46DB-B224-73DB0ED5D6A7}" srcOrd="11" destOrd="0" parTransId="{5EE67AA2-1602-473C-B445-230D3A9AB118}" sibTransId="{E299C512-D30F-43AF-BBE5-0DF84F9A96B2}"/>
    <dgm:cxn modelId="{7B8E31E8-82DA-4621-B4BD-87FB713868CF}" type="presOf" srcId="{83729B05-6F2A-4A35-B505-3F064A24E048}" destId="{63D61DF2-6089-4CFA-BAD9-D3D733EF1A57}" srcOrd="0" destOrd="6" presId="urn:microsoft.com/office/officeart/2005/8/layout/hList2"/>
    <dgm:cxn modelId="{40FA02AB-DB35-494A-B4F9-495E30926DD1}" srcId="{39116B47-6A80-4B1A-AD58-9EF9DC7EAF9D}" destId="{A18372AE-B0A7-46BA-8477-C7770F05AD41}" srcOrd="13" destOrd="0" parTransId="{9BF73B5E-BCD0-4489-8FC1-F140A4366E90}" sibTransId="{54DCF415-33D5-4410-8927-0D7169ED9D2D}"/>
    <dgm:cxn modelId="{39DCDAFE-67F5-4F29-A742-16518127875A}" srcId="{39116B47-6A80-4B1A-AD58-9EF9DC7EAF9D}" destId="{6AABA9A7-8039-4595-8D6E-095FE68CA661}" srcOrd="6" destOrd="0" parTransId="{2BF5D097-2D58-41F0-8403-32EDE8589ADF}" sibTransId="{BCA9F61D-81F3-4713-9960-3871BD129A8E}"/>
    <dgm:cxn modelId="{412F87BB-467D-4A66-8D67-60D550ECAF3A}" srcId="{DFF44033-C1CB-4141-9104-508BDDEFE40E}" destId="{39116B47-6A80-4B1A-AD58-9EF9DC7EAF9D}" srcOrd="0" destOrd="0" parTransId="{1C248723-30E0-4F9E-9750-4331AE28779B}" sibTransId="{BF89B2D6-586F-4319-8494-6786ABB4230D}"/>
    <dgm:cxn modelId="{271347C9-44AC-45AF-814E-52722C415A68}" type="presOf" srcId="{9C6CDBAF-6F00-4D77-9382-C714A4B97E63}" destId="{B46869F3-3D3A-4223-9CC1-F4051724D290}" srcOrd="0" destOrd="10" presId="urn:microsoft.com/office/officeart/2005/8/layout/hList2"/>
    <dgm:cxn modelId="{CB0570BC-14A0-4B5E-BDB0-7B7E28379ABA}" type="presOf" srcId="{8DE523CF-1A98-4033-B6A6-A91666A3DFEF}" destId="{63D61DF2-6089-4CFA-BAD9-D3D733EF1A57}" srcOrd="0" destOrd="2" presId="urn:microsoft.com/office/officeart/2005/8/layout/hList2"/>
    <dgm:cxn modelId="{A8815329-A301-4355-838B-015CB2F75B57}" type="presOf" srcId="{39116B47-6A80-4B1A-AD58-9EF9DC7EAF9D}" destId="{2EC22A20-03FF-4332-A198-19ECCCD1765F}" srcOrd="0" destOrd="0" presId="urn:microsoft.com/office/officeart/2005/8/layout/hList2"/>
    <dgm:cxn modelId="{5A1489E4-0816-4F15-A57B-E2533D7DFEB1}" srcId="{39116B47-6A80-4B1A-AD58-9EF9DC7EAF9D}" destId="{959FDFE1-889D-47B6-A1E0-400A4F5EF68D}" srcOrd="5" destOrd="0" parTransId="{E0FB1434-9F67-434B-AB4E-C50EF3861C79}" sibTransId="{68378396-59A4-40D0-8647-EFE536F71EBA}"/>
    <dgm:cxn modelId="{39480046-B27B-460F-AA14-C69D6FDF139C}" type="presOf" srcId="{E9418BF8-D507-4194-BC1E-4A9A9A84EA55}" destId="{63D61DF2-6089-4CFA-BAD9-D3D733EF1A57}" srcOrd="0" destOrd="4" presId="urn:microsoft.com/office/officeart/2005/8/layout/hList2"/>
    <dgm:cxn modelId="{ABC9CDE9-C8F9-468D-B9B5-93C446D86F7F}" srcId="{39116B47-6A80-4B1A-AD58-9EF9DC7EAF9D}" destId="{0CA292C6-0D98-4188-90CE-8C979CF25514}" srcOrd="8" destOrd="0" parTransId="{802284D6-E10B-49CE-A5FB-1D7E93517CA4}" sibTransId="{2BABBBF8-5FC3-4C78-8D1E-EFC64B0CFFF9}"/>
    <dgm:cxn modelId="{864008BB-594F-4453-8BBA-3B1FBAB1295C}" srcId="{39116B47-6A80-4B1A-AD58-9EF9DC7EAF9D}" destId="{7B7FDEC2-5453-411C-B2CA-E26CE21197D7}" srcOrd="3" destOrd="0" parTransId="{B94C82E6-D25B-48B6-BB87-BAFC5DBE6630}" sibTransId="{46A5DB04-1942-439C-BA83-FC2C10101DD9}"/>
    <dgm:cxn modelId="{5FA27C4E-9EC6-490B-8898-7C8CF54205AE}" srcId="{39116B47-6A80-4B1A-AD58-9EF9DC7EAF9D}" destId="{90ECE4E0-E986-4CDB-9D85-12411B9FC00C}" srcOrd="2" destOrd="0" parTransId="{15C135FA-7286-4F30-8952-830AD7645DB2}" sibTransId="{8885174A-57CA-451B-A0AE-CF241342B6B5}"/>
    <dgm:cxn modelId="{36E4EB2B-3262-4D1A-8E7E-33C47259A065}" type="presOf" srcId="{D8982F56-8C94-4003-BC38-E91CC6B4D272}" destId="{B46869F3-3D3A-4223-9CC1-F4051724D290}" srcOrd="0" destOrd="16" presId="urn:microsoft.com/office/officeart/2005/8/layout/hList2"/>
    <dgm:cxn modelId="{E391DB23-D786-4CD5-AF81-8D3BAE3F2114}" type="presOf" srcId="{959FDFE1-889D-47B6-A1E0-400A4F5EF68D}" destId="{B46869F3-3D3A-4223-9CC1-F4051724D290}" srcOrd="0" destOrd="5" presId="urn:microsoft.com/office/officeart/2005/8/layout/hList2"/>
    <dgm:cxn modelId="{8AF9FA91-CD65-4C09-A917-51DF59FF5A4D}" type="presOf" srcId="{7B7FDEC2-5453-411C-B2CA-E26CE21197D7}" destId="{B46869F3-3D3A-4223-9CC1-F4051724D290}" srcOrd="0" destOrd="3" presId="urn:microsoft.com/office/officeart/2005/8/layout/hList2"/>
    <dgm:cxn modelId="{9B9E7528-367B-4A17-B55C-FA161DC9685C}" srcId="{39116B47-6A80-4B1A-AD58-9EF9DC7EAF9D}" destId="{9C6CDBAF-6F00-4D77-9382-C714A4B97E63}" srcOrd="10" destOrd="0" parTransId="{9E4D483B-A1A2-4979-9EEB-A2BBC538D7FF}" sibTransId="{540F7F3D-7526-4A58-A00F-E3D3D6084B03}"/>
    <dgm:cxn modelId="{998831A5-88AC-404C-A0E2-AD877407E627}" type="presOf" srcId="{895E7E4E-3668-48EF-8AAE-8EF07DB2FD3A}" destId="{63D61DF2-6089-4CFA-BAD9-D3D733EF1A57}" srcOrd="0" destOrd="3" presId="urn:microsoft.com/office/officeart/2005/8/layout/hList2"/>
    <dgm:cxn modelId="{53ED3A3A-9408-4DED-AA4A-D2C187D845BA}" srcId="{C8C26D63-E4F6-486E-A1FB-A940CC5E6397}" destId="{F8F52E5E-8B5A-4C65-9C05-65B2809A2253}" srcOrd="0" destOrd="0" parTransId="{BB0A1E6D-90D4-4B4B-8134-C3385F2CC366}" sibTransId="{0DF0DCF0-CBA7-4A94-848E-31E751CE08EE}"/>
    <dgm:cxn modelId="{53268DD7-0D1F-46F0-936E-2D056B398234}" type="presOf" srcId="{0CA292C6-0D98-4188-90CE-8C979CF25514}" destId="{B46869F3-3D3A-4223-9CC1-F4051724D290}" srcOrd="0" destOrd="8" presId="urn:microsoft.com/office/officeart/2005/8/layout/hList2"/>
    <dgm:cxn modelId="{E2E7D186-1474-44E1-9931-1B3C1338613D}" type="presOf" srcId="{C78D7BF8-6DBB-4FCB-AE3B-5BF24473DD80}" destId="{63D61DF2-6089-4CFA-BAD9-D3D733EF1A57}" srcOrd="0" destOrd="1" presId="urn:microsoft.com/office/officeart/2005/8/layout/hList2"/>
    <dgm:cxn modelId="{50CCC02B-E196-4871-A8B2-97DF787519BF}" srcId="{39116B47-6A80-4B1A-AD58-9EF9DC7EAF9D}" destId="{6896678E-D37C-44E4-8FAC-6569DB96E7BA}" srcOrd="15" destOrd="0" parTransId="{7DE068FE-69E5-4D89-92FE-CC79DF336609}" sibTransId="{747417BE-3685-47CB-816E-638C06D085BC}"/>
    <dgm:cxn modelId="{C5A4525F-105E-445C-ACAC-0D5F535525F4}" type="presOf" srcId="{6896678E-D37C-44E4-8FAC-6569DB96E7BA}" destId="{B46869F3-3D3A-4223-9CC1-F4051724D290}" srcOrd="0" destOrd="15" presId="urn:microsoft.com/office/officeart/2005/8/layout/hList2"/>
    <dgm:cxn modelId="{F3422B26-2A62-41E9-B7F2-CF77B5510A0D}" srcId="{39116B47-6A80-4B1A-AD58-9EF9DC7EAF9D}" destId="{992C808D-3E24-478C-B364-01C9645EFF81}" srcOrd="1" destOrd="0" parTransId="{069EB4A2-2F61-4A6B-BB24-F62EAF6F0EC6}" sibTransId="{D85D5A19-5126-4ECC-96E6-354B197E379C}"/>
    <dgm:cxn modelId="{D18A4837-7015-4DFD-8B80-A957E34E824C}" srcId="{C8C26D63-E4F6-486E-A1FB-A940CC5E6397}" destId="{E9418BF8-D507-4194-BC1E-4A9A9A84EA55}" srcOrd="4" destOrd="0" parTransId="{B2E7E550-927B-4D67-A851-5439B01F8CD3}" sibTransId="{3557F045-556F-4021-A160-823F65AFF00C}"/>
    <dgm:cxn modelId="{64683081-379C-4B6F-9B1E-6C4F3348E5AD}" type="presOf" srcId="{DFF44033-C1CB-4141-9104-508BDDEFE40E}" destId="{4E306662-E3F6-4433-8CC9-619F10617B63}" srcOrd="0" destOrd="0" presId="urn:microsoft.com/office/officeart/2005/8/layout/hList2"/>
    <dgm:cxn modelId="{23D5E64E-D400-419F-8B3E-61B25B37F3F5}" srcId="{39116B47-6A80-4B1A-AD58-9EF9DC7EAF9D}" destId="{9321B117-2CD5-41CE-8C4B-417A0A6117B0}" srcOrd="12" destOrd="0" parTransId="{8E3A10F8-B5FC-4198-9485-12BD5A340A79}" sibTransId="{4E943C98-08A0-4831-9CA1-344603358D97}"/>
    <dgm:cxn modelId="{553D1F69-EB55-4B88-9586-3B361385D89C}" type="presParOf" srcId="{4E306662-E3F6-4433-8CC9-619F10617B63}" destId="{448F04CA-1AA9-45A4-A897-7545AB304B71}" srcOrd="0" destOrd="0" presId="urn:microsoft.com/office/officeart/2005/8/layout/hList2"/>
    <dgm:cxn modelId="{FE9E192F-650F-41DC-8A2A-925774B959A9}" type="presParOf" srcId="{448F04CA-1AA9-45A4-A897-7545AB304B71}" destId="{FAC6493C-B661-4904-9146-A3E4A6B7464B}" srcOrd="0" destOrd="0" presId="urn:microsoft.com/office/officeart/2005/8/layout/hList2"/>
    <dgm:cxn modelId="{4FF7F24A-67B4-4C5D-BFF2-447E90F292BB}" type="presParOf" srcId="{448F04CA-1AA9-45A4-A897-7545AB304B71}" destId="{B46869F3-3D3A-4223-9CC1-F4051724D290}" srcOrd="1" destOrd="0" presId="urn:microsoft.com/office/officeart/2005/8/layout/hList2"/>
    <dgm:cxn modelId="{EA05915B-C83C-4D64-B2BE-480AA63D33ED}" type="presParOf" srcId="{448F04CA-1AA9-45A4-A897-7545AB304B71}" destId="{2EC22A20-03FF-4332-A198-19ECCCD1765F}" srcOrd="2" destOrd="0" presId="urn:microsoft.com/office/officeart/2005/8/layout/hList2"/>
    <dgm:cxn modelId="{31E66993-5ADE-458D-BDA6-5928612B6709}" type="presParOf" srcId="{4E306662-E3F6-4433-8CC9-619F10617B63}" destId="{CDF929C8-F28D-47B5-AEF8-64D8FFC65932}" srcOrd="1" destOrd="0" presId="urn:microsoft.com/office/officeart/2005/8/layout/hList2"/>
    <dgm:cxn modelId="{FE29A320-A7D3-49AD-9392-F70EC189E038}" type="presParOf" srcId="{4E306662-E3F6-4433-8CC9-619F10617B63}" destId="{44C3B951-C7FA-4F13-9F77-75FBF7F84E20}" srcOrd="2" destOrd="0" presId="urn:microsoft.com/office/officeart/2005/8/layout/hList2"/>
    <dgm:cxn modelId="{2866B42B-273B-4F52-BE70-FC3D3CA19B95}" type="presParOf" srcId="{44C3B951-C7FA-4F13-9F77-75FBF7F84E20}" destId="{C0F069C0-B52A-471B-8C73-F6112A945F37}" srcOrd="0" destOrd="0" presId="urn:microsoft.com/office/officeart/2005/8/layout/hList2"/>
    <dgm:cxn modelId="{702AB620-831A-4BC7-80BF-11916E00A73E}" type="presParOf" srcId="{44C3B951-C7FA-4F13-9F77-75FBF7F84E20}" destId="{63D61DF2-6089-4CFA-BAD9-D3D733EF1A57}" srcOrd="1" destOrd="0" presId="urn:microsoft.com/office/officeart/2005/8/layout/hList2"/>
    <dgm:cxn modelId="{6820AF4D-F0F7-4071-B8C9-C9B51585AC04}" type="presParOf" srcId="{44C3B951-C7FA-4F13-9F77-75FBF7F84E20}" destId="{5D1AE622-CA01-4E5D-A392-63922BBA096E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DA7911-0846-4E98-A612-2328C32114EC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9759EBF-941F-49E9-A0CC-FF0108BD132A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КазУЭФМТ</a:t>
          </a:r>
          <a:endParaRPr lang="ru-RU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B1F4D3F-21C1-4849-BF49-F24634931FF7}" type="parTrans" cxnId="{A4E66A22-E47B-4976-96B3-652E204D5215}">
      <dgm:prSet/>
      <dgm:spPr/>
      <dgm:t>
        <a:bodyPr/>
        <a:lstStyle/>
        <a:p>
          <a:endParaRPr lang="ru-RU"/>
        </a:p>
      </dgm:t>
    </dgm:pt>
    <dgm:pt modelId="{81ED39F0-620A-4B8C-AB54-9351648E1235}" type="sibTrans" cxnId="{A4E66A22-E47B-4976-96B3-652E204D5215}">
      <dgm:prSet/>
      <dgm:spPr/>
      <dgm:t>
        <a:bodyPr/>
        <a:lstStyle/>
        <a:p>
          <a:endParaRPr lang="ru-RU"/>
        </a:p>
      </dgm:t>
    </dgm:pt>
    <dgm:pt modelId="{3EF3428A-FAB7-4957-B7A4-94BBA068045A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базовой подготовки</a:t>
          </a:r>
          <a:endParaRPr lang="ru-RU" sz="20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1B2F24A-F62E-48A4-A40E-90171ECCEFC1}" type="parTrans" cxnId="{9C41C43C-CFFA-48A1-A670-F8CD9F3E56A7}">
      <dgm:prSet/>
      <dgm:spPr/>
      <dgm:t>
        <a:bodyPr/>
        <a:lstStyle/>
        <a:p>
          <a:endParaRPr lang="ru-RU"/>
        </a:p>
      </dgm:t>
    </dgm:pt>
    <dgm:pt modelId="{0B3AC4B3-26E9-49A1-B4DE-716BBE7C127D}" type="sibTrans" cxnId="{9C41C43C-CFFA-48A1-A670-F8CD9F3E56A7}">
      <dgm:prSet/>
      <dgm:spPr/>
      <dgm:t>
        <a:bodyPr/>
        <a:lstStyle/>
        <a:p>
          <a:endParaRPr lang="ru-RU"/>
        </a:p>
      </dgm:t>
    </dgm:pt>
    <dgm:pt modelId="{29E65313-6C73-4C47-A9C7-B69F3144644F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 «Экономика»</a:t>
          </a:r>
          <a:endParaRPr lang="ru-RU" sz="20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8F61D4-03AA-4221-8110-02035E610248}" type="parTrans" cxnId="{8933DAF3-ABF3-4241-8910-0338CD91D70C}">
      <dgm:prSet/>
      <dgm:spPr/>
      <dgm:t>
        <a:bodyPr/>
        <a:lstStyle/>
        <a:p>
          <a:endParaRPr lang="ru-RU"/>
        </a:p>
      </dgm:t>
    </dgm:pt>
    <dgm:pt modelId="{9A26E64A-4009-479C-9EB7-2E6F7F872753}" type="sibTrans" cxnId="{8933DAF3-ABF3-4241-8910-0338CD91D70C}">
      <dgm:prSet/>
      <dgm:spPr/>
      <dgm:t>
        <a:bodyPr/>
        <a:lstStyle/>
        <a:p>
          <a:endParaRPr lang="ru-RU"/>
        </a:p>
      </dgm:t>
    </dgm:pt>
    <dgm:pt modelId="{42C5A71A-CCAB-420D-B4A7-3F1327318D64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прикладных наук</a:t>
          </a:r>
          <a:endParaRPr lang="ru-RU" sz="20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E09A464-4FEC-4BBE-AE32-F6FF29B071BC}" type="parTrans" cxnId="{7B3B6C0F-2848-41D0-AAE7-36EFA3542DE4}">
      <dgm:prSet/>
      <dgm:spPr/>
      <dgm:t>
        <a:bodyPr/>
        <a:lstStyle/>
        <a:p>
          <a:endParaRPr lang="ru-RU"/>
        </a:p>
      </dgm:t>
    </dgm:pt>
    <dgm:pt modelId="{1F338CD2-F8BB-4681-A755-D02A1EC010F0}" type="sibTrans" cxnId="{7B3B6C0F-2848-41D0-AAE7-36EFA3542DE4}">
      <dgm:prSet/>
      <dgm:spPr/>
      <dgm:t>
        <a:bodyPr/>
        <a:lstStyle/>
        <a:p>
          <a:endParaRPr lang="ru-RU"/>
        </a:p>
      </dgm:t>
    </dgm:pt>
    <dgm:pt modelId="{8FF1D364-BE90-441B-A72A-80872E672115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послевузовского образования</a:t>
          </a:r>
          <a:endParaRPr lang="ru-RU" sz="20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7D70EC7-6864-464F-95E1-1381384E8452}" type="parTrans" cxnId="{CC9C9944-7CEE-4E45-8674-7509635B9321}">
      <dgm:prSet/>
      <dgm:spPr/>
      <dgm:t>
        <a:bodyPr/>
        <a:lstStyle/>
        <a:p>
          <a:endParaRPr lang="ru-RU"/>
        </a:p>
      </dgm:t>
    </dgm:pt>
    <dgm:pt modelId="{14CD0BE1-BD19-4650-AF52-0504BE08F61F}" type="sibTrans" cxnId="{CC9C9944-7CEE-4E45-8674-7509635B9321}">
      <dgm:prSet/>
      <dgm:spPr/>
      <dgm:t>
        <a:bodyPr/>
        <a:lstStyle/>
        <a:p>
          <a:endParaRPr lang="ru-RU"/>
        </a:p>
      </dgm:t>
    </dgm:pt>
    <dgm:pt modelId="{98381E61-0D75-4B52-8301-A91E37193CD1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дистанционного обучения</a:t>
          </a:r>
          <a:endParaRPr lang="ru-RU" sz="20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46BE25-4CAA-4928-9828-8BA1EC5B87F7}" type="parTrans" cxnId="{6B2A3AEC-D52B-4DCF-9DC4-81B823E1F506}">
      <dgm:prSet/>
      <dgm:spPr/>
      <dgm:t>
        <a:bodyPr/>
        <a:lstStyle/>
        <a:p>
          <a:endParaRPr lang="ru-RU"/>
        </a:p>
      </dgm:t>
    </dgm:pt>
    <dgm:pt modelId="{687439C0-2ACF-4D8B-A84D-0858F4B037BB}" type="sibTrans" cxnId="{6B2A3AEC-D52B-4DCF-9DC4-81B823E1F506}">
      <dgm:prSet/>
      <dgm:spPr/>
      <dgm:t>
        <a:bodyPr/>
        <a:lstStyle/>
        <a:p>
          <a:endParaRPr lang="ru-RU"/>
        </a:p>
      </dgm:t>
    </dgm:pt>
    <dgm:pt modelId="{EB585B9F-4447-415B-AC75-CC11EDC0CDEB}">
      <dgm:prSet phldrT="[Текст]" custT="1"/>
      <dgm:spPr/>
      <dgm:t>
        <a:bodyPr/>
        <a:lstStyle/>
        <a:p>
          <a:r>
            <a:rPr lang="ru-RU" sz="2000" b="1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Международная бизнес - школа</a:t>
          </a:r>
          <a:endParaRPr lang="ru-RU" sz="2000" b="1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3A2A787-70CF-4C98-81EA-6ED231E2D08C}" type="parTrans" cxnId="{46E99E62-74F8-4572-B5C2-5E22A070E387}">
      <dgm:prSet/>
      <dgm:spPr/>
      <dgm:t>
        <a:bodyPr/>
        <a:lstStyle/>
        <a:p>
          <a:endParaRPr lang="ru-RU"/>
        </a:p>
      </dgm:t>
    </dgm:pt>
    <dgm:pt modelId="{786C1C22-E913-4179-874E-2B188BFBBDD0}" type="sibTrans" cxnId="{46E99E62-74F8-4572-B5C2-5E22A070E387}">
      <dgm:prSet/>
      <dgm:spPr/>
      <dgm:t>
        <a:bodyPr/>
        <a:lstStyle/>
        <a:p>
          <a:endParaRPr lang="ru-RU"/>
        </a:p>
      </dgm:t>
    </dgm:pt>
    <dgm:pt modelId="{2D4C42FE-75AC-4EDE-A401-39B40A56BC7F}" type="pres">
      <dgm:prSet presAssocID="{63DA7911-0846-4E98-A612-2328C32114EC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DAAC6B2-4BAA-4563-A39A-5DB18E5C8362}" type="pres">
      <dgm:prSet presAssocID="{39759EBF-941F-49E9-A0CC-FF0108BD132A}" presName="root1" presStyleCnt="0"/>
      <dgm:spPr/>
    </dgm:pt>
    <dgm:pt modelId="{4B36E13F-77EC-428A-9785-B6438E27C6E2}" type="pres">
      <dgm:prSet presAssocID="{39759EBF-941F-49E9-A0CC-FF0108BD132A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016B873-C520-46D3-AF86-BE15A4A7B8D4}" type="pres">
      <dgm:prSet presAssocID="{39759EBF-941F-49E9-A0CC-FF0108BD132A}" presName="level2hierChild" presStyleCnt="0"/>
      <dgm:spPr/>
    </dgm:pt>
    <dgm:pt modelId="{03D37E2D-5A61-4AB1-89B9-520EB60B87E7}" type="pres">
      <dgm:prSet presAssocID="{81B2F24A-F62E-48A4-A40E-90171ECCEFC1}" presName="conn2-1" presStyleLbl="parChTrans1D2" presStyleIdx="0" presStyleCnt="6"/>
      <dgm:spPr/>
      <dgm:t>
        <a:bodyPr/>
        <a:lstStyle/>
        <a:p>
          <a:endParaRPr lang="ru-RU"/>
        </a:p>
      </dgm:t>
    </dgm:pt>
    <dgm:pt modelId="{4DD730FE-79AB-4437-AE77-11716B6FC3D7}" type="pres">
      <dgm:prSet presAssocID="{81B2F24A-F62E-48A4-A40E-90171ECCEFC1}" presName="connTx" presStyleLbl="parChTrans1D2" presStyleIdx="0" presStyleCnt="6"/>
      <dgm:spPr/>
      <dgm:t>
        <a:bodyPr/>
        <a:lstStyle/>
        <a:p>
          <a:endParaRPr lang="ru-RU"/>
        </a:p>
      </dgm:t>
    </dgm:pt>
    <dgm:pt modelId="{67F0470E-9F55-426E-9ADE-1082FA27D784}" type="pres">
      <dgm:prSet presAssocID="{3EF3428A-FAB7-4957-B7A4-94BBA068045A}" presName="root2" presStyleCnt="0"/>
      <dgm:spPr/>
    </dgm:pt>
    <dgm:pt modelId="{BC19F529-693C-470C-AC32-89C6CDE7026C}" type="pres">
      <dgm:prSet presAssocID="{3EF3428A-FAB7-4957-B7A4-94BBA068045A}" presName="LevelTwoTextNode" presStyleLbl="node2" presStyleIdx="0" presStyleCnt="6" custScaleX="28388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F288F01-6F2C-4AC5-989D-0772AD197366}" type="pres">
      <dgm:prSet presAssocID="{3EF3428A-FAB7-4957-B7A4-94BBA068045A}" presName="level3hierChild" presStyleCnt="0"/>
      <dgm:spPr/>
    </dgm:pt>
    <dgm:pt modelId="{5DE023AD-4D91-4E24-90F6-F90F117FFDDA}" type="pres">
      <dgm:prSet presAssocID="{E58F61D4-03AA-4221-8110-02035E610248}" presName="conn2-1" presStyleLbl="parChTrans1D2" presStyleIdx="1" presStyleCnt="6"/>
      <dgm:spPr/>
      <dgm:t>
        <a:bodyPr/>
        <a:lstStyle/>
        <a:p>
          <a:endParaRPr lang="ru-RU"/>
        </a:p>
      </dgm:t>
    </dgm:pt>
    <dgm:pt modelId="{40476C2D-531D-4F1E-9982-887C8A142E84}" type="pres">
      <dgm:prSet presAssocID="{E58F61D4-03AA-4221-8110-02035E610248}" presName="connTx" presStyleLbl="parChTrans1D2" presStyleIdx="1" presStyleCnt="6"/>
      <dgm:spPr/>
      <dgm:t>
        <a:bodyPr/>
        <a:lstStyle/>
        <a:p>
          <a:endParaRPr lang="ru-RU"/>
        </a:p>
      </dgm:t>
    </dgm:pt>
    <dgm:pt modelId="{D865341F-0A5C-477F-9DE7-14C2EE396F98}" type="pres">
      <dgm:prSet presAssocID="{29E65313-6C73-4C47-A9C7-B69F3144644F}" presName="root2" presStyleCnt="0"/>
      <dgm:spPr/>
    </dgm:pt>
    <dgm:pt modelId="{7824132F-95AB-4F5E-8723-21305BEFC655}" type="pres">
      <dgm:prSet presAssocID="{29E65313-6C73-4C47-A9C7-B69F3144644F}" presName="LevelTwoTextNode" presStyleLbl="node2" presStyleIdx="1" presStyleCnt="6" custScaleX="2841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769798F-2265-4173-9602-64C478BBA522}" type="pres">
      <dgm:prSet presAssocID="{29E65313-6C73-4C47-A9C7-B69F3144644F}" presName="level3hierChild" presStyleCnt="0"/>
      <dgm:spPr/>
    </dgm:pt>
    <dgm:pt modelId="{3FF8B51B-BFD0-4954-8FB0-64D833B77628}" type="pres">
      <dgm:prSet presAssocID="{3E09A464-4FEC-4BBE-AE32-F6FF29B071BC}" presName="conn2-1" presStyleLbl="parChTrans1D2" presStyleIdx="2" presStyleCnt="6"/>
      <dgm:spPr/>
      <dgm:t>
        <a:bodyPr/>
        <a:lstStyle/>
        <a:p>
          <a:endParaRPr lang="ru-RU"/>
        </a:p>
      </dgm:t>
    </dgm:pt>
    <dgm:pt modelId="{3B12D5B7-54D5-43EC-A2AE-262C5A2EA3DC}" type="pres">
      <dgm:prSet presAssocID="{3E09A464-4FEC-4BBE-AE32-F6FF29B071BC}" presName="connTx" presStyleLbl="parChTrans1D2" presStyleIdx="2" presStyleCnt="6"/>
      <dgm:spPr/>
      <dgm:t>
        <a:bodyPr/>
        <a:lstStyle/>
        <a:p>
          <a:endParaRPr lang="ru-RU"/>
        </a:p>
      </dgm:t>
    </dgm:pt>
    <dgm:pt modelId="{D2D0A5AF-F602-4862-BD92-C2BF779C0F08}" type="pres">
      <dgm:prSet presAssocID="{42C5A71A-CCAB-420D-B4A7-3F1327318D64}" presName="root2" presStyleCnt="0"/>
      <dgm:spPr/>
    </dgm:pt>
    <dgm:pt modelId="{23F0A4B7-C04F-4702-8FFA-BD742F680412}" type="pres">
      <dgm:prSet presAssocID="{42C5A71A-CCAB-420D-B4A7-3F1327318D64}" presName="LevelTwoTextNode" presStyleLbl="node2" presStyleIdx="2" presStyleCnt="6" custScaleX="28419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57C688F-3D31-4EA5-A4DB-4D1684BBE541}" type="pres">
      <dgm:prSet presAssocID="{42C5A71A-CCAB-420D-B4A7-3F1327318D64}" presName="level3hierChild" presStyleCnt="0"/>
      <dgm:spPr/>
    </dgm:pt>
    <dgm:pt modelId="{9B779672-B426-42F8-A27B-8084D3C699DA}" type="pres">
      <dgm:prSet presAssocID="{37D70EC7-6864-464F-95E1-1381384E8452}" presName="conn2-1" presStyleLbl="parChTrans1D2" presStyleIdx="3" presStyleCnt="6"/>
      <dgm:spPr/>
      <dgm:t>
        <a:bodyPr/>
        <a:lstStyle/>
        <a:p>
          <a:endParaRPr lang="ru-RU"/>
        </a:p>
      </dgm:t>
    </dgm:pt>
    <dgm:pt modelId="{EDA12A5D-29CA-4C14-B36B-BE12130CABA0}" type="pres">
      <dgm:prSet presAssocID="{37D70EC7-6864-464F-95E1-1381384E8452}" presName="connTx" presStyleLbl="parChTrans1D2" presStyleIdx="3" presStyleCnt="6"/>
      <dgm:spPr/>
      <dgm:t>
        <a:bodyPr/>
        <a:lstStyle/>
        <a:p>
          <a:endParaRPr lang="ru-RU"/>
        </a:p>
      </dgm:t>
    </dgm:pt>
    <dgm:pt modelId="{BFAABDF6-8DB4-43E9-9439-4ACC8FD14FE6}" type="pres">
      <dgm:prSet presAssocID="{8FF1D364-BE90-441B-A72A-80872E672115}" presName="root2" presStyleCnt="0"/>
      <dgm:spPr/>
    </dgm:pt>
    <dgm:pt modelId="{504B529D-8E39-4193-9533-4BFE9620B651}" type="pres">
      <dgm:prSet presAssocID="{8FF1D364-BE90-441B-A72A-80872E672115}" presName="LevelTwoTextNode" presStyleLbl="node2" presStyleIdx="3" presStyleCnt="6" custScaleX="28243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CF81F27-418D-4535-8B71-CB0F4D34907E}" type="pres">
      <dgm:prSet presAssocID="{8FF1D364-BE90-441B-A72A-80872E672115}" presName="level3hierChild" presStyleCnt="0"/>
      <dgm:spPr/>
    </dgm:pt>
    <dgm:pt modelId="{CF35DBEB-2D13-47D9-AE8F-4577F3CA521E}" type="pres">
      <dgm:prSet presAssocID="{6E46BE25-4CAA-4928-9828-8BA1EC5B87F7}" presName="conn2-1" presStyleLbl="parChTrans1D2" presStyleIdx="4" presStyleCnt="6"/>
      <dgm:spPr/>
      <dgm:t>
        <a:bodyPr/>
        <a:lstStyle/>
        <a:p>
          <a:endParaRPr lang="ru-RU"/>
        </a:p>
      </dgm:t>
    </dgm:pt>
    <dgm:pt modelId="{D167298B-237A-4A6D-9674-1261F262EB65}" type="pres">
      <dgm:prSet presAssocID="{6E46BE25-4CAA-4928-9828-8BA1EC5B87F7}" presName="connTx" presStyleLbl="parChTrans1D2" presStyleIdx="4" presStyleCnt="6"/>
      <dgm:spPr/>
      <dgm:t>
        <a:bodyPr/>
        <a:lstStyle/>
        <a:p>
          <a:endParaRPr lang="ru-RU"/>
        </a:p>
      </dgm:t>
    </dgm:pt>
    <dgm:pt modelId="{2020D5B6-979A-423A-9EF4-DF5CCDC7DE54}" type="pres">
      <dgm:prSet presAssocID="{98381E61-0D75-4B52-8301-A91E37193CD1}" presName="root2" presStyleCnt="0"/>
      <dgm:spPr/>
    </dgm:pt>
    <dgm:pt modelId="{E2ED126B-0391-4E1D-98B7-C47F64274C8B}" type="pres">
      <dgm:prSet presAssocID="{98381E61-0D75-4B52-8301-A91E37193CD1}" presName="LevelTwoTextNode" presStyleLbl="node2" presStyleIdx="4" presStyleCnt="6" custScaleX="28011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0270680-0612-4FAC-A773-D0FD8E134986}" type="pres">
      <dgm:prSet presAssocID="{98381E61-0D75-4B52-8301-A91E37193CD1}" presName="level3hierChild" presStyleCnt="0"/>
      <dgm:spPr/>
    </dgm:pt>
    <dgm:pt modelId="{2CBCABFE-4B59-44C6-A9B4-A31FDE4A9DFF}" type="pres">
      <dgm:prSet presAssocID="{63A2A787-70CF-4C98-81EA-6ED231E2D08C}" presName="conn2-1" presStyleLbl="parChTrans1D2" presStyleIdx="5" presStyleCnt="6"/>
      <dgm:spPr/>
      <dgm:t>
        <a:bodyPr/>
        <a:lstStyle/>
        <a:p>
          <a:endParaRPr lang="ru-RU"/>
        </a:p>
      </dgm:t>
    </dgm:pt>
    <dgm:pt modelId="{5C399F5A-12C1-411F-ACD8-F6436787BD06}" type="pres">
      <dgm:prSet presAssocID="{63A2A787-70CF-4C98-81EA-6ED231E2D08C}" presName="connTx" presStyleLbl="parChTrans1D2" presStyleIdx="5" presStyleCnt="6"/>
      <dgm:spPr/>
      <dgm:t>
        <a:bodyPr/>
        <a:lstStyle/>
        <a:p>
          <a:endParaRPr lang="ru-RU"/>
        </a:p>
      </dgm:t>
    </dgm:pt>
    <dgm:pt modelId="{FEC05DA8-5188-46FD-B867-EBECA2701756}" type="pres">
      <dgm:prSet presAssocID="{EB585B9F-4447-415B-AC75-CC11EDC0CDEB}" presName="root2" presStyleCnt="0"/>
      <dgm:spPr/>
    </dgm:pt>
    <dgm:pt modelId="{034BEF84-9A1A-40ED-9CCD-1D525E959808}" type="pres">
      <dgm:prSet presAssocID="{EB585B9F-4447-415B-AC75-CC11EDC0CDEB}" presName="LevelTwoTextNode" presStyleLbl="node2" presStyleIdx="5" presStyleCnt="6" custScaleX="28011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7103F10-087E-4912-B34F-6C68A4D4A7A3}" type="pres">
      <dgm:prSet presAssocID="{EB585B9F-4447-415B-AC75-CC11EDC0CDEB}" presName="level3hierChild" presStyleCnt="0"/>
      <dgm:spPr/>
    </dgm:pt>
  </dgm:ptLst>
  <dgm:cxnLst>
    <dgm:cxn modelId="{3A7B5A43-9F9D-41ED-9360-833C40B4C532}" type="presOf" srcId="{37D70EC7-6864-464F-95E1-1381384E8452}" destId="{EDA12A5D-29CA-4C14-B36B-BE12130CABA0}" srcOrd="1" destOrd="0" presId="urn:microsoft.com/office/officeart/2008/layout/HorizontalMultiLevelHierarchy"/>
    <dgm:cxn modelId="{69CCB430-18BE-4A4C-9CB5-A8058151A868}" type="presOf" srcId="{E58F61D4-03AA-4221-8110-02035E610248}" destId="{40476C2D-531D-4F1E-9982-887C8A142E84}" srcOrd="1" destOrd="0" presId="urn:microsoft.com/office/officeart/2008/layout/HorizontalMultiLevelHierarchy"/>
    <dgm:cxn modelId="{46E99E62-74F8-4572-B5C2-5E22A070E387}" srcId="{39759EBF-941F-49E9-A0CC-FF0108BD132A}" destId="{EB585B9F-4447-415B-AC75-CC11EDC0CDEB}" srcOrd="5" destOrd="0" parTransId="{63A2A787-70CF-4C98-81EA-6ED231E2D08C}" sibTransId="{786C1C22-E913-4179-874E-2B188BFBBDD0}"/>
    <dgm:cxn modelId="{F525E76A-2465-4EA5-AFA7-7A4226987C08}" type="presOf" srcId="{29E65313-6C73-4C47-A9C7-B69F3144644F}" destId="{7824132F-95AB-4F5E-8723-21305BEFC655}" srcOrd="0" destOrd="0" presId="urn:microsoft.com/office/officeart/2008/layout/HorizontalMultiLevelHierarchy"/>
    <dgm:cxn modelId="{89E38C3A-1983-41F2-AF2B-1017A806307C}" type="presOf" srcId="{98381E61-0D75-4B52-8301-A91E37193CD1}" destId="{E2ED126B-0391-4E1D-98B7-C47F64274C8B}" srcOrd="0" destOrd="0" presId="urn:microsoft.com/office/officeart/2008/layout/HorizontalMultiLevelHierarchy"/>
    <dgm:cxn modelId="{811310E7-8806-47E4-A8BF-ACE00304B18F}" type="presOf" srcId="{42C5A71A-CCAB-420D-B4A7-3F1327318D64}" destId="{23F0A4B7-C04F-4702-8FFA-BD742F680412}" srcOrd="0" destOrd="0" presId="urn:microsoft.com/office/officeart/2008/layout/HorizontalMultiLevelHierarchy"/>
    <dgm:cxn modelId="{35108456-F875-45E5-A2F8-E0FFDD701C30}" type="presOf" srcId="{63A2A787-70CF-4C98-81EA-6ED231E2D08C}" destId="{2CBCABFE-4B59-44C6-A9B4-A31FDE4A9DFF}" srcOrd="0" destOrd="0" presId="urn:microsoft.com/office/officeart/2008/layout/HorizontalMultiLevelHierarchy"/>
    <dgm:cxn modelId="{78174947-97AA-4D4F-B3E1-533B3EC1972B}" type="presOf" srcId="{3EF3428A-FAB7-4957-B7A4-94BBA068045A}" destId="{BC19F529-693C-470C-AC32-89C6CDE7026C}" srcOrd="0" destOrd="0" presId="urn:microsoft.com/office/officeart/2008/layout/HorizontalMultiLevelHierarchy"/>
    <dgm:cxn modelId="{3815BC33-ED5B-4A25-9D29-8355A00DF6FE}" type="presOf" srcId="{81B2F24A-F62E-48A4-A40E-90171ECCEFC1}" destId="{03D37E2D-5A61-4AB1-89B9-520EB60B87E7}" srcOrd="0" destOrd="0" presId="urn:microsoft.com/office/officeart/2008/layout/HorizontalMultiLevelHierarchy"/>
    <dgm:cxn modelId="{8F61F282-5FA4-4006-A650-0ADD2FD993D4}" type="presOf" srcId="{81B2F24A-F62E-48A4-A40E-90171ECCEFC1}" destId="{4DD730FE-79AB-4437-AE77-11716B6FC3D7}" srcOrd="1" destOrd="0" presId="urn:microsoft.com/office/officeart/2008/layout/HorizontalMultiLevelHierarchy"/>
    <dgm:cxn modelId="{CA3871F9-9FB0-480F-97E5-349D2BEE073E}" type="presOf" srcId="{6E46BE25-4CAA-4928-9828-8BA1EC5B87F7}" destId="{CF35DBEB-2D13-47D9-AE8F-4577F3CA521E}" srcOrd="0" destOrd="0" presId="urn:microsoft.com/office/officeart/2008/layout/HorizontalMultiLevelHierarchy"/>
    <dgm:cxn modelId="{B6AC4E99-F9FC-4EBF-80F7-53194E28A69A}" type="presOf" srcId="{63A2A787-70CF-4C98-81EA-6ED231E2D08C}" destId="{5C399F5A-12C1-411F-ACD8-F6436787BD06}" srcOrd="1" destOrd="0" presId="urn:microsoft.com/office/officeart/2008/layout/HorizontalMultiLevelHierarchy"/>
    <dgm:cxn modelId="{A4E66A22-E47B-4976-96B3-652E204D5215}" srcId="{63DA7911-0846-4E98-A612-2328C32114EC}" destId="{39759EBF-941F-49E9-A0CC-FF0108BD132A}" srcOrd="0" destOrd="0" parTransId="{1B1F4D3F-21C1-4849-BF49-F24634931FF7}" sibTransId="{81ED39F0-620A-4B8C-AB54-9351648E1235}"/>
    <dgm:cxn modelId="{8933DAF3-ABF3-4241-8910-0338CD91D70C}" srcId="{39759EBF-941F-49E9-A0CC-FF0108BD132A}" destId="{29E65313-6C73-4C47-A9C7-B69F3144644F}" srcOrd="1" destOrd="0" parTransId="{E58F61D4-03AA-4221-8110-02035E610248}" sibTransId="{9A26E64A-4009-479C-9EB7-2E6F7F872753}"/>
    <dgm:cxn modelId="{7B3B6C0F-2848-41D0-AAE7-36EFA3542DE4}" srcId="{39759EBF-941F-49E9-A0CC-FF0108BD132A}" destId="{42C5A71A-CCAB-420D-B4A7-3F1327318D64}" srcOrd="2" destOrd="0" parTransId="{3E09A464-4FEC-4BBE-AE32-F6FF29B071BC}" sibTransId="{1F338CD2-F8BB-4681-A755-D02A1EC010F0}"/>
    <dgm:cxn modelId="{A8805DBA-B378-4767-BAA9-4329C553EC17}" type="presOf" srcId="{63DA7911-0846-4E98-A612-2328C32114EC}" destId="{2D4C42FE-75AC-4EDE-A401-39B40A56BC7F}" srcOrd="0" destOrd="0" presId="urn:microsoft.com/office/officeart/2008/layout/HorizontalMultiLevelHierarchy"/>
    <dgm:cxn modelId="{C2C75FE4-2557-4F6C-B4C1-666695183D92}" type="presOf" srcId="{8FF1D364-BE90-441B-A72A-80872E672115}" destId="{504B529D-8E39-4193-9533-4BFE9620B651}" srcOrd="0" destOrd="0" presId="urn:microsoft.com/office/officeart/2008/layout/HorizontalMultiLevelHierarchy"/>
    <dgm:cxn modelId="{6B2A3AEC-D52B-4DCF-9DC4-81B823E1F506}" srcId="{39759EBF-941F-49E9-A0CC-FF0108BD132A}" destId="{98381E61-0D75-4B52-8301-A91E37193CD1}" srcOrd="4" destOrd="0" parTransId="{6E46BE25-4CAA-4928-9828-8BA1EC5B87F7}" sibTransId="{687439C0-2ACF-4D8B-A84D-0858F4B037BB}"/>
    <dgm:cxn modelId="{036834A7-0ABB-4038-9207-73D78EBACFAA}" type="presOf" srcId="{EB585B9F-4447-415B-AC75-CC11EDC0CDEB}" destId="{034BEF84-9A1A-40ED-9CCD-1D525E959808}" srcOrd="0" destOrd="0" presId="urn:microsoft.com/office/officeart/2008/layout/HorizontalMultiLevelHierarchy"/>
    <dgm:cxn modelId="{9C90B1D5-C40D-4451-9855-381136F96747}" type="presOf" srcId="{E58F61D4-03AA-4221-8110-02035E610248}" destId="{5DE023AD-4D91-4E24-90F6-F90F117FFDDA}" srcOrd="0" destOrd="0" presId="urn:microsoft.com/office/officeart/2008/layout/HorizontalMultiLevelHierarchy"/>
    <dgm:cxn modelId="{9C41C43C-CFFA-48A1-A670-F8CD9F3E56A7}" srcId="{39759EBF-941F-49E9-A0CC-FF0108BD132A}" destId="{3EF3428A-FAB7-4957-B7A4-94BBA068045A}" srcOrd="0" destOrd="0" parTransId="{81B2F24A-F62E-48A4-A40E-90171ECCEFC1}" sibTransId="{0B3AC4B3-26E9-49A1-B4DE-716BBE7C127D}"/>
    <dgm:cxn modelId="{C727F554-D243-4533-908B-64CD46B7DDFD}" type="presOf" srcId="{3E09A464-4FEC-4BBE-AE32-F6FF29B071BC}" destId="{3FF8B51B-BFD0-4954-8FB0-64D833B77628}" srcOrd="0" destOrd="0" presId="urn:microsoft.com/office/officeart/2008/layout/HorizontalMultiLevelHierarchy"/>
    <dgm:cxn modelId="{4AD6B3CD-6243-4F76-8469-989B81315906}" type="presOf" srcId="{39759EBF-941F-49E9-A0CC-FF0108BD132A}" destId="{4B36E13F-77EC-428A-9785-B6438E27C6E2}" srcOrd="0" destOrd="0" presId="urn:microsoft.com/office/officeart/2008/layout/HorizontalMultiLevelHierarchy"/>
    <dgm:cxn modelId="{C85C58A1-762C-476A-8F5B-8C801753F4C0}" type="presOf" srcId="{37D70EC7-6864-464F-95E1-1381384E8452}" destId="{9B779672-B426-42F8-A27B-8084D3C699DA}" srcOrd="0" destOrd="0" presId="urn:microsoft.com/office/officeart/2008/layout/HorizontalMultiLevelHierarchy"/>
    <dgm:cxn modelId="{E197B474-3D6C-437C-9431-721C72E95D51}" type="presOf" srcId="{6E46BE25-4CAA-4928-9828-8BA1EC5B87F7}" destId="{D167298B-237A-4A6D-9674-1261F262EB65}" srcOrd="1" destOrd="0" presId="urn:microsoft.com/office/officeart/2008/layout/HorizontalMultiLevelHierarchy"/>
    <dgm:cxn modelId="{CC9C9944-7CEE-4E45-8674-7509635B9321}" srcId="{39759EBF-941F-49E9-A0CC-FF0108BD132A}" destId="{8FF1D364-BE90-441B-A72A-80872E672115}" srcOrd="3" destOrd="0" parTransId="{37D70EC7-6864-464F-95E1-1381384E8452}" sibTransId="{14CD0BE1-BD19-4650-AF52-0504BE08F61F}"/>
    <dgm:cxn modelId="{276D9935-0254-4D02-9B83-796E83F1E0CA}" type="presOf" srcId="{3E09A464-4FEC-4BBE-AE32-F6FF29B071BC}" destId="{3B12D5B7-54D5-43EC-A2AE-262C5A2EA3DC}" srcOrd="1" destOrd="0" presId="urn:microsoft.com/office/officeart/2008/layout/HorizontalMultiLevelHierarchy"/>
    <dgm:cxn modelId="{1175FB1A-C7EE-4CB7-9AC4-80A61A7A8C1C}" type="presParOf" srcId="{2D4C42FE-75AC-4EDE-A401-39B40A56BC7F}" destId="{CDAAC6B2-4BAA-4563-A39A-5DB18E5C8362}" srcOrd="0" destOrd="0" presId="urn:microsoft.com/office/officeart/2008/layout/HorizontalMultiLevelHierarchy"/>
    <dgm:cxn modelId="{38A812A2-1F2C-4EA0-9DC7-978B0E2E6CDE}" type="presParOf" srcId="{CDAAC6B2-4BAA-4563-A39A-5DB18E5C8362}" destId="{4B36E13F-77EC-428A-9785-B6438E27C6E2}" srcOrd="0" destOrd="0" presId="urn:microsoft.com/office/officeart/2008/layout/HorizontalMultiLevelHierarchy"/>
    <dgm:cxn modelId="{B70A625F-6584-4BAD-944C-2E1083B19F64}" type="presParOf" srcId="{CDAAC6B2-4BAA-4563-A39A-5DB18E5C8362}" destId="{C016B873-C520-46D3-AF86-BE15A4A7B8D4}" srcOrd="1" destOrd="0" presId="urn:microsoft.com/office/officeart/2008/layout/HorizontalMultiLevelHierarchy"/>
    <dgm:cxn modelId="{79FEB2A0-9256-4D24-BC88-206E795AB985}" type="presParOf" srcId="{C016B873-C520-46D3-AF86-BE15A4A7B8D4}" destId="{03D37E2D-5A61-4AB1-89B9-520EB60B87E7}" srcOrd="0" destOrd="0" presId="urn:microsoft.com/office/officeart/2008/layout/HorizontalMultiLevelHierarchy"/>
    <dgm:cxn modelId="{3F4782AF-B1C5-4D08-B370-1A7ADD373C00}" type="presParOf" srcId="{03D37E2D-5A61-4AB1-89B9-520EB60B87E7}" destId="{4DD730FE-79AB-4437-AE77-11716B6FC3D7}" srcOrd="0" destOrd="0" presId="urn:microsoft.com/office/officeart/2008/layout/HorizontalMultiLevelHierarchy"/>
    <dgm:cxn modelId="{DE643612-44B7-4F47-9203-D4A8E22C20AF}" type="presParOf" srcId="{C016B873-C520-46D3-AF86-BE15A4A7B8D4}" destId="{67F0470E-9F55-426E-9ADE-1082FA27D784}" srcOrd="1" destOrd="0" presId="urn:microsoft.com/office/officeart/2008/layout/HorizontalMultiLevelHierarchy"/>
    <dgm:cxn modelId="{75101305-805E-4AAF-9729-F7C65F61E279}" type="presParOf" srcId="{67F0470E-9F55-426E-9ADE-1082FA27D784}" destId="{BC19F529-693C-470C-AC32-89C6CDE7026C}" srcOrd="0" destOrd="0" presId="urn:microsoft.com/office/officeart/2008/layout/HorizontalMultiLevelHierarchy"/>
    <dgm:cxn modelId="{0B7387B9-7278-4C85-8887-521F1BBB760A}" type="presParOf" srcId="{67F0470E-9F55-426E-9ADE-1082FA27D784}" destId="{7F288F01-6F2C-4AC5-989D-0772AD197366}" srcOrd="1" destOrd="0" presId="urn:microsoft.com/office/officeart/2008/layout/HorizontalMultiLevelHierarchy"/>
    <dgm:cxn modelId="{C4A515B3-7648-4CBF-BFEB-AEAD2CE3F7C2}" type="presParOf" srcId="{C016B873-C520-46D3-AF86-BE15A4A7B8D4}" destId="{5DE023AD-4D91-4E24-90F6-F90F117FFDDA}" srcOrd="2" destOrd="0" presId="urn:microsoft.com/office/officeart/2008/layout/HorizontalMultiLevelHierarchy"/>
    <dgm:cxn modelId="{BFDF1671-ED84-4236-83E9-4B834E5E9A77}" type="presParOf" srcId="{5DE023AD-4D91-4E24-90F6-F90F117FFDDA}" destId="{40476C2D-531D-4F1E-9982-887C8A142E84}" srcOrd="0" destOrd="0" presId="urn:microsoft.com/office/officeart/2008/layout/HorizontalMultiLevelHierarchy"/>
    <dgm:cxn modelId="{050EEFE1-733C-4A02-B4BF-C24A45698098}" type="presParOf" srcId="{C016B873-C520-46D3-AF86-BE15A4A7B8D4}" destId="{D865341F-0A5C-477F-9DE7-14C2EE396F98}" srcOrd="3" destOrd="0" presId="urn:microsoft.com/office/officeart/2008/layout/HorizontalMultiLevelHierarchy"/>
    <dgm:cxn modelId="{9E26E404-F3D7-4900-A5F7-5077D33539C7}" type="presParOf" srcId="{D865341F-0A5C-477F-9DE7-14C2EE396F98}" destId="{7824132F-95AB-4F5E-8723-21305BEFC655}" srcOrd="0" destOrd="0" presId="urn:microsoft.com/office/officeart/2008/layout/HorizontalMultiLevelHierarchy"/>
    <dgm:cxn modelId="{5722501E-01E9-43A9-A48B-24269E010D02}" type="presParOf" srcId="{D865341F-0A5C-477F-9DE7-14C2EE396F98}" destId="{1769798F-2265-4173-9602-64C478BBA522}" srcOrd="1" destOrd="0" presId="urn:microsoft.com/office/officeart/2008/layout/HorizontalMultiLevelHierarchy"/>
    <dgm:cxn modelId="{672AD384-BF2E-424D-BA3B-916F029A179F}" type="presParOf" srcId="{C016B873-C520-46D3-AF86-BE15A4A7B8D4}" destId="{3FF8B51B-BFD0-4954-8FB0-64D833B77628}" srcOrd="4" destOrd="0" presId="urn:microsoft.com/office/officeart/2008/layout/HorizontalMultiLevelHierarchy"/>
    <dgm:cxn modelId="{AB1BB5BE-0489-4F87-A576-33B841587C48}" type="presParOf" srcId="{3FF8B51B-BFD0-4954-8FB0-64D833B77628}" destId="{3B12D5B7-54D5-43EC-A2AE-262C5A2EA3DC}" srcOrd="0" destOrd="0" presId="urn:microsoft.com/office/officeart/2008/layout/HorizontalMultiLevelHierarchy"/>
    <dgm:cxn modelId="{DA45CFE7-679A-4981-8C58-1D8B2E3471AC}" type="presParOf" srcId="{C016B873-C520-46D3-AF86-BE15A4A7B8D4}" destId="{D2D0A5AF-F602-4862-BD92-C2BF779C0F08}" srcOrd="5" destOrd="0" presId="urn:microsoft.com/office/officeart/2008/layout/HorizontalMultiLevelHierarchy"/>
    <dgm:cxn modelId="{065D6F8E-0724-42F8-B94E-6CB0FEF8A7C5}" type="presParOf" srcId="{D2D0A5AF-F602-4862-BD92-C2BF779C0F08}" destId="{23F0A4B7-C04F-4702-8FFA-BD742F680412}" srcOrd="0" destOrd="0" presId="urn:microsoft.com/office/officeart/2008/layout/HorizontalMultiLevelHierarchy"/>
    <dgm:cxn modelId="{3CFE1E0F-F5FC-45AA-9F06-C0FD47C7455B}" type="presParOf" srcId="{D2D0A5AF-F602-4862-BD92-C2BF779C0F08}" destId="{557C688F-3D31-4EA5-A4DB-4D1684BBE541}" srcOrd="1" destOrd="0" presId="urn:microsoft.com/office/officeart/2008/layout/HorizontalMultiLevelHierarchy"/>
    <dgm:cxn modelId="{DFCC6290-A77C-4918-A623-E2E16FC9F379}" type="presParOf" srcId="{C016B873-C520-46D3-AF86-BE15A4A7B8D4}" destId="{9B779672-B426-42F8-A27B-8084D3C699DA}" srcOrd="6" destOrd="0" presId="urn:microsoft.com/office/officeart/2008/layout/HorizontalMultiLevelHierarchy"/>
    <dgm:cxn modelId="{6E9DE4CD-B4F6-4098-A5DD-2A90D601C218}" type="presParOf" srcId="{9B779672-B426-42F8-A27B-8084D3C699DA}" destId="{EDA12A5D-29CA-4C14-B36B-BE12130CABA0}" srcOrd="0" destOrd="0" presId="urn:microsoft.com/office/officeart/2008/layout/HorizontalMultiLevelHierarchy"/>
    <dgm:cxn modelId="{99C69B8F-9F3B-46F6-A63C-94E856580DFA}" type="presParOf" srcId="{C016B873-C520-46D3-AF86-BE15A4A7B8D4}" destId="{BFAABDF6-8DB4-43E9-9439-4ACC8FD14FE6}" srcOrd="7" destOrd="0" presId="urn:microsoft.com/office/officeart/2008/layout/HorizontalMultiLevelHierarchy"/>
    <dgm:cxn modelId="{2B2ECA72-E762-4EFB-8626-A00F3B731F2D}" type="presParOf" srcId="{BFAABDF6-8DB4-43E9-9439-4ACC8FD14FE6}" destId="{504B529D-8E39-4193-9533-4BFE9620B651}" srcOrd="0" destOrd="0" presId="urn:microsoft.com/office/officeart/2008/layout/HorizontalMultiLevelHierarchy"/>
    <dgm:cxn modelId="{FC541CEB-FB6A-4845-BFAC-9A4C7A51CFF8}" type="presParOf" srcId="{BFAABDF6-8DB4-43E9-9439-4ACC8FD14FE6}" destId="{ECF81F27-418D-4535-8B71-CB0F4D34907E}" srcOrd="1" destOrd="0" presId="urn:microsoft.com/office/officeart/2008/layout/HorizontalMultiLevelHierarchy"/>
    <dgm:cxn modelId="{99BAFBBD-B270-4B08-BF44-06F9CC03BA98}" type="presParOf" srcId="{C016B873-C520-46D3-AF86-BE15A4A7B8D4}" destId="{CF35DBEB-2D13-47D9-AE8F-4577F3CA521E}" srcOrd="8" destOrd="0" presId="urn:microsoft.com/office/officeart/2008/layout/HorizontalMultiLevelHierarchy"/>
    <dgm:cxn modelId="{95C4A985-4E42-454E-944D-A80BA9C545B1}" type="presParOf" srcId="{CF35DBEB-2D13-47D9-AE8F-4577F3CA521E}" destId="{D167298B-237A-4A6D-9674-1261F262EB65}" srcOrd="0" destOrd="0" presId="urn:microsoft.com/office/officeart/2008/layout/HorizontalMultiLevelHierarchy"/>
    <dgm:cxn modelId="{6743785A-5598-4E7D-BBB8-697720CCE82B}" type="presParOf" srcId="{C016B873-C520-46D3-AF86-BE15A4A7B8D4}" destId="{2020D5B6-979A-423A-9EF4-DF5CCDC7DE54}" srcOrd="9" destOrd="0" presId="urn:microsoft.com/office/officeart/2008/layout/HorizontalMultiLevelHierarchy"/>
    <dgm:cxn modelId="{0DC3FE07-4E81-4AD3-B510-7D8FE2183DBD}" type="presParOf" srcId="{2020D5B6-979A-423A-9EF4-DF5CCDC7DE54}" destId="{E2ED126B-0391-4E1D-98B7-C47F64274C8B}" srcOrd="0" destOrd="0" presId="urn:microsoft.com/office/officeart/2008/layout/HorizontalMultiLevelHierarchy"/>
    <dgm:cxn modelId="{21FD2756-7213-4C09-B4C9-7896B4152847}" type="presParOf" srcId="{2020D5B6-979A-423A-9EF4-DF5CCDC7DE54}" destId="{E0270680-0612-4FAC-A773-D0FD8E134986}" srcOrd="1" destOrd="0" presId="urn:microsoft.com/office/officeart/2008/layout/HorizontalMultiLevelHierarchy"/>
    <dgm:cxn modelId="{CB3075FB-6408-413E-8660-1566ECA6DECB}" type="presParOf" srcId="{C016B873-C520-46D3-AF86-BE15A4A7B8D4}" destId="{2CBCABFE-4B59-44C6-A9B4-A31FDE4A9DFF}" srcOrd="10" destOrd="0" presId="urn:microsoft.com/office/officeart/2008/layout/HorizontalMultiLevelHierarchy"/>
    <dgm:cxn modelId="{61A604B9-4B9D-45C3-AC1C-C6DC45602E87}" type="presParOf" srcId="{2CBCABFE-4B59-44C6-A9B4-A31FDE4A9DFF}" destId="{5C399F5A-12C1-411F-ACD8-F6436787BD06}" srcOrd="0" destOrd="0" presId="urn:microsoft.com/office/officeart/2008/layout/HorizontalMultiLevelHierarchy"/>
    <dgm:cxn modelId="{B30E5C91-04FA-4969-9F97-CDB13FFF121A}" type="presParOf" srcId="{C016B873-C520-46D3-AF86-BE15A4A7B8D4}" destId="{FEC05DA8-5188-46FD-B867-EBECA2701756}" srcOrd="11" destOrd="0" presId="urn:microsoft.com/office/officeart/2008/layout/HorizontalMultiLevelHierarchy"/>
    <dgm:cxn modelId="{176DC5A8-CE1C-4503-BAC3-D36A05A2352E}" type="presParOf" srcId="{FEC05DA8-5188-46FD-B867-EBECA2701756}" destId="{034BEF84-9A1A-40ED-9CCD-1D525E959808}" srcOrd="0" destOrd="0" presId="urn:microsoft.com/office/officeart/2008/layout/HorizontalMultiLevelHierarchy"/>
    <dgm:cxn modelId="{72C886A4-813D-4A75-A87F-AE9AB8D2665F}" type="presParOf" srcId="{FEC05DA8-5188-46FD-B867-EBECA2701756}" destId="{17103F10-087E-4912-B34F-6C68A4D4A7A3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A92C465-EC1A-4D9A-8F38-DF6EF699FD0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152713FA-6397-4D83-83DE-1B31FE67C78A}">
      <dgm:prSet phldrT="[Текст]"/>
      <dgm:spPr>
        <a:xfrm>
          <a:off x="2385059" y="2477852"/>
          <a:ext cx="2248662" cy="1846497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ru-RU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Georgia"/>
              <a:ea typeface="+mn-ea"/>
              <a:cs typeface="+mn-cs"/>
            </a:rPr>
            <a:t>МВА</a:t>
          </a:r>
          <a:endParaRPr lang="ru-RU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Georgia"/>
            <a:ea typeface="+mn-ea"/>
            <a:cs typeface="+mn-cs"/>
          </a:endParaRPr>
        </a:p>
      </dgm:t>
    </dgm:pt>
    <dgm:pt modelId="{33276C60-463E-4A68-9A69-1049518D1FAC}" type="parTrans" cxnId="{408B63F3-BB5C-4881-8738-173B95FAED2D}">
      <dgm:prSet/>
      <dgm:spPr/>
      <dgm:t>
        <a:bodyPr/>
        <a:lstStyle/>
        <a:p>
          <a:endParaRPr lang="ru-RU"/>
        </a:p>
      </dgm:t>
    </dgm:pt>
    <dgm:pt modelId="{84FFFA37-5441-4203-AB3A-8025179E256B}" type="sibTrans" cxnId="{408B63F3-BB5C-4881-8738-173B95FAED2D}">
      <dgm:prSet/>
      <dgm:spPr/>
      <dgm:t>
        <a:bodyPr/>
        <a:lstStyle/>
        <a:p>
          <a:endParaRPr lang="ru-RU"/>
        </a:p>
      </dgm:t>
    </dgm:pt>
    <dgm:pt modelId="{0580866B-81B2-49B0-9E13-225D1BF14CD3}">
      <dgm:prSet phldrT="[Текст]"/>
      <dgm:spPr>
        <a:xfrm>
          <a:off x="4702911" y="1461630"/>
          <a:ext cx="2248662" cy="2862719"/>
        </a:xfrm>
        <a:prstGeom prst="rect">
          <a:avLst/>
        </a:prstGeom>
        <a:noFill/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Georgia"/>
              <a:ea typeface="+mn-ea"/>
              <a:cs typeface="+mn-cs"/>
            </a:rPr>
            <a:t>DBA</a:t>
          </a:r>
          <a:endParaRPr lang="ru-RU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Georgia"/>
            <a:ea typeface="+mn-ea"/>
            <a:cs typeface="+mn-cs"/>
          </a:endParaRPr>
        </a:p>
      </dgm:t>
    </dgm:pt>
    <dgm:pt modelId="{EB7DF807-6C25-4776-83A0-D93B22D90AB7}" type="parTrans" cxnId="{F6A8B966-6A38-4764-910E-95BB15103DF6}">
      <dgm:prSet/>
      <dgm:spPr/>
      <dgm:t>
        <a:bodyPr/>
        <a:lstStyle/>
        <a:p>
          <a:endParaRPr lang="ru-RU"/>
        </a:p>
      </dgm:t>
    </dgm:pt>
    <dgm:pt modelId="{9ECAE1BE-7387-4092-A6DD-5EA1C7A2A052}" type="sibTrans" cxnId="{F6A8B966-6A38-4764-910E-95BB15103DF6}">
      <dgm:prSet/>
      <dgm:spPr/>
      <dgm:t>
        <a:bodyPr/>
        <a:lstStyle/>
        <a:p>
          <a:endParaRPr lang="ru-RU"/>
        </a:p>
      </dgm:t>
    </dgm:pt>
    <dgm:pt modelId="{E5BCA7DA-3475-4021-9988-D285B1F06992}" type="pres">
      <dgm:prSet presAssocID="{1A92C465-EC1A-4D9A-8F38-DF6EF699FD0D}" presName="arrowDiagram" presStyleCnt="0">
        <dgm:presLayoutVars>
          <dgm:chMax val="5"/>
          <dgm:dir/>
          <dgm:resizeHandles val="exact"/>
        </dgm:presLayoutVars>
      </dgm:prSet>
      <dgm:spPr/>
    </dgm:pt>
    <dgm:pt modelId="{A89F52EE-C796-4090-BB5C-B7544C761D68}" type="pres">
      <dgm:prSet presAssocID="{1A92C465-EC1A-4D9A-8F38-DF6EF699FD0D}" presName="arrow" presStyleLbl="bgShp" presStyleIdx="0" presStyleCnt="1" custLinFactNeighborX="-305" custLinFactNeighborY="0"/>
      <dgm:spPr>
        <a:xfrm>
          <a:off x="655319" y="0"/>
          <a:ext cx="6918960" cy="4324350"/>
        </a:xfrm>
        <a:prstGeom prst="swooshArrow">
          <a:avLst>
            <a:gd name="adj1" fmla="val 25000"/>
            <a:gd name="adj2" fmla="val 25000"/>
          </a:avLst>
        </a:prstGeom>
        <a:solidFill>
          <a:srgbClr val="53548A">
            <a:tint val="40000"/>
            <a:hueOff val="0"/>
            <a:satOff val="0"/>
            <a:lumOff val="0"/>
            <a:alphaOff val="0"/>
          </a:srgbClr>
        </a:solidFill>
        <a:ln>
          <a:noFill/>
        </a:ln>
        <a:effectLst/>
      </dgm:spPr>
    </dgm:pt>
    <dgm:pt modelId="{EB6CD071-FB2D-4311-B111-891CF438B4B6}" type="pres">
      <dgm:prSet presAssocID="{1A92C465-EC1A-4D9A-8F38-DF6EF699FD0D}" presName="arrowDiagram2" presStyleCnt="0"/>
      <dgm:spPr/>
    </dgm:pt>
    <dgm:pt modelId="{B762F9C6-12F3-4CCB-8073-E2116AB92964}" type="pres">
      <dgm:prSet presAssocID="{152713FA-6397-4D83-83DE-1B31FE67C78A}" presName="bullet2a" presStyleLbl="node1" presStyleIdx="0" presStyleCnt="2"/>
      <dgm:spPr>
        <a:xfrm>
          <a:off x="2263978" y="2356770"/>
          <a:ext cx="242163" cy="242163"/>
        </a:xfrm>
        <a:prstGeom prst="ellipse">
          <a:avLst/>
        </a:prstGeom>
        <a:solidFill>
          <a:srgbClr val="53548A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BED3D15A-8FF5-4881-B8D4-3548589BE4FB}" type="pres">
      <dgm:prSet presAssocID="{152713FA-6397-4D83-83DE-1B31FE67C78A}" presName="textBox2a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ED82C19-F5A5-4354-88A9-50F775050243}" type="pres">
      <dgm:prSet presAssocID="{0580866B-81B2-49B0-9E13-225D1BF14CD3}" presName="bullet2b" presStyleLbl="node1" presStyleIdx="1" presStyleCnt="2"/>
      <dgm:spPr>
        <a:xfrm>
          <a:off x="4495342" y="1254061"/>
          <a:ext cx="415137" cy="415137"/>
        </a:xfrm>
        <a:prstGeom prst="ellipse">
          <a:avLst/>
        </a:prstGeom>
        <a:solidFill>
          <a:srgbClr val="53548A">
            <a:hueOff val="0"/>
            <a:satOff val="0"/>
            <a:lumOff val="0"/>
            <a:alphaOff val="0"/>
          </a:srgbClr>
        </a:solidFill>
        <a:ln w="1905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</dgm:pt>
    <dgm:pt modelId="{05610F8E-1565-435F-AC2D-C9CB73DB1474}" type="pres">
      <dgm:prSet presAssocID="{0580866B-81B2-49B0-9E13-225D1BF14CD3}" presName="textBox2b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6A8B966-6A38-4764-910E-95BB15103DF6}" srcId="{1A92C465-EC1A-4D9A-8F38-DF6EF699FD0D}" destId="{0580866B-81B2-49B0-9E13-225D1BF14CD3}" srcOrd="1" destOrd="0" parTransId="{EB7DF807-6C25-4776-83A0-D93B22D90AB7}" sibTransId="{9ECAE1BE-7387-4092-A6DD-5EA1C7A2A052}"/>
    <dgm:cxn modelId="{50DE13E6-07FB-4556-B9F4-7ADB0EF65313}" type="presOf" srcId="{1A92C465-EC1A-4D9A-8F38-DF6EF699FD0D}" destId="{E5BCA7DA-3475-4021-9988-D285B1F06992}" srcOrd="0" destOrd="0" presId="urn:microsoft.com/office/officeart/2005/8/layout/arrow2"/>
    <dgm:cxn modelId="{408B63F3-BB5C-4881-8738-173B95FAED2D}" srcId="{1A92C465-EC1A-4D9A-8F38-DF6EF699FD0D}" destId="{152713FA-6397-4D83-83DE-1B31FE67C78A}" srcOrd="0" destOrd="0" parTransId="{33276C60-463E-4A68-9A69-1049518D1FAC}" sibTransId="{84FFFA37-5441-4203-AB3A-8025179E256B}"/>
    <dgm:cxn modelId="{D4E993E0-B9B4-4D3C-8D51-86C780E2C80C}" type="presOf" srcId="{152713FA-6397-4D83-83DE-1B31FE67C78A}" destId="{BED3D15A-8FF5-4881-B8D4-3548589BE4FB}" srcOrd="0" destOrd="0" presId="urn:microsoft.com/office/officeart/2005/8/layout/arrow2"/>
    <dgm:cxn modelId="{3E9003CE-BE3C-452E-8319-A15AE3F1EB64}" type="presOf" srcId="{0580866B-81B2-49B0-9E13-225D1BF14CD3}" destId="{05610F8E-1565-435F-AC2D-C9CB73DB1474}" srcOrd="0" destOrd="0" presId="urn:microsoft.com/office/officeart/2005/8/layout/arrow2"/>
    <dgm:cxn modelId="{4EA49EFB-3D8B-4044-B2B6-702E1B67D8FE}" type="presParOf" srcId="{E5BCA7DA-3475-4021-9988-D285B1F06992}" destId="{A89F52EE-C796-4090-BB5C-B7544C761D68}" srcOrd="0" destOrd="0" presId="urn:microsoft.com/office/officeart/2005/8/layout/arrow2"/>
    <dgm:cxn modelId="{CA97488D-775B-42FD-BF7A-40AF662151B9}" type="presParOf" srcId="{E5BCA7DA-3475-4021-9988-D285B1F06992}" destId="{EB6CD071-FB2D-4311-B111-891CF438B4B6}" srcOrd="1" destOrd="0" presId="urn:microsoft.com/office/officeart/2005/8/layout/arrow2"/>
    <dgm:cxn modelId="{AD0F51DB-84E5-431C-94B2-916CF8EC1E03}" type="presParOf" srcId="{EB6CD071-FB2D-4311-B111-891CF438B4B6}" destId="{B762F9C6-12F3-4CCB-8073-E2116AB92964}" srcOrd="0" destOrd="0" presId="urn:microsoft.com/office/officeart/2005/8/layout/arrow2"/>
    <dgm:cxn modelId="{B466FF48-B4F0-45DC-94D7-D8F3C60C7DD5}" type="presParOf" srcId="{EB6CD071-FB2D-4311-B111-891CF438B4B6}" destId="{BED3D15A-8FF5-4881-B8D4-3548589BE4FB}" srcOrd="1" destOrd="0" presId="urn:microsoft.com/office/officeart/2005/8/layout/arrow2"/>
    <dgm:cxn modelId="{2B64C78F-D59E-4C96-9A5C-7AFDD395FBC0}" type="presParOf" srcId="{EB6CD071-FB2D-4311-B111-891CF438B4B6}" destId="{FED82C19-F5A5-4354-88A9-50F775050243}" srcOrd="2" destOrd="0" presId="urn:microsoft.com/office/officeart/2005/8/layout/arrow2"/>
    <dgm:cxn modelId="{E38A7C9D-F2A7-4C1A-A730-575767E66550}" type="presParOf" srcId="{EB6CD071-FB2D-4311-B111-891CF438B4B6}" destId="{05610F8E-1565-435F-AC2D-C9CB73DB1474}" srcOrd="3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7F13D6D-F35A-41C0-BC1A-B019D4788A5A}" type="doc">
      <dgm:prSet loTypeId="urn:microsoft.com/office/officeart/2005/8/layout/vList3" loCatId="list" qsTypeId="urn:microsoft.com/office/officeart/2005/8/quickstyle/simple5" qsCatId="simple" csTypeId="urn:microsoft.com/office/officeart/2005/8/colors/accent1_2" csCatId="accent1" phldr="1"/>
      <dgm:spPr/>
    </dgm:pt>
    <dgm:pt modelId="{F8FFAEBE-A9C2-4FB0-A31D-62D7EDD181A7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Организационные мероприятия и информационно-аналитическое обеспечение воспитательной работы</a:t>
          </a:r>
          <a:endParaRPr lang="ru-RU" dirty="0">
            <a:solidFill>
              <a:srgbClr val="006666"/>
            </a:solidFill>
          </a:endParaRPr>
        </a:p>
      </dgm:t>
    </dgm:pt>
    <dgm:pt modelId="{89819421-1D5A-43C6-A79F-632D48E3B228}" type="parTrans" cxnId="{E2E612AD-34D0-4338-9B5D-85BC4BAC47F6}">
      <dgm:prSet/>
      <dgm:spPr/>
      <dgm:t>
        <a:bodyPr/>
        <a:lstStyle/>
        <a:p>
          <a:endParaRPr lang="ru-RU"/>
        </a:p>
      </dgm:t>
    </dgm:pt>
    <dgm:pt modelId="{EEC72494-B093-4F69-8CFD-3C3B6775669A}" type="sibTrans" cxnId="{E2E612AD-34D0-4338-9B5D-85BC4BAC47F6}">
      <dgm:prSet/>
      <dgm:spPr/>
      <dgm:t>
        <a:bodyPr/>
        <a:lstStyle/>
        <a:p>
          <a:endParaRPr lang="ru-RU"/>
        </a:p>
      </dgm:t>
    </dgm:pt>
    <dgm:pt modelId="{0CC6489F-54E1-4E6C-93AF-27D180DD36F1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Организация студенческого самоуправления</a:t>
          </a:r>
          <a:endParaRPr lang="ru-RU" dirty="0">
            <a:solidFill>
              <a:srgbClr val="006666"/>
            </a:solidFill>
          </a:endParaRPr>
        </a:p>
      </dgm:t>
    </dgm:pt>
    <dgm:pt modelId="{E6DAE9C8-FDBA-4DD7-B328-B3B2F02E7800}" type="parTrans" cxnId="{ACB55880-4C6B-4C49-8C6A-60AAD7B481A4}">
      <dgm:prSet/>
      <dgm:spPr/>
      <dgm:t>
        <a:bodyPr/>
        <a:lstStyle/>
        <a:p>
          <a:endParaRPr lang="ru-RU"/>
        </a:p>
      </dgm:t>
    </dgm:pt>
    <dgm:pt modelId="{08ED20A6-6A8D-4F64-9C05-93AC45229374}" type="sibTrans" cxnId="{ACB55880-4C6B-4C49-8C6A-60AAD7B481A4}">
      <dgm:prSet/>
      <dgm:spPr/>
      <dgm:t>
        <a:bodyPr/>
        <a:lstStyle/>
        <a:p>
          <a:endParaRPr lang="ru-RU"/>
        </a:p>
      </dgm:t>
    </dgm:pt>
    <dgm:pt modelId="{C7A8C0A1-28DF-44B8-B4E9-3BD56A1336A3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Организация воспитательного процесса по служебным направлениям</a:t>
          </a:r>
          <a:endParaRPr lang="ru-RU" dirty="0">
            <a:solidFill>
              <a:srgbClr val="006666"/>
            </a:solidFill>
          </a:endParaRPr>
        </a:p>
      </dgm:t>
    </dgm:pt>
    <dgm:pt modelId="{140D6C5C-8AE4-4212-87E1-A6204C048558}" type="parTrans" cxnId="{F6B74BBD-BB74-4830-A8A2-0CEC1BB2EE67}">
      <dgm:prSet/>
      <dgm:spPr/>
      <dgm:t>
        <a:bodyPr/>
        <a:lstStyle/>
        <a:p>
          <a:endParaRPr lang="ru-RU"/>
        </a:p>
      </dgm:t>
    </dgm:pt>
    <dgm:pt modelId="{AF28312F-421E-4233-ADA3-F02624E11D99}" type="sibTrans" cxnId="{F6B74BBD-BB74-4830-A8A2-0CEC1BB2EE67}">
      <dgm:prSet/>
      <dgm:spPr/>
      <dgm:t>
        <a:bodyPr/>
        <a:lstStyle/>
        <a:p>
          <a:endParaRPr lang="ru-RU"/>
        </a:p>
      </dgm:t>
    </dgm:pt>
    <dgm:pt modelId="{03125489-B5AE-4458-945D-ED41624A3266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Гражданско-патриотическое, правовое воспитание</a:t>
          </a:r>
          <a:endParaRPr lang="ru-RU" dirty="0">
            <a:solidFill>
              <a:srgbClr val="006666"/>
            </a:solidFill>
          </a:endParaRPr>
        </a:p>
      </dgm:t>
    </dgm:pt>
    <dgm:pt modelId="{FB4D5C22-7E04-4C86-A597-1BF74B7A3DDC}" type="parTrans" cxnId="{583487E5-D175-4358-9204-846A32694C55}">
      <dgm:prSet/>
      <dgm:spPr/>
      <dgm:t>
        <a:bodyPr/>
        <a:lstStyle/>
        <a:p>
          <a:endParaRPr lang="ru-RU"/>
        </a:p>
      </dgm:t>
    </dgm:pt>
    <dgm:pt modelId="{3AA75501-B6B1-4C6A-B29C-C81A5D9848F0}" type="sibTrans" cxnId="{583487E5-D175-4358-9204-846A32694C55}">
      <dgm:prSet/>
      <dgm:spPr/>
      <dgm:t>
        <a:bodyPr/>
        <a:lstStyle/>
        <a:p>
          <a:endParaRPr lang="ru-RU"/>
        </a:p>
      </dgm:t>
    </dgm:pt>
    <dgm:pt modelId="{C0231063-BE60-4D99-BCA4-63FA85380A65}" type="pres">
      <dgm:prSet presAssocID="{B7F13D6D-F35A-41C0-BC1A-B019D4788A5A}" presName="linearFlow" presStyleCnt="0">
        <dgm:presLayoutVars>
          <dgm:dir/>
          <dgm:resizeHandles val="exact"/>
        </dgm:presLayoutVars>
      </dgm:prSet>
      <dgm:spPr/>
    </dgm:pt>
    <dgm:pt modelId="{BB40FF47-F0A8-4681-A5AA-4C80ECD331A1}" type="pres">
      <dgm:prSet presAssocID="{F8FFAEBE-A9C2-4FB0-A31D-62D7EDD181A7}" presName="composite" presStyleCnt="0"/>
      <dgm:spPr/>
    </dgm:pt>
    <dgm:pt modelId="{F3AFEE18-310E-4A1C-A864-C59A2FA56161}" type="pres">
      <dgm:prSet presAssocID="{F8FFAEBE-A9C2-4FB0-A31D-62D7EDD181A7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5968A50-60ED-4E23-9183-B0CF4B1E0671}" type="pres">
      <dgm:prSet presAssocID="{F8FFAEBE-A9C2-4FB0-A31D-62D7EDD181A7}" presName="txShp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54416E-0EAF-4428-A094-B39DD3C11EC0}" type="pres">
      <dgm:prSet presAssocID="{EEC72494-B093-4F69-8CFD-3C3B6775669A}" presName="spacing" presStyleCnt="0"/>
      <dgm:spPr/>
    </dgm:pt>
    <dgm:pt modelId="{741227BE-A6A6-45F4-AFBA-3EEC389225C2}" type="pres">
      <dgm:prSet presAssocID="{0CC6489F-54E1-4E6C-93AF-27D180DD36F1}" presName="composite" presStyleCnt="0"/>
      <dgm:spPr/>
    </dgm:pt>
    <dgm:pt modelId="{33FDD8A2-AE0F-4A51-B5DD-A9BFD235084C}" type="pres">
      <dgm:prSet presAssocID="{0CC6489F-54E1-4E6C-93AF-27D180DD36F1}" presName="imgShp" presStyleLbl="fgImgPlace1" presStyleIdx="1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AFFEC1C-6E96-4718-96B8-437F4A22FAC6}" type="pres">
      <dgm:prSet presAssocID="{0CC6489F-54E1-4E6C-93AF-27D180DD36F1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1AB4F2-BAB1-43A7-B7F7-63DC8212E438}" type="pres">
      <dgm:prSet presAssocID="{08ED20A6-6A8D-4F64-9C05-93AC45229374}" presName="spacing" presStyleCnt="0"/>
      <dgm:spPr/>
    </dgm:pt>
    <dgm:pt modelId="{CFD60905-8125-40D9-A229-7720C8180F58}" type="pres">
      <dgm:prSet presAssocID="{C7A8C0A1-28DF-44B8-B4E9-3BD56A1336A3}" presName="composite" presStyleCnt="0"/>
      <dgm:spPr/>
    </dgm:pt>
    <dgm:pt modelId="{499B1419-F86E-49F9-938B-06F85E4FC2AD}" type="pres">
      <dgm:prSet presAssocID="{C7A8C0A1-28DF-44B8-B4E9-3BD56A1336A3}" presName="imgShp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26E79E63-CAED-4356-AAC3-9EF86369CAA7}" type="pres">
      <dgm:prSet presAssocID="{C7A8C0A1-28DF-44B8-B4E9-3BD56A1336A3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5DD6DBF-3274-4AB2-A1C7-597D50429447}" type="pres">
      <dgm:prSet presAssocID="{AF28312F-421E-4233-ADA3-F02624E11D99}" presName="spacing" presStyleCnt="0"/>
      <dgm:spPr/>
    </dgm:pt>
    <dgm:pt modelId="{9E85DEEC-CFC5-4541-B677-6EFD8E1C3DE5}" type="pres">
      <dgm:prSet presAssocID="{03125489-B5AE-4458-945D-ED41624A3266}" presName="composite" presStyleCnt="0"/>
      <dgm:spPr/>
    </dgm:pt>
    <dgm:pt modelId="{8F3BFE30-C268-4E77-AEF4-227C0987E641}" type="pres">
      <dgm:prSet presAssocID="{03125489-B5AE-4458-945D-ED41624A3266}" presName="imgShp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353A369-0946-4EBA-BC6C-8B7C0B6CC6A3}" type="pres">
      <dgm:prSet presAssocID="{03125489-B5AE-4458-945D-ED41624A3266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63ACDB6E-35E2-40D3-9D44-A7523F0BAE35}" type="presOf" srcId="{03125489-B5AE-4458-945D-ED41624A3266}" destId="{C353A369-0946-4EBA-BC6C-8B7C0B6CC6A3}" srcOrd="0" destOrd="0" presId="urn:microsoft.com/office/officeart/2005/8/layout/vList3"/>
    <dgm:cxn modelId="{E2E612AD-34D0-4338-9B5D-85BC4BAC47F6}" srcId="{B7F13D6D-F35A-41C0-BC1A-B019D4788A5A}" destId="{F8FFAEBE-A9C2-4FB0-A31D-62D7EDD181A7}" srcOrd="0" destOrd="0" parTransId="{89819421-1D5A-43C6-A79F-632D48E3B228}" sibTransId="{EEC72494-B093-4F69-8CFD-3C3B6775669A}"/>
    <dgm:cxn modelId="{ACB55880-4C6B-4C49-8C6A-60AAD7B481A4}" srcId="{B7F13D6D-F35A-41C0-BC1A-B019D4788A5A}" destId="{0CC6489F-54E1-4E6C-93AF-27D180DD36F1}" srcOrd="1" destOrd="0" parTransId="{E6DAE9C8-FDBA-4DD7-B328-B3B2F02E7800}" sibTransId="{08ED20A6-6A8D-4F64-9C05-93AC45229374}"/>
    <dgm:cxn modelId="{583487E5-D175-4358-9204-846A32694C55}" srcId="{B7F13D6D-F35A-41C0-BC1A-B019D4788A5A}" destId="{03125489-B5AE-4458-945D-ED41624A3266}" srcOrd="3" destOrd="0" parTransId="{FB4D5C22-7E04-4C86-A597-1BF74B7A3DDC}" sibTransId="{3AA75501-B6B1-4C6A-B29C-C81A5D9848F0}"/>
    <dgm:cxn modelId="{71893D29-E640-4B04-BEFB-79DB7A32E57C}" type="presOf" srcId="{C7A8C0A1-28DF-44B8-B4E9-3BD56A1336A3}" destId="{26E79E63-CAED-4356-AAC3-9EF86369CAA7}" srcOrd="0" destOrd="0" presId="urn:microsoft.com/office/officeart/2005/8/layout/vList3"/>
    <dgm:cxn modelId="{FC5D1EFB-54D5-47E1-9C08-0AEC5F59209D}" type="presOf" srcId="{F8FFAEBE-A9C2-4FB0-A31D-62D7EDD181A7}" destId="{25968A50-60ED-4E23-9183-B0CF4B1E0671}" srcOrd="0" destOrd="0" presId="urn:microsoft.com/office/officeart/2005/8/layout/vList3"/>
    <dgm:cxn modelId="{F6B74BBD-BB74-4830-A8A2-0CEC1BB2EE67}" srcId="{B7F13D6D-F35A-41C0-BC1A-B019D4788A5A}" destId="{C7A8C0A1-28DF-44B8-B4E9-3BD56A1336A3}" srcOrd="2" destOrd="0" parTransId="{140D6C5C-8AE4-4212-87E1-A6204C048558}" sibTransId="{AF28312F-421E-4233-ADA3-F02624E11D99}"/>
    <dgm:cxn modelId="{37CB1C9F-8DAB-47F4-977E-E8C800B2AEA2}" type="presOf" srcId="{B7F13D6D-F35A-41C0-BC1A-B019D4788A5A}" destId="{C0231063-BE60-4D99-BCA4-63FA85380A65}" srcOrd="0" destOrd="0" presId="urn:microsoft.com/office/officeart/2005/8/layout/vList3"/>
    <dgm:cxn modelId="{70ABB1E0-2632-4DD9-9DCC-142217FCCF10}" type="presOf" srcId="{0CC6489F-54E1-4E6C-93AF-27D180DD36F1}" destId="{4AFFEC1C-6E96-4718-96B8-437F4A22FAC6}" srcOrd="0" destOrd="0" presId="urn:microsoft.com/office/officeart/2005/8/layout/vList3"/>
    <dgm:cxn modelId="{E10110E8-E74C-4ED2-B59F-21C68CEE7AB8}" type="presParOf" srcId="{C0231063-BE60-4D99-BCA4-63FA85380A65}" destId="{BB40FF47-F0A8-4681-A5AA-4C80ECD331A1}" srcOrd="0" destOrd="0" presId="urn:microsoft.com/office/officeart/2005/8/layout/vList3"/>
    <dgm:cxn modelId="{2B51E748-F645-4F46-A00A-267749E0A3DA}" type="presParOf" srcId="{BB40FF47-F0A8-4681-A5AA-4C80ECD331A1}" destId="{F3AFEE18-310E-4A1C-A864-C59A2FA56161}" srcOrd="0" destOrd="0" presId="urn:microsoft.com/office/officeart/2005/8/layout/vList3"/>
    <dgm:cxn modelId="{EAC7F71C-282A-4DED-A75A-634C27698D98}" type="presParOf" srcId="{BB40FF47-F0A8-4681-A5AA-4C80ECD331A1}" destId="{25968A50-60ED-4E23-9183-B0CF4B1E0671}" srcOrd="1" destOrd="0" presId="urn:microsoft.com/office/officeart/2005/8/layout/vList3"/>
    <dgm:cxn modelId="{98D3FD10-0E40-4ADA-A507-6F8077826ED5}" type="presParOf" srcId="{C0231063-BE60-4D99-BCA4-63FA85380A65}" destId="{BC54416E-0EAF-4428-A094-B39DD3C11EC0}" srcOrd="1" destOrd="0" presId="urn:microsoft.com/office/officeart/2005/8/layout/vList3"/>
    <dgm:cxn modelId="{64BFB801-F70E-4E5B-8834-8ED7AC4B4F6D}" type="presParOf" srcId="{C0231063-BE60-4D99-BCA4-63FA85380A65}" destId="{741227BE-A6A6-45F4-AFBA-3EEC389225C2}" srcOrd="2" destOrd="0" presId="urn:microsoft.com/office/officeart/2005/8/layout/vList3"/>
    <dgm:cxn modelId="{1184D313-A3CD-4460-9E26-2764CE24734A}" type="presParOf" srcId="{741227BE-A6A6-45F4-AFBA-3EEC389225C2}" destId="{33FDD8A2-AE0F-4A51-B5DD-A9BFD235084C}" srcOrd="0" destOrd="0" presId="urn:microsoft.com/office/officeart/2005/8/layout/vList3"/>
    <dgm:cxn modelId="{05C1EF2E-35D6-4353-9CE9-AB2458E83C0B}" type="presParOf" srcId="{741227BE-A6A6-45F4-AFBA-3EEC389225C2}" destId="{4AFFEC1C-6E96-4718-96B8-437F4A22FAC6}" srcOrd="1" destOrd="0" presId="urn:microsoft.com/office/officeart/2005/8/layout/vList3"/>
    <dgm:cxn modelId="{BA03F66B-2AA3-4E69-8F62-EF112C8C0D2B}" type="presParOf" srcId="{C0231063-BE60-4D99-BCA4-63FA85380A65}" destId="{841AB4F2-BAB1-43A7-B7F7-63DC8212E438}" srcOrd="3" destOrd="0" presId="urn:microsoft.com/office/officeart/2005/8/layout/vList3"/>
    <dgm:cxn modelId="{6DB776FA-56E1-47A4-805F-7875ECC2E549}" type="presParOf" srcId="{C0231063-BE60-4D99-BCA4-63FA85380A65}" destId="{CFD60905-8125-40D9-A229-7720C8180F58}" srcOrd="4" destOrd="0" presId="urn:microsoft.com/office/officeart/2005/8/layout/vList3"/>
    <dgm:cxn modelId="{4ED20162-F163-44DE-BF2B-86AA40521DC9}" type="presParOf" srcId="{CFD60905-8125-40D9-A229-7720C8180F58}" destId="{499B1419-F86E-49F9-938B-06F85E4FC2AD}" srcOrd="0" destOrd="0" presId="urn:microsoft.com/office/officeart/2005/8/layout/vList3"/>
    <dgm:cxn modelId="{B310732F-A563-4197-A79E-F6624DA51E89}" type="presParOf" srcId="{CFD60905-8125-40D9-A229-7720C8180F58}" destId="{26E79E63-CAED-4356-AAC3-9EF86369CAA7}" srcOrd="1" destOrd="0" presId="urn:microsoft.com/office/officeart/2005/8/layout/vList3"/>
    <dgm:cxn modelId="{098691F9-F6D9-47AC-B03E-ACC8F37CD64A}" type="presParOf" srcId="{C0231063-BE60-4D99-BCA4-63FA85380A65}" destId="{55DD6DBF-3274-4AB2-A1C7-597D50429447}" srcOrd="5" destOrd="0" presId="urn:microsoft.com/office/officeart/2005/8/layout/vList3"/>
    <dgm:cxn modelId="{DB2AC70B-2378-4DC6-BC72-059551DB8437}" type="presParOf" srcId="{C0231063-BE60-4D99-BCA4-63FA85380A65}" destId="{9E85DEEC-CFC5-4541-B677-6EFD8E1C3DE5}" srcOrd="6" destOrd="0" presId="urn:microsoft.com/office/officeart/2005/8/layout/vList3"/>
    <dgm:cxn modelId="{53AB21CE-B489-47AB-82E5-387748158C55}" type="presParOf" srcId="{9E85DEEC-CFC5-4541-B677-6EFD8E1C3DE5}" destId="{8F3BFE30-C268-4E77-AEF4-227C0987E641}" srcOrd="0" destOrd="0" presId="urn:microsoft.com/office/officeart/2005/8/layout/vList3"/>
    <dgm:cxn modelId="{C988B210-7CB0-4784-A34D-16656915F32E}" type="presParOf" srcId="{9E85DEEC-CFC5-4541-B677-6EFD8E1C3DE5}" destId="{C353A369-0946-4EBA-BC6C-8B7C0B6CC6A3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18A2A34-2AA0-400C-B3F5-3B5AD720E145}" type="doc">
      <dgm:prSet loTypeId="urn:microsoft.com/office/officeart/2005/8/layout/vList3" loCatId="picture" qsTypeId="urn:microsoft.com/office/officeart/2005/8/quickstyle/simple5" qsCatId="simple" csTypeId="urn:microsoft.com/office/officeart/2005/8/colors/accent1_2" csCatId="accent1" phldr="1"/>
      <dgm:spPr/>
    </dgm:pt>
    <dgm:pt modelId="{2D5F62A3-C313-4015-A037-7D975B71BDF6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Социально-психологическая  работа </a:t>
          </a:r>
          <a:endParaRPr lang="ru-RU" dirty="0">
            <a:solidFill>
              <a:srgbClr val="006666"/>
            </a:solidFill>
          </a:endParaRPr>
        </a:p>
      </dgm:t>
    </dgm:pt>
    <dgm:pt modelId="{BECCD7E7-7B99-4FB6-8814-76275AB3FBB1}" type="parTrans" cxnId="{F7FBC67C-16DE-490E-883B-DE924A42F0C5}">
      <dgm:prSet/>
      <dgm:spPr/>
      <dgm:t>
        <a:bodyPr/>
        <a:lstStyle/>
        <a:p>
          <a:endParaRPr lang="ru-RU"/>
        </a:p>
      </dgm:t>
    </dgm:pt>
    <dgm:pt modelId="{8D5CD57D-C6B2-4D0A-8A2B-AA8DA92CDC97}" type="sibTrans" cxnId="{F7FBC67C-16DE-490E-883B-DE924A42F0C5}">
      <dgm:prSet/>
      <dgm:spPr/>
      <dgm:t>
        <a:bodyPr/>
        <a:lstStyle/>
        <a:p>
          <a:endParaRPr lang="ru-RU"/>
        </a:p>
      </dgm:t>
    </dgm:pt>
    <dgm:pt modelId="{CD4FB776-5387-4D87-BCD4-15AF9E69350E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Спортивно-массовая работа, пропаганда и внедрение физической культуры и здорового образа жизни</a:t>
          </a:r>
          <a:endParaRPr lang="ru-RU" dirty="0">
            <a:solidFill>
              <a:srgbClr val="006666"/>
            </a:solidFill>
          </a:endParaRPr>
        </a:p>
      </dgm:t>
    </dgm:pt>
    <dgm:pt modelId="{2EE1F471-EC0C-460E-AA70-105D94D43AD6}" type="parTrans" cxnId="{9FB78F7F-9CF2-4601-BB6C-936D6F6F1972}">
      <dgm:prSet/>
      <dgm:spPr/>
      <dgm:t>
        <a:bodyPr/>
        <a:lstStyle/>
        <a:p>
          <a:endParaRPr lang="ru-RU"/>
        </a:p>
      </dgm:t>
    </dgm:pt>
    <dgm:pt modelId="{A9B26F82-B1F4-46C9-8B99-15BDD4E758D6}" type="sibTrans" cxnId="{9FB78F7F-9CF2-4601-BB6C-936D6F6F1972}">
      <dgm:prSet/>
      <dgm:spPr/>
      <dgm:t>
        <a:bodyPr/>
        <a:lstStyle/>
        <a:p>
          <a:endParaRPr lang="ru-RU"/>
        </a:p>
      </dgm:t>
    </dgm:pt>
    <dgm:pt modelId="{A4E54F7E-FBF0-4BFD-9DD6-7A3657A9609D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Духовно – нравственное воспитание</a:t>
          </a:r>
          <a:endParaRPr lang="ru-RU" dirty="0">
            <a:solidFill>
              <a:srgbClr val="006666"/>
            </a:solidFill>
          </a:endParaRPr>
        </a:p>
      </dgm:t>
    </dgm:pt>
    <dgm:pt modelId="{893E8616-2F0C-4E79-B8F5-A72343DB1125}" type="parTrans" cxnId="{2456C3F6-4E8E-4875-9232-4617689E07D3}">
      <dgm:prSet/>
      <dgm:spPr/>
      <dgm:t>
        <a:bodyPr/>
        <a:lstStyle/>
        <a:p>
          <a:endParaRPr lang="ru-RU"/>
        </a:p>
      </dgm:t>
    </dgm:pt>
    <dgm:pt modelId="{516F80E7-FB20-4DA5-9274-941A954FD838}" type="sibTrans" cxnId="{2456C3F6-4E8E-4875-9232-4617689E07D3}">
      <dgm:prSet/>
      <dgm:spPr/>
      <dgm:t>
        <a:bodyPr/>
        <a:lstStyle/>
        <a:p>
          <a:endParaRPr lang="ru-RU"/>
        </a:p>
      </dgm:t>
    </dgm:pt>
    <dgm:pt modelId="{A70E8FD5-FB08-4E87-B245-18AEF50D41D2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Профессионально – трудовое воспитание</a:t>
          </a:r>
          <a:endParaRPr lang="ru-RU" dirty="0">
            <a:solidFill>
              <a:srgbClr val="006666"/>
            </a:solidFill>
          </a:endParaRPr>
        </a:p>
      </dgm:t>
    </dgm:pt>
    <dgm:pt modelId="{0E4A9D80-E7CB-466C-AA10-021B736CA79B}" type="parTrans" cxnId="{28D25E64-7832-40D6-9A94-E6F294CE7676}">
      <dgm:prSet/>
      <dgm:spPr/>
      <dgm:t>
        <a:bodyPr/>
        <a:lstStyle/>
        <a:p>
          <a:endParaRPr lang="ru-RU"/>
        </a:p>
      </dgm:t>
    </dgm:pt>
    <dgm:pt modelId="{5DBF973B-F6FF-486C-ABFD-2940AB3DEE07}" type="sibTrans" cxnId="{28D25E64-7832-40D6-9A94-E6F294CE7676}">
      <dgm:prSet/>
      <dgm:spPr/>
      <dgm:t>
        <a:bodyPr/>
        <a:lstStyle/>
        <a:p>
          <a:endParaRPr lang="ru-RU"/>
        </a:p>
      </dgm:t>
    </dgm:pt>
    <dgm:pt modelId="{A21963E0-01B0-49DD-9591-C1F6897E7866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Нравственно –эстетическое воспитание, культурно – массовая и творческая деятельность</a:t>
          </a:r>
          <a:endParaRPr lang="ru-RU" dirty="0">
            <a:solidFill>
              <a:srgbClr val="006666"/>
            </a:solidFill>
          </a:endParaRPr>
        </a:p>
      </dgm:t>
    </dgm:pt>
    <dgm:pt modelId="{D2B29C42-6B12-4392-AA41-44CF8F27A0C0}" type="parTrans" cxnId="{F27C4442-CFF3-4F14-8D4D-94DEBDB93891}">
      <dgm:prSet/>
      <dgm:spPr/>
      <dgm:t>
        <a:bodyPr/>
        <a:lstStyle/>
        <a:p>
          <a:endParaRPr lang="ru-RU"/>
        </a:p>
      </dgm:t>
    </dgm:pt>
    <dgm:pt modelId="{DBDEB868-1204-4075-90D0-1EFAD995E1A4}" type="sibTrans" cxnId="{F27C4442-CFF3-4F14-8D4D-94DEBDB93891}">
      <dgm:prSet/>
      <dgm:spPr/>
      <dgm:t>
        <a:bodyPr/>
        <a:lstStyle/>
        <a:p>
          <a:endParaRPr lang="ru-RU"/>
        </a:p>
      </dgm:t>
    </dgm:pt>
    <dgm:pt modelId="{9BE4926D-7BBF-4427-9CB4-54F27F4A2178}" type="pres">
      <dgm:prSet presAssocID="{218A2A34-2AA0-400C-B3F5-3B5AD720E145}" presName="linearFlow" presStyleCnt="0">
        <dgm:presLayoutVars>
          <dgm:dir/>
          <dgm:resizeHandles val="exact"/>
        </dgm:presLayoutVars>
      </dgm:prSet>
      <dgm:spPr/>
    </dgm:pt>
    <dgm:pt modelId="{6FA49122-CED8-4346-BFCE-698F8243DF6C}" type="pres">
      <dgm:prSet presAssocID="{2D5F62A3-C313-4015-A037-7D975B71BDF6}" presName="composite" presStyleCnt="0"/>
      <dgm:spPr/>
    </dgm:pt>
    <dgm:pt modelId="{E556D1FD-1B68-459F-8691-DAF45161E90E}" type="pres">
      <dgm:prSet presAssocID="{2D5F62A3-C313-4015-A037-7D975B71BDF6}" presName="imgShp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311DB65-5034-4682-A508-DBDFB9161220}" type="pres">
      <dgm:prSet presAssocID="{2D5F62A3-C313-4015-A037-7D975B71BDF6}" presName="txShp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B994F4-5BA6-4E82-9A6A-C4C563F47017}" type="pres">
      <dgm:prSet presAssocID="{8D5CD57D-C6B2-4D0A-8A2B-AA8DA92CDC97}" presName="spacing" presStyleCnt="0"/>
      <dgm:spPr/>
    </dgm:pt>
    <dgm:pt modelId="{0F6CC966-621D-4178-A361-B8FDDD043D28}" type="pres">
      <dgm:prSet presAssocID="{CD4FB776-5387-4D87-BCD4-15AF9E69350E}" presName="composite" presStyleCnt="0"/>
      <dgm:spPr/>
    </dgm:pt>
    <dgm:pt modelId="{307B877D-512D-46A3-9BFD-EC6A7FFE64EE}" type="pres">
      <dgm:prSet presAssocID="{CD4FB776-5387-4D87-BCD4-15AF9E69350E}" presName="imgShp" presStyleLbl="fgImgPlace1" presStyleIdx="1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6BC7138F-57D5-4AA6-82DD-A051C6D33411}" type="pres">
      <dgm:prSet presAssocID="{CD4FB776-5387-4D87-BCD4-15AF9E69350E}" presName="txShp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DD1A246-4954-45C8-BCBD-9002538DEC6E}" type="pres">
      <dgm:prSet presAssocID="{A9B26F82-B1F4-46C9-8B99-15BDD4E758D6}" presName="spacing" presStyleCnt="0"/>
      <dgm:spPr/>
    </dgm:pt>
    <dgm:pt modelId="{E7E0AA35-1620-46AB-8374-07AFB6A63DC3}" type="pres">
      <dgm:prSet presAssocID="{A4E54F7E-FBF0-4BFD-9DD6-7A3657A9609D}" presName="composite" presStyleCnt="0"/>
      <dgm:spPr/>
    </dgm:pt>
    <dgm:pt modelId="{B847D06A-9B08-4D8A-BEEA-DA9B77561F96}" type="pres">
      <dgm:prSet presAssocID="{A4E54F7E-FBF0-4BFD-9DD6-7A3657A9609D}" presName="imgShp" presStyleLbl="fgImgPlace1" presStyleIdx="2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71442BE9-50D8-4815-BFEA-603E80522535}" type="pres">
      <dgm:prSet presAssocID="{A4E54F7E-FBF0-4BFD-9DD6-7A3657A9609D}" presName="txShp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C90D62-6C30-46F9-BDFC-37863C89B44D}" type="pres">
      <dgm:prSet presAssocID="{516F80E7-FB20-4DA5-9274-941A954FD838}" presName="spacing" presStyleCnt="0"/>
      <dgm:spPr/>
    </dgm:pt>
    <dgm:pt modelId="{C911B424-6D57-49C1-B35F-D39B72430074}" type="pres">
      <dgm:prSet presAssocID="{A70E8FD5-FB08-4E87-B245-18AEF50D41D2}" presName="composite" presStyleCnt="0"/>
      <dgm:spPr/>
    </dgm:pt>
    <dgm:pt modelId="{72C47851-421D-46CD-9FD8-0B599516FB8C}" type="pres">
      <dgm:prSet presAssocID="{A70E8FD5-FB08-4E87-B245-18AEF50D41D2}" presName="imgShp" presStyleLbl="fgImgPlace1" presStyleIdx="3" presStyleCnt="5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5A61A035-0227-45EC-B02D-5837A32919B2}" type="pres">
      <dgm:prSet presAssocID="{A70E8FD5-FB08-4E87-B245-18AEF50D41D2}" presName="txShp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6DF9D8-D94D-40F6-B3B2-946FE2EDB26D}" type="pres">
      <dgm:prSet presAssocID="{5DBF973B-F6FF-486C-ABFD-2940AB3DEE07}" presName="spacing" presStyleCnt="0"/>
      <dgm:spPr/>
    </dgm:pt>
    <dgm:pt modelId="{99D44D5D-314E-43AF-9F30-3A027A9D8E16}" type="pres">
      <dgm:prSet presAssocID="{A21963E0-01B0-49DD-9591-C1F6897E7866}" presName="composite" presStyleCnt="0"/>
      <dgm:spPr/>
    </dgm:pt>
    <dgm:pt modelId="{0DBD12EC-8F4D-467C-902A-E2C5C178A9D5}" type="pres">
      <dgm:prSet presAssocID="{A21963E0-01B0-49DD-9591-C1F6897E7866}" presName="imgShp" presStyleLbl="fgImgPlace1" presStyleIdx="4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4FDEB318-7FA6-4CEE-BB29-A62481AD7A8C}" type="pres">
      <dgm:prSet presAssocID="{A21963E0-01B0-49DD-9591-C1F6897E7866}" presName="txShp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97ABED3-9378-422D-9FEC-A99DDAB5C40E}" type="presOf" srcId="{A70E8FD5-FB08-4E87-B245-18AEF50D41D2}" destId="{5A61A035-0227-45EC-B02D-5837A32919B2}" srcOrd="0" destOrd="0" presId="urn:microsoft.com/office/officeart/2005/8/layout/vList3"/>
    <dgm:cxn modelId="{28D25E64-7832-40D6-9A94-E6F294CE7676}" srcId="{218A2A34-2AA0-400C-B3F5-3B5AD720E145}" destId="{A70E8FD5-FB08-4E87-B245-18AEF50D41D2}" srcOrd="3" destOrd="0" parTransId="{0E4A9D80-E7CB-466C-AA10-021B736CA79B}" sibTransId="{5DBF973B-F6FF-486C-ABFD-2940AB3DEE07}"/>
    <dgm:cxn modelId="{F7FBC67C-16DE-490E-883B-DE924A42F0C5}" srcId="{218A2A34-2AA0-400C-B3F5-3B5AD720E145}" destId="{2D5F62A3-C313-4015-A037-7D975B71BDF6}" srcOrd="0" destOrd="0" parTransId="{BECCD7E7-7B99-4FB6-8814-76275AB3FBB1}" sibTransId="{8D5CD57D-C6B2-4D0A-8A2B-AA8DA92CDC97}"/>
    <dgm:cxn modelId="{F4224D5B-C295-4454-AF76-DE7BF4211A7B}" type="presOf" srcId="{2D5F62A3-C313-4015-A037-7D975B71BDF6}" destId="{A311DB65-5034-4682-A508-DBDFB9161220}" srcOrd="0" destOrd="0" presId="urn:microsoft.com/office/officeart/2005/8/layout/vList3"/>
    <dgm:cxn modelId="{CDD68686-C94E-4AE7-80EA-1851DE8C34D2}" type="presOf" srcId="{218A2A34-2AA0-400C-B3F5-3B5AD720E145}" destId="{9BE4926D-7BBF-4427-9CB4-54F27F4A2178}" srcOrd="0" destOrd="0" presId="urn:microsoft.com/office/officeart/2005/8/layout/vList3"/>
    <dgm:cxn modelId="{B2091F66-7082-4F58-961A-3F3756C1B07A}" type="presOf" srcId="{A21963E0-01B0-49DD-9591-C1F6897E7866}" destId="{4FDEB318-7FA6-4CEE-BB29-A62481AD7A8C}" srcOrd="0" destOrd="0" presId="urn:microsoft.com/office/officeart/2005/8/layout/vList3"/>
    <dgm:cxn modelId="{9FB78F7F-9CF2-4601-BB6C-936D6F6F1972}" srcId="{218A2A34-2AA0-400C-B3F5-3B5AD720E145}" destId="{CD4FB776-5387-4D87-BCD4-15AF9E69350E}" srcOrd="1" destOrd="0" parTransId="{2EE1F471-EC0C-460E-AA70-105D94D43AD6}" sibTransId="{A9B26F82-B1F4-46C9-8B99-15BDD4E758D6}"/>
    <dgm:cxn modelId="{3B087493-CA4C-41BA-95E9-409032BD175D}" type="presOf" srcId="{CD4FB776-5387-4D87-BCD4-15AF9E69350E}" destId="{6BC7138F-57D5-4AA6-82DD-A051C6D33411}" srcOrd="0" destOrd="0" presId="urn:microsoft.com/office/officeart/2005/8/layout/vList3"/>
    <dgm:cxn modelId="{E15543D5-82EC-468C-B4A2-AEEAEC641AF7}" type="presOf" srcId="{A4E54F7E-FBF0-4BFD-9DD6-7A3657A9609D}" destId="{71442BE9-50D8-4815-BFEA-603E80522535}" srcOrd="0" destOrd="0" presId="urn:microsoft.com/office/officeart/2005/8/layout/vList3"/>
    <dgm:cxn modelId="{F27C4442-CFF3-4F14-8D4D-94DEBDB93891}" srcId="{218A2A34-2AA0-400C-B3F5-3B5AD720E145}" destId="{A21963E0-01B0-49DD-9591-C1F6897E7866}" srcOrd="4" destOrd="0" parTransId="{D2B29C42-6B12-4392-AA41-44CF8F27A0C0}" sibTransId="{DBDEB868-1204-4075-90D0-1EFAD995E1A4}"/>
    <dgm:cxn modelId="{2456C3F6-4E8E-4875-9232-4617689E07D3}" srcId="{218A2A34-2AA0-400C-B3F5-3B5AD720E145}" destId="{A4E54F7E-FBF0-4BFD-9DD6-7A3657A9609D}" srcOrd="2" destOrd="0" parTransId="{893E8616-2F0C-4E79-B8F5-A72343DB1125}" sibTransId="{516F80E7-FB20-4DA5-9274-941A954FD838}"/>
    <dgm:cxn modelId="{CBD4D25F-4605-4326-8172-244ACDEFEF7F}" type="presParOf" srcId="{9BE4926D-7BBF-4427-9CB4-54F27F4A2178}" destId="{6FA49122-CED8-4346-BFCE-698F8243DF6C}" srcOrd="0" destOrd="0" presId="urn:microsoft.com/office/officeart/2005/8/layout/vList3"/>
    <dgm:cxn modelId="{BCFD15F0-A009-48F7-81DD-F5204414D071}" type="presParOf" srcId="{6FA49122-CED8-4346-BFCE-698F8243DF6C}" destId="{E556D1FD-1B68-459F-8691-DAF45161E90E}" srcOrd="0" destOrd="0" presId="urn:microsoft.com/office/officeart/2005/8/layout/vList3"/>
    <dgm:cxn modelId="{7AF1CED1-35F4-4F23-839B-CFDBB3E22D7A}" type="presParOf" srcId="{6FA49122-CED8-4346-BFCE-698F8243DF6C}" destId="{A311DB65-5034-4682-A508-DBDFB9161220}" srcOrd="1" destOrd="0" presId="urn:microsoft.com/office/officeart/2005/8/layout/vList3"/>
    <dgm:cxn modelId="{854FB232-6347-4DDA-B409-BDDF1E9A3C97}" type="presParOf" srcId="{9BE4926D-7BBF-4427-9CB4-54F27F4A2178}" destId="{6DB994F4-5BA6-4E82-9A6A-C4C563F47017}" srcOrd="1" destOrd="0" presId="urn:microsoft.com/office/officeart/2005/8/layout/vList3"/>
    <dgm:cxn modelId="{7F70891D-CCAA-429F-BA2B-2B99D1729567}" type="presParOf" srcId="{9BE4926D-7BBF-4427-9CB4-54F27F4A2178}" destId="{0F6CC966-621D-4178-A361-B8FDDD043D28}" srcOrd="2" destOrd="0" presId="urn:microsoft.com/office/officeart/2005/8/layout/vList3"/>
    <dgm:cxn modelId="{D6DD32C3-2FB4-4F9B-AB80-829EB3A7FE57}" type="presParOf" srcId="{0F6CC966-621D-4178-A361-B8FDDD043D28}" destId="{307B877D-512D-46A3-9BFD-EC6A7FFE64EE}" srcOrd="0" destOrd="0" presId="urn:microsoft.com/office/officeart/2005/8/layout/vList3"/>
    <dgm:cxn modelId="{2F2D0589-0C0C-4E54-A47B-7CFE6AEC068A}" type="presParOf" srcId="{0F6CC966-621D-4178-A361-B8FDDD043D28}" destId="{6BC7138F-57D5-4AA6-82DD-A051C6D33411}" srcOrd="1" destOrd="0" presId="urn:microsoft.com/office/officeart/2005/8/layout/vList3"/>
    <dgm:cxn modelId="{D3D4CCA9-4DC2-4A46-8939-26A90A438046}" type="presParOf" srcId="{9BE4926D-7BBF-4427-9CB4-54F27F4A2178}" destId="{3DD1A246-4954-45C8-BCBD-9002538DEC6E}" srcOrd="3" destOrd="0" presId="urn:microsoft.com/office/officeart/2005/8/layout/vList3"/>
    <dgm:cxn modelId="{625DD972-39C5-47FF-9CF5-D36482590EDC}" type="presParOf" srcId="{9BE4926D-7BBF-4427-9CB4-54F27F4A2178}" destId="{E7E0AA35-1620-46AB-8374-07AFB6A63DC3}" srcOrd="4" destOrd="0" presId="urn:microsoft.com/office/officeart/2005/8/layout/vList3"/>
    <dgm:cxn modelId="{4EB955A9-2A9C-4C1A-89CF-2E17E522C141}" type="presParOf" srcId="{E7E0AA35-1620-46AB-8374-07AFB6A63DC3}" destId="{B847D06A-9B08-4D8A-BEEA-DA9B77561F96}" srcOrd="0" destOrd="0" presId="urn:microsoft.com/office/officeart/2005/8/layout/vList3"/>
    <dgm:cxn modelId="{696C6FD0-4E4F-488E-A998-D2DD4AC799A3}" type="presParOf" srcId="{E7E0AA35-1620-46AB-8374-07AFB6A63DC3}" destId="{71442BE9-50D8-4815-BFEA-603E80522535}" srcOrd="1" destOrd="0" presId="urn:microsoft.com/office/officeart/2005/8/layout/vList3"/>
    <dgm:cxn modelId="{841A5548-5804-451F-A6FF-65FF1B074BF9}" type="presParOf" srcId="{9BE4926D-7BBF-4427-9CB4-54F27F4A2178}" destId="{23C90D62-6C30-46F9-BDFC-37863C89B44D}" srcOrd="5" destOrd="0" presId="urn:microsoft.com/office/officeart/2005/8/layout/vList3"/>
    <dgm:cxn modelId="{0E706ABD-A575-42BB-8002-BF7330BB4EB1}" type="presParOf" srcId="{9BE4926D-7BBF-4427-9CB4-54F27F4A2178}" destId="{C911B424-6D57-49C1-B35F-D39B72430074}" srcOrd="6" destOrd="0" presId="urn:microsoft.com/office/officeart/2005/8/layout/vList3"/>
    <dgm:cxn modelId="{6090D948-6B7D-48A9-B75E-10A8F327A7B4}" type="presParOf" srcId="{C911B424-6D57-49C1-B35F-D39B72430074}" destId="{72C47851-421D-46CD-9FD8-0B599516FB8C}" srcOrd="0" destOrd="0" presId="urn:microsoft.com/office/officeart/2005/8/layout/vList3"/>
    <dgm:cxn modelId="{A0889BB0-AE7D-4951-8E4E-221C8CE2E29E}" type="presParOf" srcId="{C911B424-6D57-49C1-B35F-D39B72430074}" destId="{5A61A035-0227-45EC-B02D-5837A32919B2}" srcOrd="1" destOrd="0" presId="urn:microsoft.com/office/officeart/2005/8/layout/vList3"/>
    <dgm:cxn modelId="{18429991-D959-4102-AAAE-C74F7E83BE40}" type="presParOf" srcId="{9BE4926D-7BBF-4427-9CB4-54F27F4A2178}" destId="{CD6DF9D8-D94D-40F6-B3B2-946FE2EDB26D}" srcOrd="7" destOrd="0" presId="urn:microsoft.com/office/officeart/2005/8/layout/vList3"/>
    <dgm:cxn modelId="{EC14470A-6E2A-4C40-969B-0C4BC7283491}" type="presParOf" srcId="{9BE4926D-7BBF-4427-9CB4-54F27F4A2178}" destId="{99D44D5D-314E-43AF-9F30-3A027A9D8E16}" srcOrd="8" destOrd="0" presId="urn:microsoft.com/office/officeart/2005/8/layout/vList3"/>
    <dgm:cxn modelId="{2E60A12B-5106-46A0-8DB1-AB1863175E6A}" type="presParOf" srcId="{99D44D5D-314E-43AF-9F30-3A027A9D8E16}" destId="{0DBD12EC-8F4D-467C-902A-E2C5C178A9D5}" srcOrd="0" destOrd="0" presId="urn:microsoft.com/office/officeart/2005/8/layout/vList3"/>
    <dgm:cxn modelId="{9B7E9B7C-992C-4B78-848C-319C00FF6354}" type="presParOf" srcId="{99D44D5D-314E-43AF-9F30-3A027A9D8E16}" destId="{4FDEB318-7FA6-4CEE-BB29-A62481AD7A8C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EFAF914-14F4-49A0-912C-DBF82852CB54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86F4232-53AB-47D1-AAF6-76AE012FC953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66"/>
              </a:solidFill>
            </a:rPr>
            <a:t>Целевые образовательные гранты социальных партнеров</a:t>
          </a:r>
          <a:endParaRPr lang="ru-RU" sz="1800" b="1" dirty="0">
            <a:solidFill>
              <a:srgbClr val="006666"/>
            </a:solidFill>
          </a:endParaRPr>
        </a:p>
      </dgm:t>
    </dgm:pt>
    <dgm:pt modelId="{B9E339FF-ABC4-48C4-B058-37759DB493AA}" type="parTrans" cxnId="{A1DB911B-0986-478A-A428-F3B42BA33D26}">
      <dgm:prSet/>
      <dgm:spPr/>
      <dgm:t>
        <a:bodyPr/>
        <a:lstStyle/>
        <a:p>
          <a:endParaRPr lang="ru-RU"/>
        </a:p>
      </dgm:t>
    </dgm:pt>
    <dgm:pt modelId="{7144661F-D1F5-4F45-BCDD-A371DA082CAD}" type="sibTrans" cxnId="{A1DB911B-0986-478A-A428-F3B42BA33D26}">
      <dgm:prSet/>
      <dgm:spPr/>
      <dgm:t>
        <a:bodyPr/>
        <a:lstStyle/>
        <a:p>
          <a:endParaRPr lang="ru-RU"/>
        </a:p>
      </dgm:t>
    </dgm:pt>
    <dgm:pt modelId="{402828C0-E231-4127-BC88-910C0015AEB9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66"/>
              </a:solidFill>
            </a:rPr>
            <a:t>Образовательные гранты </a:t>
          </a:r>
          <a:r>
            <a:rPr lang="ru-RU" sz="1800" b="1" dirty="0" err="1" smtClean="0">
              <a:solidFill>
                <a:srgbClr val="006666"/>
              </a:solidFill>
            </a:rPr>
            <a:t>акимата</a:t>
          </a:r>
          <a:r>
            <a:rPr lang="ru-RU" sz="1800" b="1" dirty="0" smtClean="0">
              <a:solidFill>
                <a:srgbClr val="006666"/>
              </a:solidFill>
            </a:rPr>
            <a:t> г. Астаны</a:t>
          </a:r>
          <a:endParaRPr lang="ru-RU" sz="1800" b="1" dirty="0">
            <a:solidFill>
              <a:srgbClr val="006666"/>
            </a:solidFill>
          </a:endParaRPr>
        </a:p>
      </dgm:t>
    </dgm:pt>
    <dgm:pt modelId="{9406222C-A007-42ED-9E96-EEBE5D8B6AB9}" type="parTrans" cxnId="{6AB2AEA0-DC61-45A4-AAC2-2B1F0A6F9C2F}">
      <dgm:prSet/>
      <dgm:spPr/>
      <dgm:t>
        <a:bodyPr/>
        <a:lstStyle/>
        <a:p>
          <a:endParaRPr lang="ru-RU"/>
        </a:p>
      </dgm:t>
    </dgm:pt>
    <dgm:pt modelId="{1EF78BF7-445A-4D5D-A8B5-CD1D363AC374}" type="sibTrans" cxnId="{6AB2AEA0-DC61-45A4-AAC2-2B1F0A6F9C2F}">
      <dgm:prSet/>
      <dgm:spPr/>
      <dgm:t>
        <a:bodyPr/>
        <a:lstStyle/>
        <a:p>
          <a:endParaRPr lang="ru-RU"/>
        </a:p>
      </dgm:t>
    </dgm:pt>
    <dgm:pt modelId="{002AA57E-A18D-4849-A7E0-31AC93935A65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66"/>
              </a:solidFill>
            </a:rPr>
            <a:t>Ходатайство Университета на присуждение именных стипендий фонда Первого Президента</a:t>
          </a:r>
          <a:endParaRPr lang="ru-RU" sz="1800" b="1" dirty="0">
            <a:solidFill>
              <a:srgbClr val="006666"/>
            </a:solidFill>
          </a:endParaRPr>
        </a:p>
      </dgm:t>
    </dgm:pt>
    <dgm:pt modelId="{24C24333-DD7D-4665-A54A-C9F76CDF19F7}" type="parTrans" cxnId="{0E8A19D5-3B87-4F39-8C1A-CA7BEE7D7E0F}">
      <dgm:prSet/>
      <dgm:spPr/>
      <dgm:t>
        <a:bodyPr/>
        <a:lstStyle/>
        <a:p>
          <a:endParaRPr lang="ru-RU"/>
        </a:p>
      </dgm:t>
    </dgm:pt>
    <dgm:pt modelId="{E721A9F5-9D13-4299-957E-6DBCDFA535F3}" type="sibTrans" cxnId="{0E8A19D5-3B87-4F39-8C1A-CA7BEE7D7E0F}">
      <dgm:prSet/>
      <dgm:spPr/>
      <dgm:t>
        <a:bodyPr/>
        <a:lstStyle/>
        <a:p>
          <a:endParaRPr lang="ru-RU"/>
        </a:p>
      </dgm:t>
    </dgm:pt>
    <dgm:pt modelId="{4BEAC229-794D-45FF-AC4C-E661A6D1B514}">
      <dgm:prSet phldrT="[Текст]"/>
      <dgm:spPr/>
      <dgm:t>
        <a:bodyPr/>
        <a:lstStyle/>
        <a:p>
          <a:r>
            <a:rPr lang="ru-RU" b="1" dirty="0" smtClean="0">
              <a:solidFill>
                <a:srgbClr val="006666"/>
              </a:solidFill>
            </a:rPr>
            <a:t>Ходатайство Университета на присуждение именных стипендий  общественного фонда Бота</a:t>
          </a:r>
          <a:endParaRPr lang="ru-RU" b="1" dirty="0">
            <a:solidFill>
              <a:srgbClr val="006666"/>
            </a:solidFill>
          </a:endParaRPr>
        </a:p>
      </dgm:t>
    </dgm:pt>
    <dgm:pt modelId="{74AA6848-D683-419E-9622-94821EBD37B7}" type="parTrans" cxnId="{AC3B61FA-06A0-45CC-BD94-B1D5ABF17C86}">
      <dgm:prSet/>
      <dgm:spPr/>
      <dgm:t>
        <a:bodyPr/>
        <a:lstStyle/>
        <a:p>
          <a:endParaRPr lang="ru-RU"/>
        </a:p>
      </dgm:t>
    </dgm:pt>
    <dgm:pt modelId="{944391B9-1B07-4F1F-9A3A-E2FBFD30F731}" type="sibTrans" cxnId="{AC3B61FA-06A0-45CC-BD94-B1D5ABF17C86}">
      <dgm:prSet/>
      <dgm:spPr/>
      <dgm:t>
        <a:bodyPr/>
        <a:lstStyle/>
        <a:p>
          <a:endParaRPr lang="ru-RU"/>
        </a:p>
      </dgm:t>
    </dgm:pt>
    <dgm:pt modelId="{80E0D53B-874C-4057-A0E7-C687C56CBE46}">
      <dgm:prSet phldrT="[Текст]" custT="1"/>
      <dgm:spPr/>
      <dgm:t>
        <a:bodyPr/>
        <a:lstStyle/>
        <a:p>
          <a:r>
            <a:rPr lang="ru-RU" sz="1800" b="1" dirty="0" smtClean="0">
              <a:solidFill>
                <a:srgbClr val="006666"/>
              </a:solidFill>
              <a:effectLst/>
              <a:latin typeface="+mn-lt"/>
              <a:cs typeface="Times New Roman" pitchFamily="18" charset="0"/>
            </a:rPr>
            <a:t>Гибкая система льгот для социально уязвимых категорий обучающихся</a:t>
          </a:r>
          <a:endParaRPr lang="ru-RU" sz="1800" b="1" dirty="0">
            <a:solidFill>
              <a:srgbClr val="006666"/>
            </a:solidFill>
            <a:effectLst/>
            <a:latin typeface="+mn-lt"/>
            <a:cs typeface="Times New Roman" pitchFamily="18" charset="0"/>
          </a:endParaRPr>
        </a:p>
      </dgm:t>
    </dgm:pt>
    <dgm:pt modelId="{BAE6FA85-AE23-4159-9546-7B60838000DD}" type="parTrans" cxnId="{31EAEB52-7998-4EFA-B2F9-C410BC4297E6}">
      <dgm:prSet/>
      <dgm:spPr/>
      <dgm:t>
        <a:bodyPr/>
        <a:lstStyle/>
        <a:p>
          <a:endParaRPr lang="ru-RU"/>
        </a:p>
      </dgm:t>
    </dgm:pt>
    <dgm:pt modelId="{F49DC7E8-C910-4FBF-85EB-5F0B62826B39}" type="sibTrans" cxnId="{31EAEB52-7998-4EFA-B2F9-C410BC4297E6}">
      <dgm:prSet/>
      <dgm:spPr/>
      <dgm:t>
        <a:bodyPr/>
        <a:lstStyle/>
        <a:p>
          <a:endParaRPr lang="ru-RU"/>
        </a:p>
      </dgm:t>
    </dgm:pt>
    <dgm:pt modelId="{5437ABE6-53E9-4403-A534-A23551342CCF}" type="pres">
      <dgm:prSet presAssocID="{7EFAF914-14F4-49A0-912C-DBF82852CB54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2800A9-3C4C-46BF-8BD0-8530A8824DF5}" type="pres">
      <dgm:prSet presAssocID="{086F4232-53AB-47D1-AAF6-76AE012FC953}" presName="comp" presStyleCnt="0"/>
      <dgm:spPr/>
    </dgm:pt>
    <dgm:pt modelId="{155462C5-F924-4E6A-A55E-D860E164E01B}" type="pres">
      <dgm:prSet presAssocID="{086F4232-53AB-47D1-AAF6-76AE012FC953}" presName="box" presStyleLbl="node1" presStyleIdx="0" presStyleCnt="5"/>
      <dgm:spPr/>
      <dgm:t>
        <a:bodyPr/>
        <a:lstStyle/>
        <a:p>
          <a:endParaRPr lang="ru-RU"/>
        </a:p>
      </dgm:t>
    </dgm:pt>
    <dgm:pt modelId="{A19C78C4-E7CF-48DB-A582-3108A34513A2}" type="pres">
      <dgm:prSet presAssocID="{086F4232-53AB-47D1-AAF6-76AE012FC953}" presName="img" presStyleLbl="fgImgPlace1" presStyleIdx="0" presStyleCnt="5" custScaleX="7224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A605397-6F5F-4CCE-9653-8348A07DCA27}" type="pres">
      <dgm:prSet presAssocID="{086F4232-53AB-47D1-AAF6-76AE012FC953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9F6B701-565F-4B97-8A86-A8BAF1332A6F}" type="pres">
      <dgm:prSet presAssocID="{7144661F-D1F5-4F45-BCDD-A371DA082CAD}" presName="spacer" presStyleCnt="0"/>
      <dgm:spPr/>
    </dgm:pt>
    <dgm:pt modelId="{5CD07661-FCEA-4DFB-90C9-76593E6F6536}" type="pres">
      <dgm:prSet presAssocID="{402828C0-E231-4127-BC88-910C0015AEB9}" presName="comp" presStyleCnt="0"/>
      <dgm:spPr/>
    </dgm:pt>
    <dgm:pt modelId="{39059ABE-7E1C-4622-B4CB-7344368702EF}" type="pres">
      <dgm:prSet presAssocID="{402828C0-E231-4127-BC88-910C0015AEB9}" presName="box" presStyleLbl="node1" presStyleIdx="1" presStyleCnt="5"/>
      <dgm:spPr/>
      <dgm:t>
        <a:bodyPr/>
        <a:lstStyle/>
        <a:p>
          <a:endParaRPr lang="ru-RU"/>
        </a:p>
      </dgm:t>
    </dgm:pt>
    <dgm:pt modelId="{CD09B95A-216F-4F9A-94D1-18421C591251}" type="pres">
      <dgm:prSet presAssocID="{402828C0-E231-4127-BC88-910C0015AEB9}" presName="img" presStyleLbl="fgImgPlace1" presStyleIdx="1" presStyleCnt="5" custScaleX="7224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13B9CF5A-C3DD-4308-BAE7-B448D50FC439}" type="pres">
      <dgm:prSet presAssocID="{402828C0-E231-4127-BC88-910C0015AEB9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D284DA-C72F-48CE-8200-D8C15E4F90DF}" type="pres">
      <dgm:prSet presAssocID="{1EF78BF7-445A-4D5D-A8B5-CD1D363AC374}" presName="spacer" presStyleCnt="0"/>
      <dgm:spPr/>
    </dgm:pt>
    <dgm:pt modelId="{7AE2C696-3778-49EE-B18D-4D5CCE080DDE}" type="pres">
      <dgm:prSet presAssocID="{002AA57E-A18D-4849-A7E0-31AC93935A65}" presName="comp" presStyleCnt="0"/>
      <dgm:spPr/>
    </dgm:pt>
    <dgm:pt modelId="{88FFA17C-4CFD-47B6-85B9-233BC5AB573D}" type="pres">
      <dgm:prSet presAssocID="{002AA57E-A18D-4849-A7E0-31AC93935A65}" presName="box" presStyleLbl="node1" presStyleIdx="2" presStyleCnt="5"/>
      <dgm:spPr/>
      <dgm:t>
        <a:bodyPr/>
        <a:lstStyle/>
        <a:p>
          <a:endParaRPr lang="ru-RU"/>
        </a:p>
      </dgm:t>
    </dgm:pt>
    <dgm:pt modelId="{3D4105FB-EABA-4E57-895D-5A785043122D}" type="pres">
      <dgm:prSet presAssocID="{002AA57E-A18D-4849-A7E0-31AC93935A65}" presName="img" presStyleLbl="fgImgPlace1" presStyleIdx="2" presStyleCnt="5" custScaleX="8141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448CE0D1-C2DF-4CE1-ADFE-67D814750769}" type="pres">
      <dgm:prSet presAssocID="{002AA57E-A18D-4849-A7E0-31AC93935A65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1280D7-6EB0-4F1F-AE25-B707C05FF950}" type="pres">
      <dgm:prSet presAssocID="{E721A9F5-9D13-4299-957E-6DBCDFA535F3}" presName="spacer" presStyleCnt="0"/>
      <dgm:spPr/>
    </dgm:pt>
    <dgm:pt modelId="{6F0D2EF6-8C46-42C0-82CF-C50035566076}" type="pres">
      <dgm:prSet presAssocID="{4BEAC229-794D-45FF-AC4C-E661A6D1B514}" presName="comp" presStyleCnt="0"/>
      <dgm:spPr/>
    </dgm:pt>
    <dgm:pt modelId="{9033EDDD-7124-4688-9C42-AE117B3A94B6}" type="pres">
      <dgm:prSet presAssocID="{4BEAC229-794D-45FF-AC4C-E661A6D1B514}" presName="box" presStyleLbl="node1" presStyleIdx="3" presStyleCnt="5"/>
      <dgm:spPr/>
      <dgm:t>
        <a:bodyPr/>
        <a:lstStyle/>
        <a:p>
          <a:endParaRPr lang="ru-RU"/>
        </a:p>
      </dgm:t>
    </dgm:pt>
    <dgm:pt modelId="{86EF77F1-33D1-465B-AA00-E237A9D9081A}" type="pres">
      <dgm:prSet presAssocID="{4BEAC229-794D-45FF-AC4C-E661A6D1B514}" presName="img" presStyleLbl="fgImgPlace1" presStyleIdx="3" presStyleCnt="5" custScaleX="8141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FB35CCF-3B67-4C14-B95E-3C382092093B}" type="pres">
      <dgm:prSet presAssocID="{4BEAC229-794D-45FF-AC4C-E661A6D1B514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C28C0D-8041-4EEF-A84F-28D7C1FB0F96}" type="pres">
      <dgm:prSet presAssocID="{944391B9-1B07-4F1F-9A3A-E2FBFD30F731}" presName="spacer" presStyleCnt="0"/>
      <dgm:spPr/>
    </dgm:pt>
    <dgm:pt modelId="{85AF1BCD-CBCA-462D-A595-D4551D19A63C}" type="pres">
      <dgm:prSet presAssocID="{80E0D53B-874C-4057-A0E7-C687C56CBE46}" presName="comp" presStyleCnt="0"/>
      <dgm:spPr/>
    </dgm:pt>
    <dgm:pt modelId="{45D85328-4C2A-4762-8DB5-88D4D8BB5127}" type="pres">
      <dgm:prSet presAssocID="{80E0D53B-874C-4057-A0E7-C687C56CBE46}" presName="box" presStyleLbl="node1" presStyleIdx="4" presStyleCnt="5"/>
      <dgm:spPr/>
      <dgm:t>
        <a:bodyPr/>
        <a:lstStyle/>
        <a:p>
          <a:endParaRPr lang="ru-RU"/>
        </a:p>
      </dgm:t>
    </dgm:pt>
    <dgm:pt modelId="{3365C929-A33B-4EEF-BE95-ECB147B64176}" type="pres">
      <dgm:prSet presAssocID="{80E0D53B-874C-4057-A0E7-C687C56CBE46}" presName="img" presStyleLbl="fgImgPlace1" presStyleIdx="4" presStyleCnt="5" custScaleX="72244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02B25AC-62CB-4969-BD83-7B16D2441B35}" type="pres">
      <dgm:prSet presAssocID="{80E0D53B-874C-4057-A0E7-C687C56CBE46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E8A19D5-3B87-4F39-8C1A-CA7BEE7D7E0F}" srcId="{7EFAF914-14F4-49A0-912C-DBF82852CB54}" destId="{002AA57E-A18D-4849-A7E0-31AC93935A65}" srcOrd="2" destOrd="0" parTransId="{24C24333-DD7D-4665-A54A-C9F76CDF19F7}" sibTransId="{E721A9F5-9D13-4299-957E-6DBCDFA535F3}"/>
    <dgm:cxn modelId="{7D9B6DAE-2E45-4BFE-AFD7-6DD7F7084A65}" type="presOf" srcId="{402828C0-E231-4127-BC88-910C0015AEB9}" destId="{39059ABE-7E1C-4622-B4CB-7344368702EF}" srcOrd="0" destOrd="0" presId="urn:microsoft.com/office/officeart/2005/8/layout/vList4"/>
    <dgm:cxn modelId="{ACD31DFC-A58D-4407-8198-1ACAEBE3B034}" type="presOf" srcId="{002AA57E-A18D-4849-A7E0-31AC93935A65}" destId="{448CE0D1-C2DF-4CE1-ADFE-67D814750769}" srcOrd="1" destOrd="0" presId="urn:microsoft.com/office/officeart/2005/8/layout/vList4"/>
    <dgm:cxn modelId="{94769925-0F97-4E6C-A83F-D3C4DBB9BFD9}" type="presOf" srcId="{7EFAF914-14F4-49A0-912C-DBF82852CB54}" destId="{5437ABE6-53E9-4403-A534-A23551342CCF}" srcOrd="0" destOrd="0" presId="urn:microsoft.com/office/officeart/2005/8/layout/vList4"/>
    <dgm:cxn modelId="{631B6CB6-D66D-4040-9B9A-D6437ADFEA37}" type="presOf" srcId="{80E0D53B-874C-4057-A0E7-C687C56CBE46}" destId="{502B25AC-62CB-4969-BD83-7B16D2441B35}" srcOrd="1" destOrd="0" presId="urn:microsoft.com/office/officeart/2005/8/layout/vList4"/>
    <dgm:cxn modelId="{A1DB911B-0986-478A-A428-F3B42BA33D26}" srcId="{7EFAF914-14F4-49A0-912C-DBF82852CB54}" destId="{086F4232-53AB-47D1-AAF6-76AE012FC953}" srcOrd="0" destOrd="0" parTransId="{B9E339FF-ABC4-48C4-B058-37759DB493AA}" sibTransId="{7144661F-D1F5-4F45-BCDD-A371DA082CAD}"/>
    <dgm:cxn modelId="{6141764E-2505-420B-A9F2-A5DF8458676F}" type="presOf" srcId="{002AA57E-A18D-4849-A7E0-31AC93935A65}" destId="{88FFA17C-4CFD-47B6-85B9-233BC5AB573D}" srcOrd="0" destOrd="0" presId="urn:microsoft.com/office/officeart/2005/8/layout/vList4"/>
    <dgm:cxn modelId="{6AB2AEA0-DC61-45A4-AAC2-2B1F0A6F9C2F}" srcId="{7EFAF914-14F4-49A0-912C-DBF82852CB54}" destId="{402828C0-E231-4127-BC88-910C0015AEB9}" srcOrd="1" destOrd="0" parTransId="{9406222C-A007-42ED-9E96-EEBE5D8B6AB9}" sibTransId="{1EF78BF7-445A-4D5D-A8B5-CD1D363AC374}"/>
    <dgm:cxn modelId="{C8CB17AC-68E9-4C72-B154-E94CEE935E46}" type="presOf" srcId="{086F4232-53AB-47D1-AAF6-76AE012FC953}" destId="{DA605397-6F5F-4CCE-9653-8348A07DCA27}" srcOrd="1" destOrd="0" presId="urn:microsoft.com/office/officeart/2005/8/layout/vList4"/>
    <dgm:cxn modelId="{31EAEB52-7998-4EFA-B2F9-C410BC4297E6}" srcId="{7EFAF914-14F4-49A0-912C-DBF82852CB54}" destId="{80E0D53B-874C-4057-A0E7-C687C56CBE46}" srcOrd="4" destOrd="0" parTransId="{BAE6FA85-AE23-4159-9546-7B60838000DD}" sibTransId="{F49DC7E8-C910-4FBF-85EB-5F0B62826B39}"/>
    <dgm:cxn modelId="{AC3B61FA-06A0-45CC-BD94-B1D5ABF17C86}" srcId="{7EFAF914-14F4-49A0-912C-DBF82852CB54}" destId="{4BEAC229-794D-45FF-AC4C-E661A6D1B514}" srcOrd="3" destOrd="0" parTransId="{74AA6848-D683-419E-9622-94821EBD37B7}" sibTransId="{944391B9-1B07-4F1F-9A3A-E2FBFD30F731}"/>
    <dgm:cxn modelId="{44E11CFA-4115-4F6A-B7C6-E8255FBED0C8}" type="presOf" srcId="{80E0D53B-874C-4057-A0E7-C687C56CBE46}" destId="{45D85328-4C2A-4762-8DB5-88D4D8BB5127}" srcOrd="0" destOrd="0" presId="urn:microsoft.com/office/officeart/2005/8/layout/vList4"/>
    <dgm:cxn modelId="{62A1BDFC-A893-4A40-B9EE-E7C06313CFEF}" type="presOf" srcId="{4BEAC229-794D-45FF-AC4C-E661A6D1B514}" destId="{9033EDDD-7124-4688-9C42-AE117B3A94B6}" srcOrd="0" destOrd="0" presId="urn:microsoft.com/office/officeart/2005/8/layout/vList4"/>
    <dgm:cxn modelId="{7FC1F4A7-D7D2-4C65-8726-41AF68F8BF7F}" type="presOf" srcId="{4BEAC229-794D-45FF-AC4C-E661A6D1B514}" destId="{2FB35CCF-3B67-4C14-B95E-3C382092093B}" srcOrd="1" destOrd="0" presId="urn:microsoft.com/office/officeart/2005/8/layout/vList4"/>
    <dgm:cxn modelId="{CA4418E3-3DB9-4BBF-894B-99589E30F0F3}" type="presOf" srcId="{086F4232-53AB-47D1-AAF6-76AE012FC953}" destId="{155462C5-F924-4E6A-A55E-D860E164E01B}" srcOrd="0" destOrd="0" presId="urn:microsoft.com/office/officeart/2005/8/layout/vList4"/>
    <dgm:cxn modelId="{FAAE4973-A091-4A16-80ED-8A69E865A98E}" type="presOf" srcId="{402828C0-E231-4127-BC88-910C0015AEB9}" destId="{13B9CF5A-C3DD-4308-BAE7-B448D50FC439}" srcOrd="1" destOrd="0" presId="urn:microsoft.com/office/officeart/2005/8/layout/vList4"/>
    <dgm:cxn modelId="{94930300-AE95-4A27-BAFA-141D3F628E5E}" type="presParOf" srcId="{5437ABE6-53E9-4403-A534-A23551342CCF}" destId="{342800A9-3C4C-46BF-8BD0-8530A8824DF5}" srcOrd="0" destOrd="0" presId="urn:microsoft.com/office/officeart/2005/8/layout/vList4"/>
    <dgm:cxn modelId="{1547D554-C64C-496D-80C2-AC720E674CEA}" type="presParOf" srcId="{342800A9-3C4C-46BF-8BD0-8530A8824DF5}" destId="{155462C5-F924-4E6A-A55E-D860E164E01B}" srcOrd="0" destOrd="0" presId="urn:microsoft.com/office/officeart/2005/8/layout/vList4"/>
    <dgm:cxn modelId="{713110F3-CAE4-420B-AD23-AC891C34F001}" type="presParOf" srcId="{342800A9-3C4C-46BF-8BD0-8530A8824DF5}" destId="{A19C78C4-E7CF-48DB-A582-3108A34513A2}" srcOrd="1" destOrd="0" presId="urn:microsoft.com/office/officeart/2005/8/layout/vList4"/>
    <dgm:cxn modelId="{105C05DC-9872-4DEB-9E21-FA7B0541B2DD}" type="presParOf" srcId="{342800A9-3C4C-46BF-8BD0-8530A8824DF5}" destId="{DA605397-6F5F-4CCE-9653-8348A07DCA27}" srcOrd="2" destOrd="0" presId="urn:microsoft.com/office/officeart/2005/8/layout/vList4"/>
    <dgm:cxn modelId="{DA2E0649-B67B-480E-BD4F-08A9618A2E6E}" type="presParOf" srcId="{5437ABE6-53E9-4403-A534-A23551342CCF}" destId="{59F6B701-565F-4B97-8A86-A8BAF1332A6F}" srcOrd="1" destOrd="0" presId="urn:microsoft.com/office/officeart/2005/8/layout/vList4"/>
    <dgm:cxn modelId="{8F0BAC8B-E5A5-4597-8B9A-D912379F5A98}" type="presParOf" srcId="{5437ABE6-53E9-4403-A534-A23551342CCF}" destId="{5CD07661-FCEA-4DFB-90C9-76593E6F6536}" srcOrd="2" destOrd="0" presId="urn:microsoft.com/office/officeart/2005/8/layout/vList4"/>
    <dgm:cxn modelId="{2F2F0554-B494-448B-84D5-74F85A0A375A}" type="presParOf" srcId="{5CD07661-FCEA-4DFB-90C9-76593E6F6536}" destId="{39059ABE-7E1C-4622-B4CB-7344368702EF}" srcOrd="0" destOrd="0" presId="urn:microsoft.com/office/officeart/2005/8/layout/vList4"/>
    <dgm:cxn modelId="{3EB26672-5DFD-4238-932A-67A5BC220D22}" type="presParOf" srcId="{5CD07661-FCEA-4DFB-90C9-76593E6F6536}" destId="{CD09B95A-216F-4F9A-94D1-18421C591251}" srcOrd="1" destOrd="0" presId="urn:microsoft.com/office/officeart/2005/8/layout/vList4"/>
    <dgm:cxn modelId="{328069D9-8A9C-435F-A2A1-48769C3FD868}" type="presParOf" srcId="{5CD07661-FCEA-4DFB-90C9-76593E6F6536}" destId="{13B9CF5A-C3DD-4308-BAE7-B448D50FC439}" srcOrd="2" destOrd="0" presId="urn:microsoft.com/office/officeart/2005/8/layout/vList4"/>
    <dgm:cxn modelId="{BB921DA1-0626-48B9-A425-E25A6E3057EF}" type="presParOf" srcId="{5437ABE6-53E9-4403-A534-A23551342CCF}" destId="{09D284DA-C72F-48CE-8200-D8C15E4F90DF}" srcOrd="3" destOrd="0" presId="urn:microsoft.com/office/officeart/2005/8/layout/vList4"/>
    <dgm:cxn modelId="{ED2F7379-AE6A-4AB4-A090-47618F241286}" type="presParOf" srcId="{5437ABE6-53E9-4403-A534-A23551342CCF}" destId="{7AE2C696-3778-49EE-B18D-4D5CCE080DDE}" srcOrd="4" destOrd="0" presId="urn:microsoft.com/office/officeart/2005/8/layout/vList4"/>
    <dgm:cxn modelId="{DCEE64E7-1099-4335-88D1-D4FAC1C5CF5C}" type="presParOf" srcId="{7AE2C696-3778-49EE-B18D-4D5CCE080DDE}" destId="{88FFA17C-4CFD-47B6-85B9-233BC5AB573D}" srcOrd="0" destOrd="0" presId="urn:microsoft.com/office/officeart/2005/8/layout/vList4"/>
    <dgm:cxn modelId="{5889A40E-7773-4665-9895-11EEA7A90CEE}" type="presParOf" srcId="{7AE2C696-3778-49EE-B18D-4D5CCE080DDE}" destId="{3D4105FB-EABA-4E57-895D-5A785043122D}" srcOrd="1" destOrd="0" presId="urn:microsoft.com/office/officeart/2005/8/layout/vList4"/>
    <dgm:cxn modelId="{6701F601-C5DE-46A4-8BEE-97FB569A24C5}" type="presParOf" srcId="{7AE2C696-3778-49EE-B18D-4D5CCE080DDE}" destId="{448CE0D1-C2DF-4CE1-ADFE-67D814750769}" srcOrd="2" destOrd="0" presId="urn:microsoft.com/office/officeart/2005/8/layout/vList4"/>
    <dgm:cxn modelId="{74A09301-F8FE-42B8-9308-0BDAAAAC579B}" type="presParOf" srcId="{5437ABE6-53E9-4403-A534-A23551342CCF}" destId="{201280D7-6EB0-4F1F-AE25-B707C05FF950}" srcOrd="5" destOrd="0" presId="urn:microsoft.com/office/officeart/2005/8/layout/vList4"/>
    <dgm:cxn modelId="{9B1ED039-300E-421A-BB7B-3B8E9BA22985}" type="presParOf" srcId="{5437ABE6-53E9-4403-A534-A23551342CCF}" destId="{6F0D2EF6-8C46-42C0-82CF-C50035566076}" srcOrd="6" destOrd="0" presId="urn:microsoft.com/office/officeart/2005/8/layout/vList4"/>
    <dgm:cxn modelId="{F86B99D5-556F-434F-8CBE-D93E2A296942}" type="presParOf" srcId="{6F0D2EF6-8C46-42C0-82CF-C50035566076}" destId="{9033EDDD-7124-4688-9C42-AE117B3A94B6}" srcOrd="0" destOrd="0" presId="urn:microsoft.com/office/officeart/2005/8/layout/vList4"/>
    <dgm:cxn modelId="{B76BAAC4-E5ED-4E68-B2B3-1526629ACCAC}" type="presParOf" srcId="{6F0D2EF6-8C46-42C0-82CF-C50035566076}" destId="{86EF77F1-33D1-465B-AA00-E237A9D9081A}" srcOrd="1" destOrd="0" presId="urn:microsoft.com/office/officeart/2005/8/layout/vList4"/>
    <dgm:cxn modelId="{DFBEE172-2FBB-42D9-9005-33781A724570}" type="presParOf" srcId="{6F0D2EF6-8C46-42C0-82CF-C50035566076}" destId="{2FB35CCF-3B67-4C14-B95E-3C382092093B}" srcOrd="2" destOrd="0" presId="urn:microsoft.com/office/officeart/2005/8/layout/vList4"/>
    <dgm:cxn modelId="{BDCE0C52-14D6-4D37-9E57-6D8F48A5A21B}" type="presParOf" srcId="{5437ABE6-53E9-4403-A534-A23551342CCF}" destId="{A0C28C0D-8041-4EEF-A84F-28D7C1FB0F96}" srcOrd="7" destOrd="0" presId="urn:microsoft.com/office/officeart/2005/8/layout/vList4"/>
    <dgm:cxn modelId="{0E3A0C00-69CE-489C-9956-360DAD550E6C}" type="presParOf" srcId="{5437ABE6-53E9-4403-A534-A23551342CCF}" destId="{85AF1BCD-CBCA-462D-A595-D4551D19A63C}" srcOrd="8" destOrd="0" presId="urn:microsoft.com/office/officeart/2005/8/layout/vList4"/>
    <dgm:cxn modelId="{AFB672E8-4A1A-4D45-9D49-5E22B003D934}" type="presParOf" srcId="{85AF1BCD-CBCA-462D-A595-D4551D19A63C}" destId="{45D85328-4C2A-4762-8DB5-88D4D8BB5127}" srcOrd="0" destOrd="0" presId="urn:microsoft.com/office/officeart/2005/8/layout/vList4"/>
    <dgm:cxn modelId="{D2755A62-15AF-4B4C-8137-9685DCE20932}" type="presParOf" srcId="{85AF1BCD-CBCA-462D-A595-D4551D19A63C}" destId="{3365C929-A33B-4EEF-BE95-ECB147B64176}" srcOrd="1" destOrd="0" presId="urn:microsoft.com/office/officeart/2005/8/layout/vList4"/>
    <dgm:cxn modelId="{33C3FC9E-9631-4544-BC29-AABCA9C44208}" type="presParOf" srcId="{85AF1BCD-CBCA-462D-A595-D4551D19A63C}" destId="{502B25AC-62CB-4969-BD83-7B16D2441B35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603655-974F-4915-AD52-DF2B54486AC8}">
      <dsp:nvSpPr>
        <dsp:cNvPr id="0" name=""/>
        <dsp:cNvSpPr/>
      </dsp:nvSpPr>
      <dsp:spPr>
        <a:xfrm rot="16200000">
          <a:off x="-1201765" y="1202723"/>
          <a:ext cx="4896544" cy="249109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6666"/>
              </a:solidFill>
            </a:rPr>
            <a:t>МИССИЯ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rgbClr val="006666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006666"/>
              </a:solidFill>
              <a:latin typeface="Arial" pitchFamily="34" charset="0"/>
              <a:cs typeface="Arial" pitchFamily="34" charset="0"/>
            </a:rPr>
            <a:t>Предоставление современного качественного образования, востребованного государством, обществом и бизнесом для содействия инновационному развитию страны </a:t>
          </a:r>
          <a:endParaRPr lang="ru-RU" sz="1800" kern="1200" dirty="0">
            <a:solidFill>
              <a:srgbClr val="006666"/>
            </a:solidFill>
          </a:endParaRPr>
        </a:p>
      </dsp:txBody>
      <dsp:txXfrm rot="5400000">
        <a:off x="958" y="979309"/>
        <a:ext cx="2491097" cy="2937926"/>
      </dsp:txXfrm>
    </dsp:sp>
    <dsp:sp modelId="{6CEBE621-8835-4215-8129-D5F4A27B6629}">
      <dsp:nvSpPr>
        <dsp:cNvPr id="0" name=""/>
        <dsp:cNvSpPr/>
      </dsp:nvSpPr>
      <dsp:spPr>
        <a:xfrm rot="16200000">
          <a:off x="1476163" y="1202723"/>
          <a:ext cx="4896544" cy="249109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6666"/>
              </a:solidFill>
            </a:rPr>
            <a:t>ВИДЕНИЕ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 dirty="0" smtClean="0">
            <a:solidFill>
              <a:srgbClr val="006666"/>
            </a:solidFill>
          </a:endParaRP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6666"/>
              </a:solidFill>
              <a:latin typeface="Arial" pitchFamily="34" charset="0"/>
              <a:cs typeface="Arial" pitchFamily="34" charset="0"/>
            </a:rPr>
            <a:t>Казахский университет экономики, финансов и международной торговли стремится стать ведущим экономическим университетом в Евразийском регионе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rgbClr val="006666"/>
              </a:solidFill>
              <a:latin typeface="Arial" pitchFamily="34" charset="0"/>
              <a:cs typeface="Arial" pitchFamily="34" charset="0"/>
            </a:rPr>
            <a:t>к 2020 году</a:t>
          </a:r>
          <a:endParaRPr lang="ru-RU" sz="1600" kern="1200" dirty="0">
            <a:solidFill>
              <a:srgbClr val="006666"/>
            </a:solidFill>
          </a:endParaRPr>
        </a:p>
      </dsp:txBody>
      <dsp:txXfrm rot="5400000">
        <a:off x="2678886" y="979309"/>
        <a:ext cx="2491097" cy="2937926"/>
      </dsp:txXfrm>
    </dsp:sp>
    <dsp:sp modelId="{78BDBA8E-2C6C-4006-9985-F7CCE0FD75BA}">
      <dsp:nvSpPr>
        <dsp:cNvPr id="0" name=""/>
        <dsp:cNvSpPr/>
      </dsp:nvSpPr>
      <dsp:spPr>
        <a:xfrm rot="16200000">
          <a:off x="4154093" y="1202723"/>
          <a:ext cx="4896544" cy="2491097"/>
        </a:xfrm>
        <a:prstGeom prst="flowChartManualOperati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0" tIns="0" rIns="10160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006666"/>
              </a:solidFill>
            </a:rPr>
            <a:t>ПРИОРИТЕТНЫЕ НАПРАВЛЕНИЯ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200" b="1" kern="1200" dirty="0" smtClean="0">
            <a:solidFill>
              <a:srgbClr val="006666"/>
            </a:solidFill>
          </a:endParaRP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rPr>
            <a:t>- </a:t>
          </a:r>
          <a:r>
            <a:rPr lang="ru-RU" sz="1200" b="0" kern="1200" dirty="0" smtClean="0">
              <a:solidFill>
                <a:srgbClr val="006666"/>
              </a:solidFill>
              <a:effectLst/>
              <a:latin typeface="+mn-lt"/>
            </a:rPr>
            <a:t>Качественная подготовка конкурентоспособных специалистов с высшим и послевузовским образованием.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006666"/>
              </a:solidFill>
              <a:effectLst/>
              <a:latin typeface="+mn-lt"/>
            </a:rPr>
            <a:t>- Формирование вуза, как научно –исследовательского центра в Евразийском регионе.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006666"/>
              </a:solidFill>
              <a:effectLst/>
              <a:latin typeface="+mn-lt"/>
            </a:rPr>
            <a:t>- Развитие кадрового потенциала и системы управления.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solidFill>
                <a:srgbClr val="006666"/>
              </a:solidFill>
              <a:effectLst/>
              <a:latin typeface="+mn-lt"/>
            </a:rPr>
            <a:t>- Развитие инфраструктуры и материально-технической базы университета</a:t>
          </a:r>
          <a:r>
            <a:rPr lang="ru-RU" sz="1200" b="0" kern="1200" dirty="0" smtClean="0">
              <a:solidFill>
                <a:srgbClr val="000066"/>
              </a:solidFill>
              <a:effectLst/>
              <a:latin typeface="+mn-lt"/>
            </a:rPr>
            <a:t>.</a:t>
          </a:r>
          <a:endParaRPr lang="ru-RU" sz="1200" b="0" kern="1200" dirty="0">
            <a:solidFill>
              <a:srgbClr val="000066"/>
            </a:solidFill>
            <a:effectLst/>
            <a:latin typeface="+mn-lt"/>
          </a:endParaRPr>
        </a:p>
      </dsp:txBody>
      <dsp:txXfrm rot="5400000">
        <a:off x="5356816" y="979309"/>
        <a:ext cx="2491097" cy="293792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C22A20-03FF-4332-A198-19ECCCD1765F}">
      <dsp:nvSpPr>
        <dsp:cNvPr id="0" name=""/>
        <dsp:cNvSpPr/>
      </dsp:nvSpPr>
      <dsp:spPr>
        <a:xfrm rot="16200000">
          <a:off x="-1696745" y="2288021"/>
          <a:ext cx="3987803" cy="5365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73185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6666"/>
              </a:solidFill>
            </a:rPr>
            <a:t>БАКАЛАВРИАТ</a:t>
          </a:r>
          <a:endParaRPr lang="ru-RU" sz="2400" b="1" kern="1200" dirty="0">
            <a:solidFill>
              <a:srgbClr val="006666"/>
            </a:solidFill>
          </a:endParaRPr>
        </a:p>
      </dsp:txBody>
      <dsp:txXfrm>
        <a:off x="-1696745" y="2288021"/>
        <a:ext cx="3987803" cy="536524"/>
      </dsp:txXfrm>
    </dsp:sp>
    <dsp:sp modelId="{B46869F3-3D3A-4223-9CC1-F4051724D290}">
      <dsp:nvSpPr>
        <dsp:cNvPr id="0" name=""/>
        <dsp:cNvSpPr/>
      </dsp:nvSpPr>
      <dsp:spPr>
        <a:xfrm>
          <a:off x="720073" y="2"/>
          <a:ext cx="3031692" cy="51125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473185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5В050600 Экономика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5В050700 Менеджмент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5В050800 Учет и аудит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5В050900 Финансы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5В051000 ГМУ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5В051100 Маркетинг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5В051200 Статистика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5В051300 Мировая экономика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5В030400 Таможенное дело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5В070300 ИС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5В070400 </a:t>
          </a:r>
          <a:r>
            <a:rPr lang="ru-RU" sz="1600" kern="1200" dirty="0" err="1" smtClean="0">
              <a:solidFill>
                <a:srgbClr val="006666"/>
              </a:solidFill>
            </a:rPr>
            <a:t>ВТиПО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5В090200 Туризм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5В090400 СКС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5В090500 Социальная работа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5В090800 Оценка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5В042100 Дизайн</a:t>
          </a:r>
          <a:endParaRPr lang="ru-RU" sz="1600" kern="1200" dirty="0">
            <a:solidFill>
              <a:srgbClr val="006666"/>
            </a:solidFill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 dirty="0">
            <a:solidFill>
              <a:srgbClr val="006666"/>
            </a:solidFill>
          </a:endParaRPr>
        </a:p>
      </dsp:txBody>
      <dsp:txXfrm>
        <a:off x="720073" y="2"/>
        <a:ext cx="3031692" cy="5112562"/>
      </dsp:txXfrm>
    </dsp:sp>
    <dsp:sp modelId="{FAC6493C-B661-4904-9146-A3E4A6B7464B}">
      <dsp:nvSpPr>
        <dsp:cNvPr id="0" name=""/>
        <dsp:cNvSpPr/>
      </dsp:nvSpPr>
      <dsp:spPr>
        <a:xfrm>
          <a:off x="72003" y="360037"/>
          <a:ext cx="303211" cy="278327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1AE622-CA01-4E5D-A392-63922BBA096E}">
      <dsp:nvSpPr>
        <dsp:cNvPr id="0" name=""/>
        <dsp:cNvSpPr/>
      </dsp:nvSpPr>
      <dsp:spPr>
        <a:xfrm rot="16200000">
          <a:off x="2634325" y="2026814"/>
          <a:ext cx="3987803" cy="1058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73185" bIns="0" numCol="1" spcCol="1270" anchor="t" anchorCtr="0">
          <a:noAutofit/>
        </a:bodyPr>
        <a:lstStyle/>
        <a:p>
          <a:pPr lvl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rgbClr val="006666"/>
              </a:solidFill>
            </a:rPr>
            <a:t>МАГИСТРАТУРА</a:t>
          </a:r>
          <a:endParaRPr lang="ru-RU" sz="2400" b="1" kern="1200" dirty="0">
            <a:solidFill>
              <a:srgbClr val="006666"/>
            </a:solidFill>
          </a:endParaRPr>
        </a:p>
      </dsp:txBody>
      <dsp:txXfrm>
        <a:off x="2634325" y="2026814"/>
        <a:ext cx="3987803" cy="1058938"/>
      </dsp:txXfrm>
    </dsp:sp>
    <dsp:sp modelId="{63D61DF2-6089-4CFA-BAD9-D3D733EF1A57}">
      <dsp:nvSpPr>
        <dsp:cNvPr id="0" name=""/>
        <dsp:cNvSpPr/>
      </dsp:nvSpPr>
      <dsp:spPr>
        <a:xfrm>
          <a:off x="4429436" y="2"/>
          <a:ext cx="3606565" cy="511256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473185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6М050600 Экономика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6М050700 Менеджмент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6М050800 Учет и аудит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6М050900 Финансы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6М05100 ГМУ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6М051200 Статистика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6М070300 ИС</a:t>
          </a:r>
          <a:endParaRPr lang="ru-RU" sz="1600" kern="1200" dirty="0">
            <a:solidFill>
              <a:srgbClr val="006666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600" kern="1200" dirty="0" smtClean="0">
              <a:solidFill>
                <a:srgbClr val="006666"/>
              </a:solidFill>
            </a:rPr>
            <a:t>6М090500 Социальная работа</a:t>
          </a:r>
          <a:endParaRPr lang="ru-RU" sz="1600" kern="1200" dirty="0">
            <a:solidFill>
              <a:srgbClr val="006666"/>
            </a:solidFill>
          </a:endParaRPr>
        </a:p>
      </dsp:txBody>
      <dsp:txXfrm>
        <a:off x="4429436" y="2"/>
        <a:ext cx="3606565" cy="5112562"/>
      </dsp:txXfrm>
    </dsp:sp>
    <dsp:sp modelId="{C0F069C0-B52A-471B-8C73-F6112A945F37}">
      <dsp:nvSpPr>
        <dsp:cNvPr id="0" name=""/>
        <dsp:cNvSpPr/>
      </dsp:nvSpPr>
      <dsp:spPr>
        <a:xfrm flipH="1">
          <a:off x="4032448" y="360043"/>
          <a:ext cx="217528" cy="280119"/>
        </a:xfrm>
        <a:prstGeom prst="rect">
          <a:avLst/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BCABFE-4B59-44C6-A9B4-A31FDE4A9DFF}">
      <dsp:nvSpPr>
        <dsp:cNvPr id="0" name=""/>
        <dsp:cNvSpPr/>
      </dsp:nvSpPr>
      <dsp:spPr>
        <a:xfrm>
          <a:off x="1065606" y="2312144"/>
          <a:ext cx="417798" cy="199027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8899" y="0"/>
              </a:lnTo>
              <a:lnTo>
                <a:pt x="208899" y="1990274"/>
              </a:lnTo>
              <a:lnTo>
                <a:pt x="417798" y="19902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223664" y="3256440"/>
        <a:ext cx="101682" cy="101682"/>
      </dsp:txXfrm>
    </dsp:sp>
    <dsp:sp modelId="{CF35DBEB-2D13-47D9-AE8F-4577F3CA521E}">
      <dsp:nvSpPr>
        <dsp:cNvPr id="0" name=""/>
        <dsp:cNvSpPr/>
      </dsp:nvSpPr>
      <dsp:spPr>
        <a:xfrm>
          <a:off x="1065606" y="2312144"/>
          <a:ext cx="417798" cy="119416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8899" y="0"/>
              </a:lnTo>
              <a:lnTo>
                <a:pt x="208899" y="1194164"/>
              </a:lnTo>
              <a:lnTo>
                <a:pt x="417798" y="119416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42876" y="2877597"/>
        <a:ext cx="63257" cy="63257"/>
      </dsp:txXfrm>
    </dsp:sp>
    <dsp:sp modelId="{9B779672-B426-42F8-A27B-8084D3C699DA}">
      <dsp:nvSpPr>
        <dsp:cNvPr id="0" name=""/>
        <dsp:cNvSpPr/>
      </dsp:nvSpPr>
      <dsp:spPr>
        <a:xfrm>
          <a:off x="1065606" y="2312144"/>
          <a:ext cx="417798" cy="39805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08899" y="0"/>
              </a:lnTo>
              <a:lnTo>
                <a:pt x="208899" y="398054"/>
              </a:lnTo>
              <a:lnTo>
                <a:pt x="417798" y="39805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60078" y="2496744"/>
        <a:ext cx="28853" cy="28853"/>
      </dsp:txXfrm>
    </dsp:sp>
    <dsp:sp modelId="{3FF8B51B-BFD0-4954-8FB0-64D833B77628}">
      <dsp:nvSpPr>
        <dsp:cNvPr id="0" name=""/>
        <dsp:cNvSpPr/>
      </dsp:nvSpPr>
      <dsp:spPr>
        <a:xfrm>
          <a:off x="1065606" y="1914089"/>
          <a:ext cx="417798" cy="398054"/>
        </a:xfrm>
        <a:custGeom>
          <a:avLst/>
          <a:gdLst/>
          <a:ahLst/>
          <a:cxnLst/>
          <a:rect l="0" t="0" r="0" b="0"/>
          <a:pathLst>
            <a:path>
              <a:moveTo>
                <a:pt x="0" y="398054"/>
              </a:moveTo>
              <a:lnTo>
                <a:pt x="208899" y="398054"/>
              </a:lnTo>
              <a:lnTo>
                <a:pt x="208899" y="0"/>
              </a:lnTo>
              <a:lnTo>
                <a:pt x="41779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60078" y="2098689"/>
        <a:ext cx="28853" cy="28853"/>
      </dsp:txXfrm>
    </dsp:sp>
    <dsp:sp modelId="{5DE023AD-4D91-4E24-90F6-F90F117FFDDA}">
      <dsp:nvSpPr>
        <dsp:cNvPr id="0" name=""/>
        <dsp:cNvSpPr/>
      </dsp:nvSpPr>
      <dsp:spPr>
        <a:xfrm>
          <a:off x="1065606" y="1117979"/>
          <a:ext cx="417798" cy="1194164"/>
        </a:xfrm>
        <a:custGeom>
          <a:avLst/>
          <a:gdLst/>
          <a:ahLst/>
          <a:cxnLst/>
          <a:rect l="0" t="0" r="0" b="0"/>
          <a:pathLst>
            <a:path>
              <a:moveTo>
                <a:pt x="0" y="1194164"/>
              </a:moveTo>
              <a:lnTo>
                <a:pt x="208899" y="1194164"/>
              </a:lnTo>
              <a:lnTo>
                <a:pt x="208899" y="0"/>
              </a:lnTo>
              <a:lnTo>
                <a:pt x="41779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242876" y="1683433"/>
        <a:ext cx="63257" cy="63257"/>
      </dsp:txXfrm>
    </dsp:sp>
    <dsp:sp modelId="{03D37E2D-5A61-4AB1-89B9-520EB60B87E7}">
      <dsp:nvSpPr>
        <dsp:cNvPr id="0" name=""/>
        <dsp:cNvSpPr/>
      </dsp:nvSpPr>
      <dsp:spPr>
        <a:xfrm>
          <a:off x="1065606" y="321869"/>
          <a:ext cx="417798" cy="1990274"/>
        </a:xfrm>
        <a:custGeom>
          <a:avLst/>
          <a:gdLst/>
          <a:ahLst/>
          <a:cxnLst/>
          <a:rect l="0" t="0" r="0" b="0"/>
          <a:pathLst>
            <a:path>
              <a:moveTo>
                <a:pt x="0" y="1990274"/>
              </a:moveTo>
              <a:lnTo>
                <a:pt x="208899" y="1990274"/>
              </a:lnTo>
              <a:lnTo>
                <a:pt x="208899" y="0"/>
              </a:lnTo>
              <a:lnTo>
                <a:pt x="417798" y="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kern="1200"/>
        </a:p>
      </dsp:txBody>
      <dsp:txXfrm>
        <a:off x="1223664" y="1266165"/>
        <a:ext cx="101682" cy="101682"/>
      </dsp:txXfrm>
    </dsp:sp>
    <dsp:sp modelId="{4B36E13F-77EC-428A-9785-B6438E27C6E2}">
      <dsp:nvSpPr>
        <dsp:cNvPr id="0" name=""/>
        <dsp:cNvSpPr/>
      </dsp:nvSpPr>
      <dsp:spPr>
        <a:xfrm rot="16200000">
          <a:off x="-928858" y="1993700"/>
          <a:ext cx="3352041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КазУЭФМТ</a:t>
          </a:r>
          <a:endParaRPr lang="ru-RU" sz="44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-928858" y="1993700"/>
        <a:ext cx="3352041" cy="636887"/>
      </dsp:txXfrm>
    </dsp:sp>
    <dsp:sp modelId="{BC19F529-693C-470C-AC32-89C6CDE7026C}">
      <dsp:nvSpPr>
        <dsp:cNvPr id="0" name=""/>
        <dsp:cNvSpPr/>
      </dsp:nvSpPr>
      <dsp:spPr>
        <a:xfrm>
          <a:off x="1483404" y="3425"/>
          <a:ext cx="5930356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базовой подготовки</a:t>
          </a:r>
          <a:endParaRPr lang="ru-RU" sz="20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3404" y="3425"/>
        <a:ext cx="5930356" cy="636887"/>
      </dsp:txXfrm>
    </dsp:sp>
    <dsp:sp modelId="{7824132F-95AB-4F5E-8723-21305BEFC655}">
      <dsp:nvSpPr>
        <dsp:cNvPr id="0" name=""/>
        <dsp:cNvSpPr/>
      </dsp:nvSpPr>
      <dsp:spPr>
        <a:xfrm>
          <a:off x="1483404" y="799535"/>
          <a:ext cx="5936749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 «Экономика»</a:t>
          </a:r>
          <a:endParaRPr lang="ru-RU" sz="20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3404" y="799535"/>
        <a:ext cx="5936749" cy="636887"/>
      </dsp:txXfrm>
    </dsp:sp>
    <dsp:sp modelId="{23F0A4B7-C04F-4702-8FFA-BD742F680412}">
      <dsp:nvSpPr>
        <dsp:cNvPr id="0" name=""/>
        <dsp:cNvSpPr/>
      </dsp:nvSpPr>
      <dsp:spPr>
        <a:xfrm>
          <a:off x="1483404" y="1595645"/>
          <a:ext cx="5936749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прикладных наук</a:t>
          </a:r>
          <a:endParaRPr lang="ru-RU" sz="20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3404" y="1595645"/>
        <a:ext cx="5936749" cy="636887"/>
      </dsp:txXfrm>
    </dsp:sp>
    <dsp:sp modelId="{504B529D-8E39-4193-9533-4BFE9620B651}">
      <dsp:nvSpPr>
        <dsp:cNvPr id="0" name=""/>
        <dsp:cNvSpPr/>
      </dsp:nvSpPr>
      <dsp:spPr>
        <a:xfrm>
          <a:off x="1483404" y="2391754"/>
          <a:ext cx="5900066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послевузовского образования</a:t>
          </a:r>
          <a:endParaRPr lang="ru-RU" sz="20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3404" y="2391754"/>
        <a:ext cx="5900066" cy="636887"/>
      </dsp:txXfrm>
    </dsp:sp>
    <dsp:sp modelId="{E2ED126B-0391-4E1D-98B7-C47F64274C8B}">
      <dsp:nvSpPr>
        <dsp:cNvPr id="0" name=""/>
        <dsp:cNvSpPr/>
      </dsp:nvSpPr>
      <dsp:spPr>
        <a:xfrm>
          <a:off x="1483404" y="3187864"/>
          <a:ext cx="5851622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Факультет дистанционного обучения</a:t>
          </a:r>
          <a:endParaRPr lang="ru-RU" sz="20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3404" y="3187864"/>
        <a:ext cx="5851622" cy="636887"/>
      </dsp:txXfrm>
    </dsp:sp>
    <dsp:sp modelId="{034BEF84-9A1A-40ED-9CCD-1D525E959808}">
      <dsp:nvSpPr>
        <dsp:cNvPr id="0" name=""/>
        <dsp:cNvSpPr/>
      </dsp:nvSpPr>
      <dsp:spPr>
        <a:xfrm>
          <a:off x="1483404" y="3983974"/>
          <a:ext cx="5851601" cy="63688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 smtClean="0">
              <a:solidFill>
                <a:srgbClr val="0066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Международная бизнес - школа</a:t>
          </a:r>
          <a:endParaRPr lang="ru-RU" sz="2000" b="1" kern="1200" dirty="0">
            <a:solidFill>
              <a:srgbClr val="006666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483404" y="3983974"/>
        <a:ext cx="5851601" cy="63688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55462C5-F924-4E6A-A55E-D860E164E01B}">
      <dsp:nvSpPr>
        <dsp:cNvPr id="0" name=""/>
        <dsp:cNvSpPr/>
      </dsp:nvSpPr>
      <dsp:spPr>
        <a:xfrm>
          <a:off x="0" y="0"/>
          <a:ext cx="7848871" cy="88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66"/>
              </a:solidFill>
            </a:rPr>
            <a:t>Целевые образовательные гранты социальных партнеров</a:t>
          </a:r>
          <a:endParaRPr lang="ru-RU" sz="1800" b="1" kern="1200" dirty="0">
            <a:solidFill>
              <a:srgbClr val="006666"/>
            </a:solidFill>
          </a:endParaRPr>
        </a:p>
      </dsp:txBody>
      <dsp:txXfrm>
        <a:off x="1658015" y="0"/>
        <a:ext cx="6190856" cy="882415"/>
      </dsp:txXfrm>
    </dsp:sp>
    <dsp:sp modelId="{A19C78C4-E7CF-48DB-A582-3108A34513A2}">
      <dsp:nvSpPr>
        <dsp:cNvPr id="0" name=""/>
        <dsp:cNvSpPr/>
      </dsp:nvSpPr>
      <dsp:spPr>
        <a:xfrm>
          <a:off x="306094" y="88241"/>
          <a:ext cx="1134067" cy="7059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059ABE-7E1C-4622-B4CB-7344368702EF}">
      <dsp:nvSpPr>
        <dsp:cNvPr id="0" name=""/>
        <dsp:cNvSpPr/>
      </dsp:nvSpPr>
      <dsp:spPr>
        <a:xfrm>
          <a:off x="0" y="970657"/>
          <a:ext cx="7848871" cy="88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66"/>
              </a:solidFill>
            </a:rPr>
            <a:t>Образовательные гранты </a:t>
          </a:r>
          <a:r>
            <a:rPr lang="ru-RU" sz="1800" b="1" kern="1200" dirty="0" err="1" smtClean="0">
              <a:solidFill>
                <a:srgbClr val="006666"/>
              </a:solidFill>
            </a:rPr>
            <a:t>акимата</a:t>
          </a:r>
          <a:r>
            <a:rPr lang="ru-RU" sz="1800" b="1" kern="1200" dirty="0" smtClean="0">
              <a:solidFill>
                <a:srgbClr val="006666"/>
              </a:solidFill>
            </a:rPr>
            <a:t> г. Астаны</a:t>
          </a:r>
          <a:endParaRPr lang="ru-RU" sz="1800" b="1" kern="1200" dirty="0">
            <a:solidFill>
              <a:srgbClr val="006666"/>
            </a:solidFill>
          </a:endParaRPr>
        </a:p>
      </dsp:txBody>
      <dsp:txXfrm>
        <a:off x="1658015" y="970657"/>
        <a:ext cx="6190856" cy="882415"/>
      </dsp:txXfrm>
    </dsp:sp>
    <dsp:sp modelId="{CD09B95A-216F-4F9A-94D1-18421C591251}">
      <dsp:nvSpPr>
        <dsp:cNvPr id="0" name=""/>
        <dsp:cNvSpPr/>
      </dsp:nvSpPr>
      <dsp:spPr>
        <a:xfrm>
          <a:off x="306094" y="1058898"/>
          <a:ext cx="1134067" cy="7059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8FFA17C-4CFD-47B6-85B9-233BC5AB573D}">
      <dsp:nvSpPr>
        <dsp:cNvPr id="0" name=""/>
        <dsp:cNvSpPr/>
      </dsp:nvSpPr>
      <dsp:spPr>
        <a:xfrm>
          <a:off x="0" y="1941314"/>
          <a:ext cx="7848871" cy="88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66"/>
              </a:solidFill>
            </a:rPr>
            <a:t>Ходатайство Университета на присуждение именных стипендий фонда Первого Президента</a:t>
          </a:r>
          <a:endParaRPr lang="ru-RU" sz="1800" b="1" kern="1200" dirty="0">
            <a:solidFill>
              <a:srgbClr val="006666"/>
            </a:solidFill>
          </a:endParaRPr>
        </a:p>
      </dsp:txBody>
      <dsp:txXfrm>
        <a:off x="1658015" y="1941314"/>
        <a:ext cx="6190856" cy="882415"/>
      </dsp:txXfrm>
    </dsp:sp>
    <dsp:sp modelId="{3D4105FB-EABA-4E57-895D-5A785043122D}">
      <dsp:nvSpPr>
        <dsp:cNvPr id="0" name=""/>
        <dsp:cNvSpPr/>
      </dsp:nvSpPr>
      <dsp:spPr>
        <a:xfrm>
          <a:off x="234089" y="2029555"/>
          <a:ext cx="1278078" cy="7059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33EDDD-7124-4688-9C42-AE117B3A94B6}">
      <dsp:nvSpPr>
        <dsp:cNvPr id="0" name=""/>
        <dsp:cNvSpPr/>
      </dsp:nvSpPr>
      <dsp:spPr>
        <a:xfrm>
          <a:off x="0" y="2911971"/>
          <a:ext cx="7848871" cy="88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lvl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900" b="1" kern="1200" dirty="0" smtClean="0">
              <a:solidFill>
                <a:srgbClr val="006666"/>
              </a:solidFill>
            </a:rPr>
            <a:t>Ходатайство Университета на присуждение именных стипендий  общественного фонда Бота</a:t>
          </a:r>
          <a:endParaRPr lang="ru-RU" sz="1900" b="1" kern="1200" dirty="0">
            <a:solidFill>
              <a:srgbClr val="006666"/>
            </a:solidFill>
          </a:endParaRPr>
        </a:p>
      </dsp:txBody>
      <dsp:txXfrm>
        <a:off x="1658015" y="2911971"/>
        <a:ext cx="6190856" cy="882415"/>
      </dsp:txXfrm>
    </dsp:sp>
    <dsp:sp modelId="{86EF77F1-33D1-465B-AA00-E237A9D9081A}">
      <dsp:nvSpPr>
        <dsp:cNvPr id="0" name=""/>
        <dsp:cNvSpPr/>
      </dsp:nvSpPr>
      <dsp:spPr>
        <a:xfrm>
          <a:off x="234089" y="3000213"/>
          <a:ext cx="1278078" cy="7059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D85328-4C2A-4762-8DB5-88D4D8BB5127}">
      <dsp:nvSpPr>
        <dsp:cNvPr id="0" name=""/>
        <dsp:cNvSpPr/>
      </dsp:nvSpPr>
      <dsp:spPr>
        <a:xfrm>
          <a:off x="0" y="3882628"/>
          <a:ext cx="7848871" cy="88241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>
              <a:solidFill>
                <a:srgbClr val="006666"/>
              </a:solidFill>
              <a:effectLst/>
              <a:latin typeface="+mn-lt"/>
              <a:cs typeface="Times New Roman" pitchFamily="18" charset="0"/>
            </a:rPr>
            <a:t>Гибкая система льгот для социально уязвимых категорий обучающихся</a:t>
          </a:r>
          <a:endParaRPr lang="ru-RU" sz="1800" b="1" kern="1200" dirty="0">
            <a:solidFill>
              <a:srgbClr val="006666"/>
            </a:solidFill>
            <a:effectLst/>
            <a:latin typeface="+mn-lt"/>
            <a:cs typeface="Times New Roman" pitchFamily="18" charset="0"/>
          </a:endParaRPr>
        </a:p>
      </dsp:txBody>
      <dsp:txXfrm>
        <a:off x="1658015" y="3882628"/>
        <a:ext cx="6190856" cy="882415"/>
      </dsp:txXfrm>
    </dsp:sp>
    <dsp:sp modelId="{3365C929-A33B-4EEF-BE95-ECB147B64176}">
      <dsp:nvSpPr>
        <dsp:cNvPr id="0" name=""/>
        <dsp:cNvSpPr/>
      </dsp:nvSpPr>
      <dsp:spPr>
        <a:xfrm>
          <a:off x="306094" y="3970870"/>
          <a:ext cx="1134067" cy="705932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155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1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2343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403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957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4697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474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0223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0959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039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2218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21DF2A-2C10-4CEE-8FB9-7E9F8367B7AC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FA1519-A5E4-4889-A0E2-EA6A5A15D4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9781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3">
            <a:lum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 l="-2000" t="-3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8F444AA-6169-4F36-8492-3146A32A1A59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818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>
            <a:lum/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11200"/>
                    </a14:imgEffect>
                    <a14:imgEffect>
                      <a14:saturation sat="66000"/>
                    </a14:imgEffect>
                  </a14:imgLayer>
                </a14:imgProps>
              </a:ext>
            </a:extLst>
          </a:blip>
          <a:srcRect/>
          <a:stretch>
            <a:fillRect l="-2000" t="-3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21DF2A-2C10-4CEE-8FB9-7E9F8367B7AC}" type="datetimeFigureOut">
              <a:rPr lang="ru-RU" smtClean="0"/>
              <a:t>19.05.2017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FA1519-A5E4-4889-A0E2-EA6A5A15D41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827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iaar.kz/" TargetMode="Externa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13" Type="http://schemas.openxmlformats.org/officeDocument/2006/relationships/image" Target="../media/image11.jpeg"/><Relationship Id="rId3" Type="http://schemas.openxmlformats.org/officeDocument/2006/relationships/hyperlink" Target="http://www.ibsastana.kz/" TargetMode="External"/><Relationship Id="rId7" Type="http://schemas.openxmlformats.org/officeDocument/2006/relationships/diagramColors" Target="../diagrams/colors4.xml"/><Relationship Id="rId12" Type="http://schemas.openxmlformats.org/officeDocument/2006/relationships/image" Target="../media/image1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4.xml"/><Relationship Id="rId11" Type="http://schemas.openxmlformats.org/officeDocument/2006/relationships/image" Target="../media/image9.jpeg"/><Relationship Id="rId5" Type="http://schemas.openxmlformats.org/officeDocument/2006/relationships/diagramLayout" Target="../diagrams/layout4.xml"/><Relationship Id="rId10" Type="http://schemas.openxmlformats.org/officeDocument/2006/relationships/image" Target="../media/image8.jpeg"/><Relationship Id="rId4" Type="http://schemas.openxmlformats.org/officeDocument/2006/relationships/diagramData" Target="../diagrams/data4.xml"/><Relationship Id="rId9" Type="http://schemas.openxmlformats.org/officeDocument/2006/relationships/image" Target="../media/image7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23.png"/><Relationship Id="rId18" Type="http://schemas.openxmlformats.org/officeDocument/2006/relationships/image" Target="../media/image28.jpeg"/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12" Type="http://schemas.openxmlformats.org/officeDocument/2006/relationships/image" Target="../media/image22.jpeg"/><Relationship Id="rId17" Type="http://schemas.openxmlformats.org/officeDocument/2006/relationships/image" Target="../media/image27.png"/><Relationship Id="rId2" Type="http://schemas.openxmlformats.org/officeDocument/2006/relationships/image" Target="../media/image12.jpeg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11" Type="http://schemas.openxmlformats.org/officeDocument/2006/relationships/image" Target="../media/image21.jpeg"/><Relationship Id="rId5" Type="http://schemas.openxmlformats.org/officeDocument/2006/relationships/image" Target="../media/image15.jpeg"/><Relationship Id="rId15" Type="http://schemas.openxmlformats.org/officeDocument/2006/relationships/image" Target="../media/image25.jpe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620688"/>
            <a:ext cx="7067128" cy="403244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Об итогах деятельности Университета </a:t>
            </a:r>
            <a:b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 2015-2016 учебный год </a:t>
            </a:r>
            <a:b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 задачах </a:t>
            </a:r>
            <a:b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b="1" dirty="0" smtClean="0">
                <a:solidFill>
                  <a:srgbClr val="00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на 2016-2017 учебный год</a:t>
            </a:r>
            <a:endParaRPr lang="ru-RU" dirty="0">
              <a:solidFill>
                <a:srgbClr val="006666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683567" y="5085184"/>
            <a:ext cx="8064897" cy="1152104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23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Ректор КазУЭФМТ</a:t>
            </a:r>
          </a:p>
          <a:p>
            <a:pPr marL="0" indent="0" algn="just">
              <a:buNone/>
            </a:pPr>
            <a:r>
              <a:rPr lang="ru-RU" sz="2300" dirty="0" err="1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д.пед.н</a:t>
            </a:r>
            <a:r>
              <a:rPr lang="ru-RU" sz="23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., профессор математики			</a:t>
            </a:r>
            <a:r>
              <a:rPr lang="ru-RU" sz="2300" dirty="0" err="1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Абдыманапов</a:t>
            </a:r>
            <a:r>
              <a:rPr lang="ru-RU" sz="2300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 С.А.</a:t>
            </a:r>
          </a:p>
          <a:p>
            <a:pPr algn="ctr"/>
            <a:endParaRPr lang="ru-RU" sz="2200" dirty="0" smtClean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>
              <a:buNone/>
            </a:pPr>
            <a:r>
              <a:rPr lang="en-US" sz="2200" b="1" i="1" dirty="0" smtClean="0">
                <a:solidFill>
                  <a:srgbClr val="006666"/>
                </a:solidFill>
                <a:latin typeface="Arial" pitchFamily="34" charset="0"/>
                <a:cs typeface="Arial" pitchFamily="34" charset="0"/>
              </a:rPr>
              <a:t>www.kuef.kz</a:t>
            </a:r>
            <a:endParaRPr lang="ru-RU" sz="2200" b="1" i="1" dirty="0" smtClean="0">
              <a:solidFill>
                <a:srgbClr val="006666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729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560840" cy="792088"/>
          </a:xfrm>
        </p:spPr>
        <p:txBody>
          <a:bodyPr/>
          <a:lstStyle/>
          <a:p>
            <a:r>
              <a:rPr lang="ru-RU" sz="1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Казахский университет экономики, финансов и международной торговли</a:t>
            </a:r>
            <a:endParaRPr lang="ru-RU" sz="18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578342670"/>
              </p:ext>
            </p:extLst>
          </p:nvPr>
        </p:nvGraphicFramePr>
        <p:xfrm>
          <a:off x="899592" y="1340768"/>
          <a:ext cx="7848872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33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Специальности      Университета</a:t>
            </a:r>
            <a:endParaRPr lang="ru-RU" sz="24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821849086"/>
              </p:ext>
            </p:extLst>
          </p:nvPr>
        </p:nvGraphicFramePr>
        <p:xfrm>
          <a:off x="683568" y="1124744"/>
          <a:ext cx="806489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58029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706090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Факультеты Университета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1097503394"/>
              </p:ext>
            </p:extLst>
          </p:nvPr>
        </p:nvGraphicFramePr>
        <p:xfrm>
          <a:off x="683568" y="1397000"/>
          <a:ext cx="7848872" cy="4624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03911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488832" cy="105273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Рейтинг  – 2016 (НААР)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709808"/>
              </p:ext>
            </p:extLst>
          </p:nvPr>
        </p:nvGraphicFramePr>
        <p:xfrm>
          <a:off x="683568" y="1484784"/>
          <a:ext cx="7992888" cy="4645853"/>
        </p:xfrm>
        <a:graphic>
          <a:graphicData uri="http://schemas.openxmlformats.org/drawingml/2006/table">
            <a:tbl>
              <a:tblPr/>
              <a:tblGrid>
                <a:gridCol w="4799749"/>
                <a:gridCol w="3193139"/>
              </a:tblGrid>
              <a:tr h="46992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Р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езультаты рейтинга вузов Республики Казахстан по направлениям подготовки специалистов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99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БАКАЛАВРИАТ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9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Направление ПРАВО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из 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Направление ЭКОНОМИКА И БИЗНЕС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из 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9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Направление ТЕХНИЧЕСКИЕ НАУКИ И ТЕХНОЛОГИИ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26 из 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Направление УСЛУГИ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из 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96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МАГИСТРАТУРА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9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Направление ЭКОНОМИКА И БИЗНЕС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из 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9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Направление ТЕХНИЧЕСКИЕ  НАУКИ И ТЕХНОЛОГИИ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 из 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Направление УСЛУГИ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из 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5230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ГЕНЕРАЛЬНЫЙ РЕЙТИНГ ВУЗОВ по направлениям подготовки специалистов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9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ПРАВО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15 из 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ЭКОНОМИКА И БИЗНЕС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из 35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3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ТЕХНИЧЕСКИЕ  НАУКИ И ТЕХНОЛОГИИ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 из 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99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УСЛУГИ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из 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7164288" y="1124744"/>
            <a:ext cx="1432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u="sng" dirty="0">
                <a:hlinkClick r:id="rId2"/>
              </a:rPr>
              <a:t>http://iaar.kz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2327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488832" cy="1052736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Рейтинг    образовательных программ – 2016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6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836869"/>
              </p:ext>
            </p:extLst>
          </p:nvPr>
        </p:nvGraphicFramePr>
        <p:xfrm>
          <a:off x="539552" y="1268760"/>
          <a:ext cx="8136904" cy="4963229"/>
        </p:xfrm>
        <a:graphic>
          <a:graphicData uri="http://schemas.openxmlformats.org/drawingml/2006/table">
            <a:tbl>
              <a:tblPr/>
              <a:tblGrid>
                <a:gridCol w="3491418"/>
                <a:gridCol w="2322743"/>
                <a:gridCol w="2322743"/>
              </a:tblGrid>
              <a:tr h="336412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БАКАЛАВРИАТ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641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Специальность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Место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3641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НААР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НКАОКО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4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5В050600 - Экономика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из 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 из 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4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5В050700 - Менеджмент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из 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из 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4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5В050800 - Учет и аудит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</a:t>
                      </a:r>
                      <a:r>
                        <a:rPr lang="ru-RU" sz="2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из 23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из 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4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5В050900 - Финансы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из 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 из 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357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5В051000 - Государственное и местное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из 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4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5В051100 - Маркетинг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из 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64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5В070300 - Информационные системы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из 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из 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4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5В090200 - Туризм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из 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из 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4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5В090500 - Социальная работа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из 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  <a:tr h="3364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5В030400 – Таможенное дело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 из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84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0"/>
            <a:ext cx="7488832" cy="1052736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Рейтинг    образовательных программ – 2016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7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0154548"/>
              </p:ext>
            </p:extLst>
          </p:nvPr>
        </p:nvGraphicFramePr>
        <p:xfrm>
          <a:off x="539552" y="1412776"/>
          <a:ext cx="8064896" cy="4615189"/>
        </p:xfrm>
        <a:graphic>
          <a:graphicData uri="http://schemas.openxmlformats.org/drawingml/2006/table">
            <a:tbl>
              <a:tblPr/>
              <a:tblGrid>
                <a:gridCol w="3460520"/>
                <a:gridCol w="2302188"/>
                <a:gridCol w="2302188"/>
              </a:tblGrid>
              <a:tr h="407474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МАГИСТРАТУРА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47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Специальность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Место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07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НААР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НКАОКО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4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6М050600 - Экономика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 из 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из 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4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6М050700 - Менеджмент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из 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из 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4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6М050800 - Учет и аудит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из 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из 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4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6М050900 - Финансы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 из 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 из 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723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6М051000 - Государственное и местное управление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 из 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  <a:tr h="4074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6M070300 -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Информационные системы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 из 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 из 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747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6М090500 - Социальная работа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 из 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9716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16632"/>
            <a:ext cx="7859216" cy="936104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Контингент     КАЗУЭФМТ </a:t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000" b="1" i="1" dirty="0" smtClean="0">
                <a:solidFill>
                  <a:schemeClr val="bg1"/>
                </a:solidFill>
              </a:rPr>
              <a:t>(по состоянию на </a:t>
            </a:r>
            <a:r>
              <a:rPr lang="ru-RU" sz="2000" b="1" i="1" dirty="0">
                <a:solidFill>
                  <a:schemeClr val="bg1"/>
                </a:solidFill>
              </a:rPr>
              <a:t> </a:t>
            </a:r>
            <a:r>
              <a:rPr lang="ru-RU" sz="2000" b="1" i="1" dirty="0" smtClean="0">
                <a:solidFill>
                  <a:schemeClr val="bg1"/>
                </a:solidFill>
              </a:rPr>
              <a:t>01 октября)</a:t>
            </a:r>
            <a:endParaRPr lang="ru-RU" sz="20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8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1797349"/>
              </p:ext>
            </p:extLst>
          </p:nvPr>
        </p:nvGraphicFramePr>
        <p:xfrm>
          <a:off x="611560" y="1412776"/>
          <a:ext cx="8102601" cy="4367214"/>
        </p:xfrm>
        <a:graphic>
          <a:graphicData uri="http://schemas.openxmlformats.org/drawingml/2006/table">
            <a:tbl>
              <a:tblPr/>
              <a:tblGrid>
                <a:gridCol w="1872051"/>
                <a:gridCol w="1224035"/>
                <a:gridCol w="1296037"/>
                <a:gridCol w="1296037"/>
                <a:gridCol w="1224035"/>
                <a:gridCol w="1190406"/>
              </a:tblGrid>
              <a:tr h="118870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Уровень, форма обучения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2012-2013 </a:t>
                      </a: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у.г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2013-2014 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у.г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2014-2015 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у.г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1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2015-2016 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у.г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2016-2017 </a:t>
                      </a:r>
                    </a:p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err="1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у.г</a:t>
                      </a: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 </a:t>
                      </a:r>
                      <a:endParaRPr kumimoji="0" lang="ru-RU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54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Бакалавриат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2585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2629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2948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3359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3441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7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очная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1604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1869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2406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2756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2769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399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заочная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614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760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542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603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672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99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вечерняя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367</a:t>
                      </a:r>
                      <a:endParaRPr lang="ru-RU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800" dirty="0"/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800" dirty="0"/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800" dirty="0"/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800" dirty="0"/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34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Магистратура</a:t>
                      </a:r>
                    </a:p>
                  </a:txBody>
                  <a:tcPr marL="91432" marR="91432" marT="45715" marB="45715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637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803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611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553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646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34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 по вузу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3222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3432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3559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3912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0" fontAlgn="b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4087</a:t>
                      </a:r>
                    </a:p>
                  </a:txBody>
                  <a:tcPr marL="91432" marR="91432" marT="45715" marB="4571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5134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8280920" cy="778098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Контингент  в разрезе форм обучения</a:t>
            </a:r>
            <a:endParaRPr lang="ru-RU" sz="28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74091465"/>
              </p:ext>
            </p:extLst>
          </p:nvPr>
        </p:nvGraphicFramePr>
        <p:xfrm>
          <a:off x="4716016" y="1124744"/>
          <a:ext cx="3744416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72754577"/>
              </p:ext>
            </p:extLst>
          </p:nvPr>
        </p:nvGraphicFramePr>
        <p:xfrm>
          <a:off x="467544" y="1124744"/>
          <a:ext cx="3816424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0268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274638"/>
            <a:ext cx="7596336" cy="778098"/>
          </a:xfrm>
        </p:spPr>
        <p:txBody>
          <a:bodyPr/>
          <a:lstStyle/>
          <a:p>
            <a:r>
              <a:rPr lang="ru-RU" sz="2600" b="1" i="1" dirty="0" smtClean="0">
                <a:solidFill>
                  <a:schemeClr val="bg1"/>
                </a:solidFill>
              </a:rPr>
              <a:t>Контингент послевузовского образования</a:t>
            </a:r>
            <a:endParaRPr lang="ru-RU" sz="26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ru-RU" dirty="0">
              <a:solidFill>
                <a:srgbClr val="000000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05165"/>
              </p:ext>
            </p:extLst>
          </p:nvPr>
        </p:nvGraphicFramePr>
        <p:xfrm>
          <a:off x="467543" y="1124744"/>
          <a:ext cx="4176465" cy="5184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587022"/>
              </p:ext>
            </p:extLst>
          </p:nvPr>
        </p:nvGraphicFramePr>
        <p:xfrm>
          <a:off x="4644008" y="1124745"/>
          <a:ext cx="4209713" cy="5184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1012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211144" cy="1008112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Прием      КазУЭФМТ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11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5077126"/>
              </p:ext>
            </p:extLst>
          </p:nvPr>
        </p:nvGraphicFramePr>
        <p:xfrm>
          <a:off x="611560" y="1196753"/>
          <a:ext cx="8136903" cy="5047549"/>
        </p:xfrm>
        <a:graphic>
          <a:graphicData uri="http://schemas.openxmlformats.org/drawingml/2006/table">
            <a:tbl>
              <a:tblPr firstRow="1" firstCol="1" bandRow="1"/>
              <a:tblGrid>
                <a:gridCol w="489316"/>
                <a:gridCol w="2306774"/>
                <a:gridCol w="978631"/>
                <a:gridCol w="838827"/>
                <a:gridCol w="867070"/>
                <a:gridCol w="867070"/>
                <a:gridCol w="951461"/>
                <a:gridCol w="837754"/>
              </a:tblGrid>
              <a:tr h="321805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Наименование специальностей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2012 г.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effectLst/>
                          <a:latin typeface="Times New Roman"/>
                        </a:rPr>
                        <a:t>2013 г.</a:t>
                      </a:r>
                      <a:endParaRPr lang="ru-RU" sz="16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2014 г.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/>
                        </a:rPr>
                        <a:t>2015 г.</a:t>
                      </a:r>
                      <a:endParaRPr lang="ru-RU" sz="1600" dirty="0">
                        <a:effectLst/>
                        <a:latin typeface="+mn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/>
                        </a:rPr>
                        <a:t>2016 </a:t>
                      </a:r>
                      <a:r>
                        <a:rPr lang="ru-RU" sz="1600" b="1" dirty="0">
                          <a:effectLst/>
                          <a:latin typeface="Times New Roman"/>
                        </a:rPr>
                        <a:t>г.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818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>
                          <a:effectLst/>
                          <a:latin typeface="Times New Roman"/>
                        </a:rPr>
                        <a:t>план</a:t>
                      </a:r>
                      <a:endParaRPr lang="ru-RU" sz="16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1">
                          <a:effectLst/>
                          <a:latin typeface="Times New Roman"/>
                        </a:rPr>
                        <a:t>факт</a:t>
                      </a:r>
                      <a:endParaRPr lang="ru-RU" sz="16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 err="1">
                          <a:effectLst/>
                          <a:latin typeface="Times New Roman"/>
                        </a:rPr>
                        <a:t>Бакалавриат</a:t>
                      </a:r>
                      <a:r>
                        <a:rPr lang="ru-RU" sz="1600" dirty="0">
                          <a:effectLst/>
                          <a:latin typeface="Times New Roman"/>
                        </a:rPr>
                        <a:t>, всего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564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557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811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855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960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1071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 - </a:t>
                      </a:r>
                      <a:r>
                        <a:rPr lang="ru-RU" sz="1600" dirty="0">
                          <a:effectLst/>
                          <a:latin typeface="Times New Roman"/>
                        </a:rPr>
                        <a:t>очная 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377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395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636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671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745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866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Times New Roman"/>
                        </a:rPr>
                        <a:t> </a:t>
                      </a:r>
                      <a:endParaRPr lang="ru-RU" sz="16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- заочная </a:t>
                      </a:r>
                      <a:r>
                        <a:rPr lang="ru-RU" sz="1600" dirty="0" smtClean="0">
                          <a:effectLst/>
                          <a:latin typeface="Times New Roman"/>
                        </a:rPr>
                        <a:t>, </a:t>
                      </a:r>
                      <a:r>
                        <a:rPr lang="ru-RU" sz="1600" dirty="0">
                          <a:effectLst/>
                          <a:latin typeface="Times New Roman"/>
                        </a:rPr>
                        <a:t>ДОТ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187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162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175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184*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215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205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>
                          <a:effectLst/>
                          <a:latin typeface="Times New Roman"/>
                        </a:rPr>
                        <a:t>2</a:t>
                      </a:r>
                      <a:endParaRPr lang="ru-RU" sz="160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Магистратура, всего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510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647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536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409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500</a:t>
                      </a: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528</a:t>
                      </a: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66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-научно-педагогическое направление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134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184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146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103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105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4806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- профильное направление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376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463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390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306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370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423</a:t>
                      </a: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9979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Всего прием на 1-й курс: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1074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/>
                        </a:rPr>
                        <a:t>1204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/>
                        </a:rPr>
                        <a:t>1347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/>
                        </a:rPr>
                        <a:t>1264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1460</a:t>
                      </a: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1599</a:t>
                      </a: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6230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Прием на МВА, </a:t>
                      </a:r>
                      <a:r>
                        <a:rPr lang="en-US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DBA</a:t>
                      </a: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63654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Перевод из других вузов 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и восстановление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/>
                        </a:rPr>
                        <a:t>202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/>
                        </a:rPr>
                        <a:t>300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/>
                        </a:rPr>
                        <a:t>553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/>
                        </a:rPr>
                        <a:t>544*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223*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5010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ИТОГО прием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/>
                        </a:rPr>
                        <a:t>1276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1504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/>
                        </a:rPr>
                        <a:t>1900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>
                          <a:effectLst/>
                          <a:latin typeface="Times New Roman"/>
                        </a:rPr>
                        <a:t>1808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1460</a:t>
                      </a: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1853</a:t>
                      </a: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44704">
                <a:tc gridSpan="8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200" dirty="0" smtClean="0">
                          <a:effectLst/>
                          <a:latin typeface="Calibri"/>
                        </a:rPr>
                        <a:t>* - </a:t>
                      </a: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перевод и восстановление обучающихся по заочной форме обучения производится за 5 дней до начала экзаменационной сессии</a:t>
                      </a:r>
                      <a:endParaRPr lang="ru-RU" sz="1200" i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166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363272" cy="864096"/>
          </a:xfrm>
        </p:spPr>
        <p:txBody>
          <a:bodyPr/>
          <a:lstStyle/>
          <a:p>
            <a:r>
              <a:rPr lang="ru-RU" b="1" i="1" dirty="0">
                <a:solidFill>
                  <a:schemeClr val="bg1"/>
                </a:solidFill>
              </a:rPr>
              <a:t>Прием  </a:t>
            </a:r>
            <a:r>
              <a:rPr lang="ru-RU" b="1" i="1" dirty="0" smtClean="0">
                <a:solidFill>
                  <a:schemeClr val="bg1"/>
                </a:solidFill>
              </a:rPr>
              <a:t>на 1 курс</a:t>
            </a:r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12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5110376"/>
              </p:ext>
            </p:extLst>
          </p:nvPr>
        </p:nvGraphicFramePr>
        <p:xfrm>
          <a:off x="323528" y="1412776"/>
          <a:ext cx="381642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4776843"/>
              </p:ext>
            </p:extLst>
          </p:nvPr>
        </p:nvGraphicFramePr>
        <p:xfrm>
          <a:off x="4355976" y="1340768"/>
          <a:ext cx="4283968" cy="48314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90416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632848" cy="1052736"/>
          </a:xfrm>
        </p:spPr>
        <p:txBody>
          <a:bodyPr/>
          <a:lstStyle/>
          <a:p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M-Myriad Pro" pitchFamily="34" charset="0"/>
              </a:rPr>
              <a:t>Динамика приема абитуриентов на очную форму обучения в разрезе специальностей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13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79801617"/>
              </p:ext>
            </p:extLst>
          </p:nvPr>
        </p:nvGraphicFramePr>
        <p:xfrm>
          <a:off x="467547" y="1268760"/>
          <a:ext cx="8208910" cy="5008402"/>
        </p:xfrm>
        <a:graphic>
          <a:graphicData uri="http://schemas.openxmlformats.org/drawingml/2006/table">
            <a:tbl>
              <a:tblPr firstRow="1" firstCol="1" bandRow="1"/>
              <a:tblGrid>
                <a:gridCol w="426772"/>
                <a:gridCol w="2418379"/>
                <a:gridCol w="924675"/>
                <a:gridCol w="995803"/>
                <a:gridCol w="924675"/>
                <a:gridCol w="811516"/>
                <a:gridCol w="853545"/>
                <a:gridCol w="853545"/>
              </a:tblGrid>
              <a:tr h="24257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/>
                        </a:rPr>
                        <a:t>№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effectLst/>
                          <a:latin typeface="Times New Roman"/>
                        </a:rPr>
                        <a:t>Наименование специальностей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effectLst/>
                          <a:latin typeface="Times New Roman"/>
                        </a:rPr>
                        <a:t>2012 г.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effectLst/>
                          <a:latin typeface="Times New Roman"/>
                        </a:rPr>
                        <a:t>2013 г.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>
                          <a:effectLst/>
                          <a:latin typeface="Times New Roman"/>
                        </a:rPr>
                        <a:t>2014 г.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Times New Roman"/>
                        </a:rPr>
                        <a:t>2015 г.</a:t>
                      </a:r>
                      <a:endParaRPr lang="ru-RU" sz="1400" dirty="0" smtClean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 smtClean="0">
                          <a:effectLst/>
                          <a:latin typeface="Times New Roman"/>
                        </a:rPr>
                        <a:t>2016 </a:t>
                      </a:r>
                      <a:r>
                        <a:rPr lang="ru-RU" sz="1400" b="1" dirty="0">
                          <a:effectLst/>
                          <a:latin typeface="Times New Roman"/>
                        </a:rPr>
                        <a:t>г.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/>
                        </a:rPr>
                        <a:t>план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/>
                        </a:rPr>
                        <a:t>факт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Экономика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15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11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21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33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Менеджмент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20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20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20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21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3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Учет и аудит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45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44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21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45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4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Финансы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44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21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53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5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ГМУ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32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29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35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34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6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Маркетинг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11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12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19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7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Мировая экономика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11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10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4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8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Таможенное дело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29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33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25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26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9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Информационные системы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41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26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53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55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46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10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effectLst/>
                          <a:latin typeface="Times New Roman"/>
                        </a:rPr>
                        <a:t>Вычислит. </a:t>
                      </a:r>
                      <a:r>
                        <a:rPr lang="ru-RU" sz="1400" dirty="0">
                          <a:effectLst/>
                          <a:latin typeface="Times New Roman"/>
                        </a:rPr>
                        <a:t>техника и ПО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20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15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38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33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11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Туризм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53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39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52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23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12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Социальная работа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23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10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18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13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Оценка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11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11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12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14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СКС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18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13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20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15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Статистика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4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8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16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Дизайн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 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93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244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216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60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501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015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  <a:endParaRPr lang="ru-RU" sz="14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377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395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636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/>
                        </a:rPr>
                        <a:t>671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745</a:t>
                      </a:r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866</a:t>
                      </a:r>
                      <a:endParaRPr lang="ru-RU" sz="14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05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632848" cy="1052736"/>
          </a:xfrm>
        </p:spPr>
        <p:txBody>
          <a:bodyPr/>
          <a:lstStyle/>
          <a:p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M-Myriad Pro" pitchFamily="34" charset="0"/>
              </a:rPr>
              <a:t>Динамика приема абитуриентов на </a:t>
            </a: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M-Myriad Pro" pitchFamily="34" charset="0"/>
              </a:rPr>
              <a:t>заочную </a:t>
            </a: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M-Myriad Pro" pitchFamily="34" charset="0"/>
              </a:rPr>
              <a:t>форму обучения в разрезе специальностей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14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4708533"/>
              </p:ext>
            </p:extLst>
          </p:nvPr>
        </p:nvGraphicFramePr>
        <p:xfrm>
          <a:off x="467547" y="1268760"/>
          <a:ext cx="7992885" cy="4882044"/>
        </p:xfrm>
        <a:graphic>
          <a:graphicData uri="http://schemas.openxmlformats.org/drawingml/2006/table">
            <a:tbl>
              <a:tblPr firstRow="1" firstCol="1" bandRow="1"/>
              <a:tblGrid>
                <a:gridCol w="635961"/>
                <a:gridCol w="3603785"/>
                <a:gridCol w="1209293"/>
                <a:gridCol w="1271923"/>
                <a:gridCol w="1271923"/>
              </a:tblGrid>
              <a:tr h="24257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/>
                        </a:rPr>
                        <a:t>№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/>
                        </a:rPr>
                        <a:t>Наименование специальностей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effectLst/>
                          <a:latin typeface="Times New Roman"/>
                        </a:rPr>
                        <a:t>2015 г.</a:t>
                      </a:r>
                      <a:endParaRPr lang="ru-RU" sz="1400" dirty="0" smtClean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 smtClean="0">
                          <a:effectLst/>
                          <a:latin typeface="Times New Roman"/>
                        </a:rPr>
                        <a:t>2016 </a:t>
                      </a:r>
                      <a:r>
                        <a:rPr lang="ru-RU" sz="1400" b="1" dirty="0">
                          <a:effectLst/>
                          <a:latin typeface="Times New Roman"/>
                        </a:rPr>
                        <a:t>г.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7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/>
                        </a:rPr>
                        <a:t>план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b="1" dirty="0">
                          <a:effectLst/>
                          <a:latin typeface="Times New Roman"/>
                        </a:rPr>
                        <a:t>факт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1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Экономика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54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49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2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Менеджмент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27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3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Учет и аудит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46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48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4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Финансы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 smtClean="0">
                          <a:effectLst/>
                          <a:latin typeface="Times New Roman"/>
                        </a:rPr>
                        <a:t>31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43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5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ГМУ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6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Маркетинг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3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effectLst/>
                          <a:latin typeface="Times New Roman"/>
                        </a:rPr>
                        <a:t>7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Таможенное дело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1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effectLst/>
                          <a:latin typeface="Times New Roman"/>
                        </a:rPr>
                        <a:t>8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Информационные системы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15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effectLst/>
                          <a:latin typeface="Times New Roman"/>
                        </a:rPr>
                        <a:t>9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effectLst/>
                          <a:latin typeface="Times New Roman"/>
                        </a:rPr>
                        <a:t>Вычислительная </a:t>
                      </a:r>
                      <a:r>
                        <a:rPr lang="ru-RU" sz="1400" dirty="0">
                          <a:effectLst/>
                          <a:latin typeface="Times New Roman"/>
                        </a:rPr>
                        <a:t>техника и ПО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9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effectLst/>
                          <a:latin typeface="Times New Roman"/>
                        </a:rPr>
                        <a:t>10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Туризм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effectLst/>
                          <a:latin typeface="Times New Roman"/>
                        </a:rPr>
                        <a:t>11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Социальная работа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5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effectLst/>
                          <a:latin typeface="Times New Roman"/>
                        </a:rPr>
                        <a:t>12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 dirty="0">
                          <a:effectLst/>
                          <a:latin typeface="Times New Roman"/>
                        </a:rPr>
                        <a:t>Оценка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effectLst/>
                          <a:latin typeface="Times New Roman"/>
                        </a:rPr>
                        <a:t>13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СКС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400" dirty="0" smtClean="0">
                          <a:effectLst/>
                          <a:latin typeface="Times New Roman"/>
                        </a:rPr>
                        <a:t>14</a:t>
                      </a:r>
                      <a:endParaRPr lang="ru-RU" sz="1400" dirty="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400">
                          <a:effectLst/>
                          <a:latin typeface="Times New Roman"/>
                        </a:rPr>
                        <a:t>Статистика</a:t>
                      </a:r>
                      <a:endParaRPr lang="ru-RU" sz="1400">
                        <a:effectLst/>
                        <a:latin typeface="Calibri"/>
                      </a:endParaRPr>
                    </a:p>
                  </a:txBody>
                  <a:tcPr marL="38261" marR="382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dirty="0">
                          <a:effectLst/>
                          <a:latin typeface="Times New Roman"/>
                        </a:rPr>
                        <a:t>2</a:t>
                      </a:r>
                      <a:endParaRPr lang="ru-RU" sz="1600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8015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Всего:</a:t>
                      </a:r>
                      <a:endParaRPr lang="ru-RU" sz="14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/>
                        </a:rPr>
                        <a:t>184*</a:t>
                      </a:r>
                      <a:endParaRPr lang="ru-RU" sz="1600" b="1" dirty="0">
                        <a:effectLst/>
                        <a:latin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215</a:t>
                      </a: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6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205</a:t>
                      </a:r>
                      <a:endParaRPr lang="ru-RU" sz="1600" b="1" dirty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8261" marR="382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825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0"/>
            <a:ext cx="7632848" cy="1052736"/>
          </a:xfrm>
        </p:spPr>
        <p:txBody>
          <a:bodyPr/>
          <a:lstStyle/>
          <a:p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M-Myriad Pro" pitchFamily="34" charset="0"/>
              </a:rPr>
              <a:t>Динамика приема </a:t>
            </a: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M-Myriad Pro" pitchFamily="34" charset="0"/>
              </a:rPr>
              <a:t>в магистратуру </a:t>
            </a:r>
            <a:b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M-Myriad Pro" pitchFamily="34" charset="0"/>
              </a:rPr>
            </a:br>
            <a:r>
              <a:rPr lang="ru-RU" sz="24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M-Myriad Pro" pitchFamily="34" charset="0"/>
              </a:rPr>
              <a:t>в </a:t>
            </a:r>
            <a:r>
              <a:rPr lang="ru-RU" sz="24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M-Myriad Pro" pitchFamily="34" charset="0"/>
              </a:rPr>
              <a:t>разрезе специальностей</a:t>
            </a:r>
            <a:endParaRPr lang="ru-RU" sz="2400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15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5567800"/>
              </p:ext>
            </p:extLst>
          </p:nvPr>
        </p:nvGraphicFramePr>
        <p:xfrm>
          <a:off x="755576" y="1484784"/>
          <a:ext cx="7776864" cy="4428633"/>
        </p:xfrm>
        <a:graphic>
          <a:graphicData uri="http://schemas.openxmlformats.org/drawingml/2006/table">
            <a:tbl>
              <a:tblPr firstRow="1" firstCol="1" bandRow="1"/>
              <a:tblGrid>
                <a:gridCol w="431980"/>
                <a:gridCol w="2036481"/>
                <a:gridCol w="843907"/>
                <a:gridCol w="864096"/>
                <a:gridCol w="864096"/>
                <a:gridCol w="936104"/>
                <a:gridCol w="812815"/>
                <a:gridCol w="987385"/>
              </a:tblGrid>
              <a:tr h="35461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специальностей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 г.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 г.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 г.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г.</a:t>
                      </a:r>
                      <a:endParaRPr lang="ru-RU" sz="18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88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131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Менеджмент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60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Учет и аудит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89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65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72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5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138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142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91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115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111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ГМУ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63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77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57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Информационные системы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работа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70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Статистика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459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Всего:</a:t>
                      </a:r>
                      <a:endParaRPr lang="ru-RU" sz="18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647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536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409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500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Gill Sans MT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528</a:t>
                      </a:r>
                      <a:endParaRPr lang="ru-RU" sz="18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407" marR="60407" marT="0" marB="0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291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211144" cy="1008112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Выпуск      КазУЭФМТ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16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8225142"/>
              </p:ext>
            </p:extLst>
          </p:nvPr>
        </p:nvGraphicFramePr>
        <p:xfrm>
          <a:off x="683568" y="1556792"/>
          <a:ext cx="7886700" cy="4494536"/>
        </p:xfrm>
        <a:graphic>
          <a:graphicData uri="http://schemas.openxmlformats.org/drawingml/2006/table">
            <a:tbl>
              <a:tblPr firstRow="1" firstCol="1" bandRow="1"/>
              <a:tblGrid>
                <a:gridCol w="2190750"/>
                <a:gridCol w="1405202"/>
                <a:gridCol w="1536662"/>
                <a:gridCol w="1377043"/>
                <a:gridCol w="1377043"/>
              </a:tblGrid>
              <a:tr h="792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Форма обучения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endParaRPr lang="ru-RU" sz="2000" b="1" dirty="0" smtClean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Бакалавриат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845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924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825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1048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в том числе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очная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447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484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776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заочная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395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272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 вечерняя</a:t>
                      </a:r>
                      <a:endParaRPr lang="ru-RU" sz="2000" b="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0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Магистратура</a:t>
                      </a:r>
                      <a:endParaRPr lang="ru-RU" sz="200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449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558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397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511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по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ВУЗу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b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1294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1482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1301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1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1445</a:t>
                      </a:r>
                      <a:endParaRPr lang="ru-RU" sz="2000" b="1" dirty="0"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75" marR="68575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273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211144" cy="792088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Трудоустройство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17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7" name="Диаграмм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1974502"/>
              </p:ext>
            </p:extLst>
          </p:nvPr>
        </p:nvGraphicFramePr>
        <p:xfrm>
          <a:off x="1475656" y="1412776"/>
          <a:ext cx="6912768" cy="4536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6618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74638"/>
            <a:ext cx="7643192" cy="634082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Кадровый потенциал  КазУЭФМТ</a:t>
            </a:r>
            <a:endParaRPr lang="ru-RU" sz="2800" b="1" i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945902"/>
              </p:ext>
            </p:extLst>
          </p:nvPr>
        </p:nvGraphicFramePr>
        <p:xfrm>
          <a:off x="539552" y="1268761"/>
          <a:ext cx="7964487" cy="4950160"/>
        </p:xfrm>
        <a:graphic>
          <a:graphicData uri="http://schemas.openxmlformats.org/drawingml/2006/table">
            <a:tbl>
              <a:tblPr/>
              <a:tblGrid>
                <a:gridCol w="2491419"/>
                <a:gridCol w="720140"/>
                <a:gridCol w="1080211"/>
                <a:gridCol w="1152225"/>
                <a:gridCol w="1152225"/>
                <a:gridCol w="1368267"/>
              </a:tblGrid>
              <a:tr h="74197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just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01.10.2012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01.10.2013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01.10.2014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После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проверки на </a:t>
                      </a:r>
                      <a:r>
                        <a:rPr lang="ru-RU" sz="1200" b="1" i="0" u="none" strike="noStrike" baseline="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лиценз</a:t>
                      </a:r>
                      <a:r>
                        <a:rPr lang="ru-RU" sz="12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 треб.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01.10.2015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106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Общая  численность ППС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227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242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379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277</a:t>
                      </a:r>
                    </a:p>
                  </a:txBody>
                  <a:tcPr marL="9526" marR="9526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41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Численность штатных ППС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226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313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234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243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41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штатного ППС к общей численности, 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82,6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83,6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87,7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41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Численность ППС с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учен. степ.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 званиями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127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149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187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137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85244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том числе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41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- кандидатов наук, доцентов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79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97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129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96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89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54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докторов наук, профессоров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43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44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46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29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33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- докторов </a:t>
                      </a:r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PhD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12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12</a:t>
                      </a:r>
                      <a:endParaRPr lang="ru-RU" sz="1200" b="0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15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09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Остепененность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штатного ППС, 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65,9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3637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возраст ППС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41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возраст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зав.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кафедрами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54,2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55,2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29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возраст ППС с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учен. степен.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 званиями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52,3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</a:t>
                      </a: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</a:t>
                      </a:r>
                      <a:r>
                        <a:rPr lang="ru-RU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молодых ученых (до 35 лет), %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25,6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24,1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24,3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32,5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35,7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4659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уволенных ППС (чел)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4" marR="7514" marT="7513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99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514" marR="7514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743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1008112"/>
          </a:xfrm>
        </p:spPr>
        <p:txBody>
          <a:bodyPr/>
          <a:lstStyle/>
          <a:p>
            <a:r>
              <a:rPr lang="ru-RU" sz="2600" b="1" i="1" dirty="0" smtClean="0">
                <a:solidFill>
                  <a:schemeClr val="bg1"/>
                </a:solidFill>
              </a:rPr>
              <a:t>Профессорско-преподавательский состав</a:t>
            </a:r>
            <a:endParaRPr lang="ru-RU" sz="26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19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268760"/>
            <a:ext cx="806489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Университете работает 277 преподавателя, 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Из них 243 – штатные (87,7%)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1642" y="2636912"/>
            <a:ext cx="2558190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137 штатных преподавателей (58,8%) имеют ученые степени: доктора наук – 33, 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кандидата наук – 89, </a:t>
            </a:r>
          </a:p>
          <a:p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доктора </a:t>
            </a:r>
            <a:r>
              <a:rPr lang="en-US" sz="2200" dirty="0" err="1">
                <a:latin typeface="Times New Roman" pitchFamily="18" charset="0"/>
                <a:cs typeface="Times New Roman" pitchFamily="18" charset="0"/>
              </a:rPr>
              <a:t>Ph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200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– 15</a:t>
            </a:r>
          </a:p>
        </p:txBody>
      </p:sp>
      <p:graphicFrame>
        <p:nvGraphicFramePr>
          <p:cNvPr id="7" name="Диаграмм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4225302"/>
              </p:ext>
            </p:extLst>
          </p:nvPr>
        </p:nvGraphicFramePr>
        <p:xfrm>
          <a:off x="3779913" y="2117759"/>
          <a:ext cx="4896543" cy="38390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8131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812360" cy="1008112"/>
          </a:xfrm>
        </p:spPr>
        <p:txBody>
          <a:bodyPr/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Обладатели </a:t>
            </a:r>
            <a:r>
              <a:rPr lang="ru-RU" sz="2400" b="1" i="1" dirty="0">
                <a:solidFill>
                  <a:schemeClr val="bg1"/>
                </a:solidFill>
              </a:rPr>
              <a:t>государственных </a:t>
            </a:r>
            <a:r>
              <a:rPr lang="ru-RU" sz="2400" b="1" i="1" dirty="0" smtClean="0">
                <a:solidFill>
                  <a:schemeClr val="bg1"/>
                </a:solidFill>
              </a:rPr>
              <a:t>званий и наград</a:t>
            </a:r>
            <a:endParaRPr lang="ru-RU" sz="24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20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7736085"/>
              </p:ext>
            </p:extLst>
          </p:nvPr>
        </p:nvGraphicFramePr>
        <p:xfrm>
          <a:off x="611557" y="1399003"/>
          <a:ext cx="7992890" cy="4838311"/>
        </p:xfrm>
        <a:graphic>
          <a:graphicData uri="http://schemas.openxmlformats.org/drawingml/2006/table">
            <a:tbl>
              <a:tblPr/>
              <a:tblGrid>
                <a:gridCol w="2504032"/>
                <a:gridCol w="1345594"/>
                <a:gridCol w="1381088"/>
                <a:gridCol w="1381088"/>
                <a:gridCol w="1381088"/>
              </a:tblGrid>
              <a:tr h="4247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just" rtl="0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01.10.2012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01.10.2013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01.10.2014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01.10.2015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07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180000"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Члены-корреспонденты, академики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14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29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7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180000"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Обладатели государственных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званий и наград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25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8202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180000"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Почетный работник образования РК (отличник образования РК)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27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07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180000"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Нагрудной знак</a:t>
                      </a:r>
                    </a:p>
                    <a:p>
                      <a:pPr marL="180000"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«имени </a:t>
                      </a:r>
                      <a:r>
                        <a:rPr lang="ru-RU" sz="14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Ы.Алтынсарина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7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180000"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Нагрудной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знак  «За заслуги в развитие науки РК»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617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180000" algn="l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Обладатели 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звания "Лучший преподаватель вуза"</a:t>
                      </a: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8075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algn="ctr" rtl="0" fontAlgn="ctr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97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7513" marR="7513" marT="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899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600" b="1" i="1" dirty="0" smtClean="0">
                <a:solidFill>
                  <a:schemeClr val="bg1"/>
                </a:solidFill>
              </a:rPr>
              <a:t>Обладатели звания </a:t>
            </a:r>
            <a:br>
              <a:rPr lang="ru-RU" sz="2600" b="1" i="1" dirty="0" smtClean="0">
                <a:solidFill>
                  <a:schemeClr val="bg1"/>
                </a:solidFill>
              </a:rPr>
            </a:br>
            <a:r>
              <a:rPr lang="ru-RU" sz="2600" b="1" i="1" dirty="0" smtClean="0">
                <a:solidFill>
                  <a:schemeClr val="bg1"/>
                </a:solidFill>
              </a:rPr>
              <a:t>«Лучший преподаватель вуза» -2015</a:t>
            </a:r>
            <a:endParaRPr lang="ru-RU" sz="2600" b="1" i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21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70886" y="4645003"/>
            <a:ext cx="154101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 smtClean="0"/>
              <a:t>Нугманова</a:t>
            </a:r>
            <a:r>
              <a:rPr lang="ru-RU" sz="1400" dirty="0" smtClean="0"/>
              <a:t> </a:t>
            </a:r>
            <a:r>
              <a:rPr lang="ru-RU" sz="1400" dirty="0"/>
              <a:t>К.Ж. – </a:t>
            </a:r>
            <a:r>
              <a:rPr lang="ru-RU" sz="1400" dirty="0" err="1"/>
              <a:t>д.п.н</a:t>
            </a:r>
            <a:r>
              <a:rPr lang="ru-RU" sz="1400" dirty="0"/>
              <a:t>., профессор </a:t>
            </a:r>
            <a:r>
              <a:rPr lang="ru-RU" sz="1400" dirty="0" smtClean="0"/>
              <a:t>кафедры </a:t>
            </a:r>
            <a:r>
              <a:rPr lang="ru-RU" sz="1400" dirty="0"/>
              <a:t>«Социальная работа</a:t>
            </a:r>
            <a:r>
              <a:rPr lang="ru-RU" sz="1400" dirty="0" smtClean="0"/>
              <a:t>»</a:t>
            </a:r>
            <a:endParaRPr lang="ru-RU" dirty="0"/>
          </a:p>
        </p:txBody>
      </p:sp>
      <p:pic>
        <p:nvPicPr>
          <p:cNvPr id="1026" name="Picture 2" descr="C:\Users\Пользователь\Documents\ReceivedFiles\ТУРЕКУЛОВА ДАМЕТКЕН\фото Курманов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3642" y="1496393"/>
            <a:ext cx="1785208" cy="2124990"/>
          </a:xfrm>
          <a:prstGeom prst="rect">
            <a:avLst/>
          </a:prstGeom>
          <a:noFill/>
          <a:ln w="38100">
            <a:solidFill>
              <a:schemeClr val="accent5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ользователь\Documents\ReceivedFiles\АСКАР\Мурат Капбарович газет\DSC_000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500679"/>
            <a:ext cx="1719763" cy="2120704"/>
          </a:xfrm>
          <a:prstGeom prst="rect">
            <a:avLst/>
          </a:prstGeom>
          <a:noFill/>
          <a:ln w="28575">
            <a:solidFill>
              <a:schemeClr val="accent5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619355" y="1628800"/>
            <a:ext cx="17281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000000"/>
                </a:solidFill>
              </a:rPr>
              <a:t>Алиев М.К.  – д.э.н., заведующий кафедрой «Учет и аудит</a:t>
            </a:r>
            <a:r>
              <a:rPr lang="ru-RU" sz="1400" dirty="0" smtClean="0">
                <a:solidFill>
                  <a:srgbClr val="000000"/>
                </a:solidFill>
              </a:rPr>
              <a:t>»</a:t>
            </a:r>
            <a:endParaRPr lang="ru-RU" sz="14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856655" y="2667276"/>
            <a:ext cx="19092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dirty="0">
                <a:solidFill>
                  <a:srgbClr val="000000"/>
                </a:solidFill>
              </a:rPr>
              <a:t>Курманов Н.А. – доктор Р</a:t>
            </a:r>
            <a:r>
              <a:rPr lang="en-US" sz="1400" dirty="0" err="1">
                <a:solidFill>
                  <a:srgbClr val="000000"/>
                </a:solidFill>
              </a:rPr>
              <a:t>hD</a:t>
            </a:r>
            <a:r>
              <a:rPr lang="kk-KZ" sz="1400" dirty="0">
                <a:solidFill>
                  <a:srgbClr val="000000"/>
                </a:solidFill>
              </a:rPr>
              <a:t>,  доцент кафедры «Менеджмент»</a:t>
            </a:r>
            <a:endParaRPr lang="ru-RU" sz="1400" dirty="0">
              <a:solidFill>
                <a:srgbClr val="000000"/>
              </a:solidFill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6299" y="3881504"/>
            <a:ext cx="2528391" cy="2148494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4512674" y="4752725"/>
            <a:ext cx="1223625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err="1">
                <a:solidFill>
                  <a:srgbClr val="000000"/>
                </a:solidFill>
              </a:rPr>
              <a:t>Бабажанова</a:t>
            </a:r>
            <a:r>
              <a:rPr lang="ru-RU" sz="1400" dirty="0">
                <a:solidFill>
                  <a:srgbClr val="000000"/>
                </a:solidFill>
              </a:rPr>
              <a:t> Ж.А. – </a:t>
            </a:r>
            <a:r>
              <a:rPr lang="kk-KZ" sz="1400" dirty="0">
                <a:solidFill>
                  <a:srgbClr val="000000"/>
                </a:solidFill>
              </a:rPr>
              <a:t>к.э.н., </a:t>
            </a:r>
            <a:r>
              <a:rPr lang="ru-RU" sz="1400" dirty="0" err="1">
                <a:solidFill>
                  <a:srgbClr val="000000"/>
                </a:solidFill>
              </a:rPr>
              <a:t>и.о.доцента</a:t>
            </a:r>
            <a:r>
              <a:rPr lang="ru-RU" sz="1400" dirty="0">
                <a:solidFill>
                  <a:srgbClr val="000000"/>
                </a:solidFill>
              </a:rPr>
              <a:t> кафедры «Туризм и сервис</a:t>
            </a:r>
            <a:r>
              <a:rPr lang="ru-RU" sz="1400" dirty="0" smtClean="0">
                <a:solidFill>
                  <a:srgbClr val="000000"/>
                </a:solidFill>
              </a:rPr>
              <a:t>» </a:t>
            </a:r>
            <a:endParaRPr lang="ru-RU" sz="1400" dirty="0"/>
          </a:p>
        </p:txBody>
      </p:sp>
      <p:pic>
        <p:nvPicPr>
          <p:cNvPr id="10" name="Picture 3" descr="C:\Users\Пользователь\Documents\ReceivedFiles\АСКАР\Нугманова\DSC_098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965" y="3881504"/>
            <a:ext cx="1831340" cy="2351496"/>
          </a:xfrm>
          <a:prstGeom prst="rect">
            <a:avLst/>
          </a:prstGeom>
          <a:noFill/>
          <a:ln w="38100">
            <a:solidFill>
              <a:schemeClr val="accent5">
                <a:lumMod val="2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542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88640"/>
            <a:ext cx="7211144" cy="1008112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Повышение квалификации ППС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22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2606888"/>
              </p:ext>
            </p:extLst>
          </p:nvPr>
        </p:nvGraphicFramePr>
        <p:xfrm>
          <a:off x="683568" y="1196752"/>
          <a:ext cx="8001000" cy="5051422"/>
        </p:xfrm>
        <a:graphic>
          <a:graphicData uri="http://schemas.openxmlformats.org/drawingml/2006/table">
            <a:tbl>
              <a:tblPr/>
              <a:tblGrid>
                <a:gridCol w="2587625"/>
                <a:gridCol w="1244600"/>
                <a:gridCol w="1473200"/>
                <a:gridCol w="1347787"/>
                <a:gridCol w="1347788"/>
              </a:tblGrid>
              <a:tr h="325386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Учебный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30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2012-2013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2013-2014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2014-2015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3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3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Банковское дело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3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Учет и аудит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и ПЭ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работа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3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Туризм и сервис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3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300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Маркетинг и право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3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Менеджмент 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3093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Казахский и иностр. языки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3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Дизайн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-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 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538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по  вузу: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116 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134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4585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6995120" cy="1008112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</a:rPr>
              <a:t>Книжный    фонд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23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8386125"/>
              </p:ext>
            </p:extLst>
          </p:nvPr>
        </p:nvGraphicFramePr>
        <p:xfrm>
          <a:off x="683570" y="1556791"/>
          <a:ext cx="7848870" cy="4464499"/>
        </p:xfrm>
        <a:graphic>
          <a:graphicData uri="http://schemas.openxmlformats.org/drawingml/2006/table">
            <a:tbl>
              <a:tblPr firstRow="1" firstCol="1" bandRow="1"/>
              <a:tblGrid>
                <a:gridCol w="1547109"/>
                <a:gridCol w="1547109"/>
                <a:gridCol w="1784673"/>
                <a:gridCol w="1422870"/>
                <a:gridCol w="1547109"/>
              </a:tblGrid>
              <a:tr h="6027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Учебный год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Общий фонд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Учебная литература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Научная лит</a:t>
                      </a:r>
                      <a:r>
                        <a:rPr lang="kk-KZ" sz="1800" b="1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r>
                        <a:rPr lang="ru-RU" sz="1800" b="1" dirty="0" err="1">
                          <a:effectLst/>
                          <a:latin typeface="Times New Roman"/>
                          <a:ea typeface="Times New Roman"/>
                        </a:rPr>
                        <a:t>ра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На </a:t>
                      </a:r>
                      <a:r>
                        <a:rPr lang="ru-RU" sz="1800" b="1" dirty="0" err="1">
                          <a:effectLst/>
                          <a:latin typeface="Times New Roman"/>
                          <a:ea typeface="Times New Roman"/>
                        </a:rPr>
                        <a:t>электр</a:t>
                      </a:r>
                      <a:r>
                        <a:rPr lang="kk-KZ" sz="1800" b="1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 носителях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7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2013-2014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 уч. год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407803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251170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53473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/>
                          <a:ea typeface="Times New Roman"/>
                        </a:rPr>
                        <a:t>8505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7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В том числе на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</a:rPr>
                        <a:t>каз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. языке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181771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110662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25070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/>
                          <a:ea typeface="Times New Roman"/>
                        </a:rPr>
                        <a:t>3044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7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2014-2015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 уч. год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362812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Times New Roman"/>
                          <a:ea typeface="Times New Roman"/>
                        </a:rPr>
                        <a:t>296087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66724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/>
                          <a:ea typeface="Times New Roman"/>
                        </a:rPr>
                        <a:t>11525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7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В том числе на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</a:rPr>
                        <a:t>каз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. языке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179591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145787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33804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>
                          <a:effectLst/>
                          <a:latin typeface="Times New Roman"/>
                          <a:ea typeface="Times New Roman"/>
                        </a:rPr>
                        <a:t>4144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786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Times New Roman"/>
                          <a:ea typeface="Times New Roman"/>
                        </a:rPr>
                        <a:t>2015-2016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 уч. год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395640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317626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78014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16200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277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В том числе на </a:t>
                      </a:r>
                      <a:r>
                        <a:rPr lang="ru-RU" sz="1800" dirty="0" err="1">
                          <a:effectLst/>
                          <a:latin typeface="Times New Roman"/>
                          <a:ea typeface="Times New Roman"/>
                        </a:rPr>
                        <a:t>каз</a:t>
                      </a:r>
                      <a:r>
                        <a:rPr lang="ru-RU" sz="1800" dirty="0">
                          <a:effectLst/>
                          <a:latin typeface="Times New Roman"/>
                          <a:ea typeface="Times New Roman"/>
                        </a:rPr>
                        <a:t>. языке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smtClean="0">
                          <a:effectLst/>
                          <a:latin typeface="Times New Roman"/>
                          <a:ea typeface="Times New Roman"/>
                        </a:rPr>
                        <a:t>204400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effectLst/>
                          <a:latin typeface="Times New Roman"/>
                          <a:ea typeface="Times New Roman"/>
                        </a:rPr>
                        <a:t>161224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40842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800" dirty="0">
                          <a:effectLst/>
                          <a:latin typeface="Times New Roman"/>
                          <a:ea typeface="Times New Roman"/>
                        </a:rPr>
                        <a:t>4850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088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6995120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</a:rPr>
              <a:t>Учебная нагрузка ППС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24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0037140"/>
              </p:ext>
            </p:extLst>
          </p:nvPr>
        </p:nvGraphicFramePr>
        <p:xfrm>
          <a:off x="683566" y="1484784"/>
          <a:ext cx="7920881" cy="4680511"/>
        </p:xfrm>
        <a:graphic>
          <a:graphicData uri="http://schemas.openxmlformats.org/drawingml/2006/table">
            <a:tbl>
              <a:tblPr firstRow="1" firstCol="1" bandRow="1"/>
              <a:tblGrid>
                <a:gridCol w="2262222"/>
                <a:gridCol w="1414443"/>
                <a:gridCol w="1414443"/>
                <a:gridCol w="1414443"/>
                <a:gridCol w="1415330"/>
              </a:tblGrid>
              <a:tr h="49704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Наименование кафедр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2012-2013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Times New Roman"/>
                        </a:rPr>
                        <a:t>у.г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2013-2014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Times New Roman"/>
                        </a:rPr>
                        <a:t>у.г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2014-2015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Times New Roman"/>
                        </a:rPr>
                        <a:t>у.г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2015-2016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Times New Roman"/>
                        </a:rPr>
                        <a:t>у.г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943">
                <a:tc>
                  <a:txBody>
                    <a:bodyPr/>
                    <a:lstStyle/>
                    <a:p>
                      <a:pPr>
                        <a:lnSpc>
                          <a:spcPts val="161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Финансы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22011,7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24020,85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18921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13746,25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Банковское дело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12223,4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9196,1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8995,3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6511,5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Учет и аудит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28052,25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29875,25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27320,05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26676,95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Информатика и ПЭ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31406,94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30163,4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31552,01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27238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943">
                <a:tc>
                  <a:txBody>
                    <a:bodyPr/>
                    <a:lstStyle/>
                    <a:p>
                      <a:pPr>
                        <a:lnSpc>
                          <a:spcPts val="161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Экономика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23703,2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27647,9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25719,95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19588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Менеджмент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24307,55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28718,61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24184,04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23333,8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Маркетинг и право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14073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16897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17305,2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16248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Туризм и сервис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12668,2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13502,8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9608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10594,5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0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Казахский и иностр. языки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13993,25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15726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17936,5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15547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Социальная работа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13872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17512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17416,45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15329,5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943">
                <a:tc>
                  <a:txBody>
                    <a:bodyPr/>
                    <a:lstStyle/>
                    <a:p>
                      <a:pPr>
                        <a:lnSpc>
                          <a:spcPts val="161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Дизайн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615"/>
                        </a:lnSpc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11975,25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15470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70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Сектор по работе с молодежью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2304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3432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94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Итого по КазУЭФМТ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196311,5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213259,91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213237,75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193715,6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04292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7200800" cy="792088"/>
          </a:xfrm>
        </p:spPr>
        <p:txBody>
          <a:bodyPr/>
          <a:lstStyle/>
          <a:p>
            <a:r>
              <a:rPr lang="ru-RU" sz="3000" b="1" i="1" dirty="0" smtClean="0">
                <a:solidFill>
                  <a:schemeClr val="bg1"/>
                </a:solidFill>
              </a:rPr>
              <a:t>Средняя годовая нагрузка на 1  ППС</a:t>
            </a:r>
            <a:endParaRPr lang="ru-RU" sz="3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25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018572"/>
              </p:ext>
            </p:extLst>
          </p:nvPr>
        </p:nvGraphicFramePr>
        <p:xfrm>
          <a:off x="611560" y="1196752"/>
          <a:ext cx="8064895" cy="5057398"/>
        </p:xfrm>
        <a:graphic>
          <a:graphicData uri="http://schemas.openxmlformats.org/drawingml/2006/table">
            <a:tbl>
              <a:tblPr firstRow="1" firstCol="1" bandRow="1"/>
              <a:tblGrid>
                <a:gridCol w="2497767"/>
                <a:gridCol w="831937"/>
                <a:gridCol w="1387866"/>
                <a:gridCol w="1115775"/>
                <a:gridCol w="1115775"/>
                <a:gridCol w="1115775"/>
              </a:tblGrid>
              <a:tr h="6853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Кафедра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Кол-во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ставок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Объем </a:t>
                      </a: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часов за учебный год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Средняя нагрузка на 1 ППС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Объем </a:t>
                      </a:r>
                      <a:r>
                        <a:rPr lang="ru-RU" sz="1400" b="1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аудиторныхчасов</a:t>
                      </a:r>
                      <a:endParaRPr lang="ru-RU" sz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Средняя </a:t>
                      </a:r>
                      <a:r>
                        <a:rPr lang="ru-RU" sz="1400" b="1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аудиторнаянагрузка</a:t>
                      </a:r>
                      <a:r>
                        <a:rPr lang="ru-RU" sz="14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на 1 ППС</a:t>
                      </a:r>
                      <a:endParaRPr lang="ru-RU" sz="14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1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Туризм и сервис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16,50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10594,5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642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6097,5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370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1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Экономика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28,00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19588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7372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263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1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Маркетинг и право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25,00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16248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9226,5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369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1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Менеджмент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36,00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23333,8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648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9629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267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Казахский и иностранные языки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23,50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15547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662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10756,5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458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58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Социальная работа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22,50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15329,5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681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8744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389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Финансы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19,25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13746,25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714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4847,5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0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Банковское дело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9,50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6511,5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685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2965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312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61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Информатика и прикладная экономика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44,00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27238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619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14573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331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1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Учет и аудит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39,00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26676,95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684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9147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235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41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Дизайн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18,75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15470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825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8880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474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Сектор по работе с молодежью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3432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858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2700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675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Дополнительные ставки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099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Итого по КазУЭФМТ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295,00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193715,50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657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7720" marR="6772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94938,00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322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32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16632"/>
            <a:ext cx="7200800" cy="720080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Количество образовательных программ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26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3173666"/>
              </p:ext>
            </p:extLst>
          </p:nvPr>
        </p:nvGraphicFramePr>
        <p:xfrm>
          <a:off x="467544" y="1340768"/>
          <a:ext cx="8247313" cy="4540255"/>
        </p:xfrm>
        <a:graphic>
          <a:graphicData uri="http://schemas.openxmlformats.org/drawingml/2006/table">
            <a:tbl>
              <a:tblPr/>
              <a:tblGrid>
                <a:gridCol w="1379994"/>
                <a:gridCol w="662361"/>
                <a:gridCol w="660865"/>
                <a:gridCol w="584612"/>
                <a:gridCol w="729643"/>
                <a:gridCol w="731138"/>
                <a:gridCol w="699740"/>
                <a:gridCol w="699740"/>
                <a:gridCol w="699740"/>
                <a:gridCol w="699740"/>
                <a:gridCol w="699740"/>
              </a:tblGrid>
              <a:tr h="187326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30163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Уровни, формы и сроки обучения 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10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 образовательных программ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-476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06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-476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06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-476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06B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-4762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06B"/>
                    </a:solidFill>
                  </a:tcPr>
                </a:tc>
              </a:tr>
              <a:tr h="1873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2012-2013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-201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2014-2015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2015-2016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06B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2016-2017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BC06B"/>
                    </a:solidFill>
                  </a:tcPr>
                </a:tc>
              </a:tr>
              <a:tr h="23001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каз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рус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каз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рус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каз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рус</a:t>
                      </a: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каз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рус</a:t>
                      </a: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каз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рус</a:t>
                      </a: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301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Бакалавриат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192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132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301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очная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69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11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4г.о.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11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г.о.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11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 лет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301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заочная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11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г.о.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11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г.о.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301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вечерняя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11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г.о.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11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г.о.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7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301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дистанционное обучение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11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г.о.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11138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 г.о.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31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33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301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Магистратура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научно-</a:t>
                      </a:r>
                      <a:r>
                        <a:rPr kumimoji="0" lang="ru-RU" sz="1200" b="0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педагогическ</a:t>
                      </a: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6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2065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Профильная 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2698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</a:t>
                      </a:r>
                    </a:p>
                  </a:txBody>
                  <a:tcPr marL="60960" marR="6096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2879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188640"/>
            <a:ext cx="7200800" cy="792088"/>
          </a:xfrm>
        </p:spPr>
        <p:txBody>
          <a:bodyPr/>
          <a:lstStyle/>
          <a:p>
            <a:r>
              <a:rPr lang="ru-RU" sz="3000" b="1" i="1" dirty="0" smtClean="0">
                <a:solidFill>
                  <a:schemeClr val="bg1"/>
                </a:solidFill>
              </a:rPr>
              <a:t>Количество УМКД</a:t>
            </a:r>
            <a:endParaRPr lang="ru-RU" sz="3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524898"/>
              </p:ext>
            </p:extLst>
          </p:nvPr>
        </p:nvGraphicFramePr>
        <p:xfrm>
          <a:off x="683567" y="1340764"/>
          <a:ext cx="7848872" cy="4896548"/>
        </p:xfrm>
        <a:graphic>
          <a:graphicData uri="http://schemas.openxmlformats.org/drawingml/2006/table">
            <a:tbl>
              <a:tblPr firstRow="1" firstCol="1" bandRow="1" bandCol="1"/>
              <a:tblGrid>
                <a:gridCol w="2637918"/>
                <a:gridCol w="1286997"/>
                <a:gridCol w="1286997"/>
                <a:gridCol w="1318480"/>
                <a:gridCol w="1318480"/>
              </a:tblGrid>
              <a:tr h="255616">
                <a:tc rowSpan="2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Наименование кафедр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Количество </a:t>
                      </a: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УМКД</a:t>
                      </a:r>
                      <a:endParaRPr lang="ru-RU" sz="16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9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531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на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Times New Roman"/>
                        </a:rPr>
                        <a:t>каз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. яз.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на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Times New Roman"/>
                        </a:rPr>
                        <a:t>рус.яз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на </a:t>
                      </a:r>
                      <a:r>
                        <a:rPr lang="ru-RU" sz="1600" b="1" dirty="0" err="1">
                          <a:effectLst/>
                          <a:latin typeface="Times New Roman"/>
                          <a:ea typeface="Times New Roman"/>
                        </a:rPr>
                        <a:t>англ.яз</a:t>
                      </a: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бак./маг.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Экономика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68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68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140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Финансы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35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742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Учет и аудит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106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206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5869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Менеджмент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138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136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275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Маркетинг и право 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94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94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188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149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Банковское дело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28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53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Социальная работа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41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39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80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4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Туризм и сервис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47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61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108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2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Информатика и прикладная экономика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70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140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0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Дизайн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40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59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99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123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Times New Roman"/>
                          <a:ea typeface="Times New Roman"/>
                        </a:rPr>
                        <a:t>Казахского и иностранных  языков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61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effectLst/>
                          <a:latin typeface="Times New Roman"/>
                          <a:ea typeface="Times New Roman"/>
                        </a:rPr>
                        <a:t>Всего</a:t>
                      </a:r>
                      <a:endParaRPr lang="ru-RU" sz="1600" dirty="0" smtClean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667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effectLst/>
                          <a:latin typeface="Times New Roman"/>
                          <a:ea typeface="Times New Roman"/>
                        </a:rPr>
                        <a:t>705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1377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646" marR="6364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4317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416824" cy="864096"/>
          </a:xfrm>
        </p:spPr>
        <p:txBody>
          <a:bodyPr/>
          <a:lstStyle/>
          <a:p>
            <a:r>
              <a:rPr lang="ru-RU" sz="2600" b="1" i="1" dirty="0" smtClean="0">
                <a:solidFill>
                  <a:schemeClr val="bg1"/>
                </a:solidFill>
              </a:rPr>
              <a:t>Успеваемость и качество </a:t>
            </a:r>
            <a:br>
              <a:rPr lang="ru-RU" sz="2600" b="1" i="1" dirty="0" smtClean="0">
                <a:solidFill>
                  <a:schemeClr val="bg1"/>
                </a:solidFill>
              </a:rPr>
            </a:br>
            <a:r>
              <a:rPr lang="ru-RU" sz="2600" b="1" i="1" dirty="0" smtClean="0">
                <a:solidFill>
                  <a:schemeClr val="bg1"/>
                </a:solidFill>
              </a:rPr>
              <a:t>(</a:t>
            </a:r>
            <a:r>
              <a:rPr lang="ru-RU" sz="2600" b="1" i="1" dirty="0" err="1" smtClean="0">
                <a:solidFill>
                  <a:schemeClr val="bg1"/>
                </a:solidFill>
              </a:rPr>
              <a:t>бакалавриат</a:t>
            </a:r>
            <a:r>
              <a:rPr lang="ru-RU" sz="2600" b="1" i="1" dirty="0" smtClean="0">
                <a:solidFill>
                  <a:schemeClr val="bg1"/>
                </a:solidFill>
              </a:rPr>
              <a:t>)</a:t>
            </a:r>
            <a:endParaRPr lang="ru-RU" sz="26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28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1874379"/>
              </p:ext>
            </p:extLst>
          </p:nvPr>
        </p:nvGraphicFramePr>
        <p:xfrm>
          <a:off x="611560" y="1412775"/>
          <a:ext cx="7992887" cy="4392489"/>
        </p:xfrm>
        <a:graphic>
          <a:graphicData uri="http://schemas.openxmlformats.org/drawingml/2006/table">
            <a:tbl>
              <a:tblPr firstRow="1" firstCol="1" bandRow="1"/>
              <a:tblGrid>
                <a:gridCol w="1512168"/>
                <a:gridCol w="1044613"/>
                <a:gridCol w="1109872"/>
                <a:gridCol w="1209534"/>
                <a:gridCol w="1097187"/>
                <a:gridCol w="994807"/>
                <a:gridCol w="1024706"/>
              </a:tblGrid>
              <a:tr h="59192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Факультет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Успеваемость, %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Качество, %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Средний балл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1925">
                <a:tc vMerge="1">
                  <a:txBody>
                    <a:bodyPr/>
                    <a:lstStyle/>
                    <a:p>
                      <a:endParaRPr lang="ru-RU" sz="1800" dirty="0">
                        <a:effectLst/>
                        <a:latin typeface="Calibri"/>
                      </a:endParaRPr>
                    </a:p>
                  </a:txBody>
                  <a:tcPr marL="68580" marR="68580" marT="8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2015-2016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2014-2015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2015-2016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2014-2015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2015-2016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/>
                          <a:ea typeface="Times New Roman"/>
                        </a:rPr>
                        <a:t>2014-2015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3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Базовой подготовки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97,69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94,80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86,64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78,85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kern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81,33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79,46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92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Экономики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98,62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94,57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86,62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77,57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81,42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74,04</a:t>
                      </a:r>
                      <a:endParaRPr lang="ru-RU" sz="18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2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kern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Прикладных наук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98,43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96,25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86,64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81,35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83,75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81,04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22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Дистанционного обучения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88,52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86,73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81,77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78,26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79,31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74,15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192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Итого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95,82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93,09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85,42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8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79,01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81,45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/>
                          <a:ea typeface="Times New Roman"/>
                        </a:rPr>
                        <a:t>77,17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1490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128792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Успеваемость и качество (магистратура)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29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917624"/>
              </p:ext>
            </p:extLst>
          </p:nvPr>
        </p:nvGraphicFramePr>
        <p:xfrm>
          <a:off x="611561" y="1484786"/>
          <a:ext cx="7848872" cy="4288402"/>
        </p:xfrm>
        <a:graphic>
          <a:graphicData uri="http://schemas.openxmlformats.org/drawingml/2006/table">
            <a:tbl>
              <a:tblPr firstRow="1" firstCol="1" bandRow="1"/>
              <a:tblGrid>
                <a:gridCol w="1537434"/>
                <a:gridCol w="823747"/>
                <a:gridCol w="823747"/>
                <a:gridCol w="822899"/>
                <a:gridCol w="839831"/>
                <a:gridCol w="839831"/>
                <a:gridCol w="720461"/>
                <a:gridCol w="720461"/>
                <a:gridCol w="720461"/>
              </a:tblGrid>
              <a:tr h="64807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Научное и педагогическое направление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Профильное направление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5199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2012-2013 уч.г.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2013-2014 уч.г.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2014-2015 уч.г.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2015-2016 уч.г.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2012-2013 уч.г.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2013-2014 уч.г.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2014-2015 уч.г.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2015-2016 у.г.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Соц.работа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91,00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92,0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Инф. Системы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90,3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92,0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Менеджмент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89.5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84,50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399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ГМУ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85,25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Статистика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85,50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Calibri"/>
                        </a:rPr>
                        <a:t>-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Учет и аудит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86,25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81,0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86,50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80,00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84,8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Финансы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82,00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84,5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83,5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Экономика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90,70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87,00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87,50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84,8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83,8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7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Итого: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88,40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88,38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85,6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89,1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87,56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85,50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85,9</a:t>
                      </a:r>
                      <a:endParaRPr lang="ru-RU" sz="16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84,9</a:t>
                      </a:r>
                      <a:endParaRPr lang="ru-RU" sz="16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8223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416824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</a:rPr>
              <a:t>Итоговая аттестация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30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0456383"/>
              </p:ext>
            </p:extLst>
          </p:nvPr>
        </p:nvGraphicFramePr>
        <p:xfrm>
          <a:off x="467544" y="1412777"/>
          <a:ext cx="8136903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79099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416824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</a:rPr>
              <a:t>Итоги ВОУД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31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341406"/>
              </p:ext>
            </p:extLst>
          </p:nvPr>
        </p:nvGraphicFramePr>
        <p:xfrm>
          <a:off x="683568" y="1340768"/>
          <a:ext cx="7848873" cy="4608509"/>
        </p:xfrm>
        <a:graphic>
          <a:graphicData uri="http://schemas.openxmlformats.org/drawingml/2006/table">
            <a:tbl>
              <a:tblPr/>
              <a:tblGrid>
                <a:gridCol w="2520280"/>
                <a:gridCol w="1728192"/>
                <a:gridCol w="1944216"/>
                <a:gridCol w="1656185"/>
              </a:tblGrid>
              <a:tr h="37467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Специальность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Средний балл ВОУД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5568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2015-2016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у. г.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2014-2015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у. г.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2013-2014 </a:t>
                      </a:r>
                      <a:r>
                        <a:rPr lang="ru-RU" sz="18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у. г.</a:t>
                      </a:r>
                      <a:endParaRPr lang="ru-RU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32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5B050600 </a:t>
                      </a:r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Экономика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65,44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79,32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55,69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2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5B050800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Учет и аудит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80,91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75,65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71,12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4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5B050900 </a:t>
                      </a:r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Финансы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76,49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66,32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21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5B050700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Менеджмент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64,82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59,83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61,50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4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5B051000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ГМУ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78,51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51,81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340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5B051100 </a:t>
                      </a:r>
                      <a:r>
                        <a:rPr lang="ru-RU" sz="18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Маркетинг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64,20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94,78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71,00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182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Итого по КазУЭФМТ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74,90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65,06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262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416824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</a:rPr>
              <a:t>Итоги ВОУД</a:t>
            </a:r>
            <a:endParaRPr lang="ru-RU" sz="3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32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77183614"/>
              </p:ext>
            </p:extLst>
          </p:nvPr>
        </p:nvGraphicFramePr>
        <p:xfrm>
          <a:off x="611560" y="1484784"/>
          <a:ext cx="8208913" cy="4752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92961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128792" cy="1324498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Международная бизнес – школа </a:t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</a:rPr>
              <a:t>“</a:t>
            </a:r>
            <a:r>
              <a:rPr lang="en-US" sz="2800" b="1" i="1" dirty="0">
                <a:solidFill>
                  <a:schemeClr val="bg1"/>
                </a:solidFill>
              </a:rPr>
              <a:t>IBS ASTANA</a:t>
            </a:r>
            <a:r>
              <a:rPr lang="ru-RU" sz="2800" b="1" i="1" dirty="0">
                <a:solidFill>
                  <a:schemeClr val="bg1"/>
                </a:solidFill>
              </a:rPr>
              <a:t>”</a:t>
            </a:r>
            <a:r>
              <a:rPr lang="ru-RU" sz="2800" dirty="0"/>
              <a:t/>
            </a:r>
            <a:br>
              <a:rPr lang="ru-RU" sz="2800" dirty="0"/>
            </a:b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33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7" name="Рисунок 1" descr="C:\Documents and Settings\Admin\Рабочий стол\IBS logo web\IBS-Astana-01.jpg"/>
          <p:cNvPicPr>
            <a:picLocks noChangeArrowheads="1"/>
          </p:cNvPicPr>
          <p:nvPr/>
        </p:nvPicPr>
        <p:blipFill>
          <a:blip r:embed="rId2"/>
          <a:srcRect l="-272" t="-1053" r="-272" b="-1607"/>
          <a:stretch>
            <a:fillRect/>
          </a:stretch>
        </p:blipFill>
        <p:spPr bwMode="auto">
          <a:xfrm>
            <a:off x="689570" y="1315036"/>
            <a:ext cx="2352675" cy="118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875507" y="2371968"/>
            <a:ext cx="216020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4008" lvl="0" algn="ctr">
              <a:spcBef>
                <a:spcPts val="300"/>
              </a:spcBef>
              <a:buClr>
                <a:srgbClr val="A04DA3"/>
              </a:buClr>
            </a:pPr>
            <a:r>
              <a:rPr lang="en-US" sz="1600" b="1" u="sng" dirty="0">
                <a:solidFill>
                  <a:schemeClr val="bg1"/>
                </a:solidFill>
                <a:latin typeface="Georgia"/>
                <a:hlinkClick r:id="rId3"/>
              </a:rPr>
              <a:t>www.ibsastana.kz</a:t>
            </a:r>
            <a:endParaRPr lang="ru-RU" sz="1600" b="1" dirty="0">
              <a:solidFill>
                <a:schemeClr val="bg1"/>
              </a:solidFill>
              <a:latin typeface="Georgia"/>
            </a:endParaRPr>
          </a:p>
        </p:txBody>
      </p:sp>
      <p:graphicFrame>
        <p:nvGraphicFramePr>
          <p:cNvPr id="9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2947264"/>
              </p:ext>
            </p:extLst>
          </p:nvPr>
        </p:nvGraphicFramePr>
        <p:xfrm>
          <a:off x="3221653" y="1196752"/>
          <a:ext cx="2646492" cy="19442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Picture 2" descr="C:\Users\nout3\Desktop\Lingua center\картинки\EU logo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1560" y="2924944"/>
            <a:ext cx="2688102" cy="11430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2" descr="C:\Users\Секретарь\Desktop\загруженное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689570" y="4552133"/>
            <a:ext cx="2532082" cy="1181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3" descr="C:\Users\Админ\Desktop\EU_Barcelona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6126592" y="1336117"/>
            <a:ext cx="2786082" cy="20717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2" descr="C:\Users\Админ\Desktop\EU_Geneva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221652" y="2936571"/>
            <a:ext cx="3000396" cy="2189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6241365" y="3388691"/>
            <a:ext cx="26713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Испания (</a:t>
            </a:r>
            <a:r>
              <a:rPr lang="ru-RU" dirty="0" err="1"/>
              <a:t>г.Барселона</a:t>
            </a:r>
            <a:r>
              <a:rPr lang="ru-RU" dirty="0"/>
              <a:t>)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3422872" y="5158406"/>
            <a:ext cx="241784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Швейцария </a:t>
            </a:r>
            <a:endParaRPr lang="ru-RU" dirty="0" smtClean="0"/>
          </a:p>
          <a:p>
            <a:r>
              <a:rPr lang="ru-RU" dirty="0" smtClean="0"/>
              <a:t>(</a:t>
            </a:r>
            <a:r>
              <a:rPr lang="ru-RU" dirty="0" err="1" smtClean="0"/>
              <a:t>г.Женева</a:t>
            </a:r>
            <a:r>
              <a:rPr lang="ru-RU" dirty="0" smtClean="0"/>
              <a:t>, </a:t>
            </a:r>
            <a:r>
              <a:rPr lang="ru-RU" dirty="0" err="1" smtClean="0"/>
              <a:t>г.Монтрё</a:t>
            </a:r>
            <a:r>
              <a:rPr lang="ru-RU" dirty="0" smtClean="0"/>
              <a:t>, </a:t>
            </a:r>
          </a:p>
          <a:p>
            <a:r>
              <a:rPr lang="ru-RU" dirty="0" err="1" smtClean="0"/>
              <a:t>г.Иворне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16" name="Picture 2" descr="C:\Users\Админ\Desktop\Munich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126592" y="4031384"/>
            <a:ext cx="2786082" cy="18806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Прямоугольник 16"/>
          <p:cNvSpPr/>
          <p:nvPr/>
        </p:nvSpPr>
        <p:spPr>
          <a:xfrm>
            <a:off x="6366431" y="5912016"/>
            <a:ext cx="2421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Германия (</a:t>
            </a:r>
            <a:r>
              <a:rPr lang="ru-RU" dirty="0" err="1"/>
              <a:t>г.Мюнхен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93999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128792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Научно-исследовательская работа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34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554905"/>
              </p:ext>
            </p:extLst>
          </p:nvPr>
        </p:nvGraphicFramePr>
        <p:xfrm>
          <a:off x="457200" y="1844824"/>
          <a:ext cx="8219255" cy="4176464"/>
        </p:xfrm>
        <a:graphic>
          <a:graphicData uri="http://schemas.openxmlformats.org/drawingml/2006/table">
            <a:tbl>
              <a:tblPr/>
              <a:tblGrid>
                <a:gridCol w="2466488"/>
                <a:gridCol w="1575536"/>
                <a:gridCol w="1575535"/>
                <a:gridCol w="1300848"/>
                <a:gridCol w="1300848"/>
              </a:tblGrid>
              <a:tr h="44928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3317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финансирования по бюджетным темам, тыс. тенге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8 000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8 000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16 402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13 558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807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Финансирование из собственных источников, </a:t>
                      </a:r>
                      <a:r>
                        <a:rPr kumimoji="0" lang="ru-RU" sz="2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тыс.тенге</a:t>
                      </a:r>
                      <a:endParaRPr kumimoji="0" lang="ru-RU" sz="2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23 736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28 589,6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38 610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41312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326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Финансирование на 1 ППС, тыс.тенге</a:t>
                      </a:r>
                      <a:endParaRPr kumimoji="0" lang="ru-RU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103,65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156,36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158,89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170,0</a:t>
                      </a:r>
                      <a:endParaRPr kumimoji="0" lang="ru-RU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424941" y="1324799"/>
            <a:ext cx="82809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Объем и источники финансирования НИР, в </a:t>
            </a:r>
            <a:r>
              <a:rPr lang="ru-RU" sz="2000" b="1" dirty="0" err="1">
                <a:solidFill>
                  <a:prstClr val="black"/>
                </a:solidFill>
                <a:latin typeface="Calibri" pitchFamily="34" charset="0"/>
                <a:cs typeface="Arial" pitchFamily="34" charset="0"/>
              </a:rPr>
              <a:t>тыс.тенге</a:t>
            </a:r>
            <a:endParaRPr lang="ru-RU" sz="2000" b="1" dirty="0">
              <a:solidFill>
                <a:prstClr val="black"/>
              </a:solidFill>
              <a:latin typeface="Calibri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653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128792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Научно-исследовательская работа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35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88" name="Таблица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3027123"/>
              </p:ext>
            </p:extLst>
          </p:nvPr>
        </p:nvGraphicFramePr>
        <p:xfrm>
          <a:off x="539522" y="1340768"/>
          <a:ext cx="8280950" cy="4752527"/>
        </p:xfrm>
        <a:graphic>
          <a:graphicData uri="http://schemas.openxmlformats.org/drawingml/2006/table">
            <a:tbl>
              <a:tblPr/>
              <a:tblGrid>
                <a:gridCol w="4680550"/>
                <a:gridCol w="720080"/>
                <a:gridCol w="1944216"/>
                <a:gridCol w="936104"/>
              </a:tblGrid>
              <a:tr h="73701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Название НИР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Кафедра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Руководитель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Источник финансирования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40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Разработка механизмов государственной поддержки инновационного предпринимательства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Экон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Токсанова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А.Н., д.э.н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Госбюджет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0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Развитие механизмов государственно-частного партнерства в приоритетных отраслях форсированного индустриально-инновационного развития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Экон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Токсанова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А.Н., д.э.н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Госбюджет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7015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Научное обоснование совершенствования механизма формирования человеческого капитала как фактора индустриально-инновационного развития регионов Казахстана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Мен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Исабеков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Б.Н., д.э.н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Госбюджет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40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Социально-экономическое развитие экономики Республики Казахстан в условиях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глобализации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Экон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Галиева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А.Х., 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д.э.н.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 ср.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408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Управление инновациями в сфере образования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Мен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Турекулова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Д.М., д.э.н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Собст.  ср.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6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Проблемы налогово-бюджетной системы и финансов Республики Казахстан в современных условиях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Фин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Аймурзина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Б.Т., д.э.н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Собст.  ср.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7629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Развитие финансово-кредитной системы Республики Казахстан в условиях новой экономической политики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БД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Сейткасимов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Г.С., д.э.н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 ср.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398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19672" y="116632"/>
            <a:ext cx="7128792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</a:rPr>
              <a:t>Научно-исследовательская работа</a:t>
            </a:r>
            <a:endParaRPr lang="ru-RU" sz="28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36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88" name="Таблица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0907563"/>
              </p:ext>
            </p:extLst>
          </p:nvPr>
        </p:nvGraphicFramePr>
        <p:xfrm>
          <a:off x="467544" y="1268760"/>
          <a:ext cx="8496944" cy="4716606"/>
        </p:xfrm>
        <a:graphic>
          <a:graphicData uri="http://schemas.openxmlformats.org/drawingml/2006/table">
            <a:tbl>
              <a:tblPr/>
              <a:tblGrid>
                <a:gridCol w="5178061"/>
                <a:gridCol w="443800"/>
                <a:gridCol w="1997240"/>
                <a:gridCol w="877843"/>
              </a:tblGrid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Название НИР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Кафедра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Руководитель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Источник финансирования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971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Совершенствование учета, аудита и анализа в условиях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инновационно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-интеграционного развития экономики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УиА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Алиев М.К., д.э.н.,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ср.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9711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Стратегия развития туризма в Республике Казахстан и совершенствование системы подготовки кадров для туристской отрасли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ТиС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Муталиева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Л.М., к.э.н.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Собст. ср.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5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Пути совершенствования таможенного контроля в условиях ЕАЭС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МП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Капышева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С.К., к.э.н.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Собст. ср.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8584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Проблемы и перспективы дизайна в Казахстане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Диз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Алиев Т.Х.,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к.п.н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Собст. ср.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9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Теоретико -методологические основы модернизации содержания социально-гуманитарного образования в современных условиях развития общества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СР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Шайхеслямова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К.О.,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д.п.н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Собст. ср.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98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Когнитивные и коммуникативные основы формирования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полиязычной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личности                       </a:t>
                      </a:r>
                      <a:endParaRPr lang="ru-RU" sz="1200" b="0" i="0" u="none" strike="noStrike" dirty="0" smtClean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Көптілді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тұлғаны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қалыптастырудың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когнитивтік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коммуникативтік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негіздері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КИЯ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Исаева Ж.К., к.ф.н.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Собст. ср.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198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Математические методы и новые технологии в науке и образовании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ИПЭ 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Абдыманапов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С.А.,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д.п.н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        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Сагинтаева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С.С., д.э.н.</a:t>
                      </a: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Собст</a:t>
                      </a:r>
                      <a:r>
                        <a:rPr lang="ru-RU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ср.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8460" marR="8460" marT="84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020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200" b="1" i="1" dirty="0">
                <a:solidFill>
                  <a:schemeClr val="bg1"/>
                </a:solidFill>
                <a:latin typeface="SM-Myriad Pro"/>
              </a:rPr>
              <a:t>Участие в научных проектах, финансируемых из государственного бюджета и других источников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37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8001075"/>
              </p:ext>
            </p:extLst>
          </p:nvPr>
        </p:nvGraphicFramePr>
        <p:xfrm>
          <a:off x="611560" y="1340769"/>
          <a:ext cx="8064896" cy="4876414"/>
        </p:xfrm>
        <a:graphic>
          <a:graphicData uri="http://schemas.openxmlformats.org/drawingml/2006/table">
            <a:tbl>
              <a:tblPr firstRow="1" bandRow="1"/>
              <a:tblGrid>
                <a:gridCol w="1826418"/>
                <a:gridCol w="656506"/>
                <a:gridCol w="2729300"/>
                <a:gridCol w="827641"/>
                <a:gridCol w="978122"/>
                <a:gridCol w="1046909"/>
              </a:tblGrid>
              <a:tr h="61738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solidFill>
                            <a:schemeClr val="tx1"/>
                          </a:solidFill>
                          <a:latin typeface="+mn-lt"/>
                          <a:cs typeface="Arial" pitchFamily="34" charset="0"/>
                        </a:rPr>
                        <a:t>Ф.И.О. участника</a:t>
                      </a:r>
                      <a:endParaRPr lang="ru-RU" sz="1200" dirty="0">
                        <a:solidFill>
                          <a:schemeClr val="tx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Кафедра 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Номер и тема грантового проекта 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Сроки выполнения 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Базовая организация 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/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Объем финансирования 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9377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err="1" smtClean="0">
                          <a:latin typeface="+mn-lt"/>
                          <a:cs typeface="Arial" pitchFamily="34" charset="0"/>
                        </a:rPr>
                        <a:t>Токсанова</a:t>
                      </a:r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 А.Н., д.э.н., профессор  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err="1" smtClean="0">
                          <a:latin typeface="+mn-lt"/>
                          <a:cs typeface="Arial" pitchFamily="34" charset="0"/>
                        </a:rPr>
                        <a:t>Экон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0559 ГФ/4  Разработка механизмов государственной поддержки инновационного предпринимательства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2015-2017 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КазУЭФМТ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3,2 млн.</a:t>
                      </a:r>
                      <a:r>
                        <a:rPr lang="ru-RU" sz="1200" baseline="0" dirty="0" smtClean="0">
                          <a:latin typeface="+mn-lt"/>
                          <a:cs typeface="Arial" pitchFamily="34" charset="0"/>
                        </a:rPr>
                        <a:t> тенге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229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err="1" smtClean="0">
                          <a:latin typeface="+mn-lt"/>
                          <a:cs typeface="Arial" pitchFamily="34" charset="0"/>
                        </a:rPr>
                        <a:t>Токсанова</a:t>
                      </a:r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 А.Н., д.э.н., профессор  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latin typeface="+mn-lt"/>
                          <a:cs typeface="Arial" pitchFamily="34" charset="0"/>
                        </a:rPr>
                        <a:t>Экон</a:t>
                      </a:r>
                      <a:endParaRPr lang="ru-RU" sz="1200" dirty="0" smtClean="0">
                        <a:latin typeface="+mn-lt"/>
                        <a:cs typeface="Arial" pitchFamily="34" charset="0"/>
                      </a:endParaRPr>
                    </a:p>
                    <a:p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5726 ГФ/4  </a:t>
                      </a:r>
                      <a:r>
                        <a:rPr lang="ru-RU" sz="1200" dirty="0" smtClean="0">
                          <a:solidFill>
                            <a:prstClr val="black"/>
                          </a:solidFill>
                          <a:ea typeface="Calibri" pitchFamily="34" charset="0"/>
                          <a:cs typeface="Times New Roman" pitchFamily="18" charset="0"/>
                        </a:rPr>
                        <a:t>Развитие механизмов государственно-частного партнерства в приоритетных отраслях форсированного индустриально-инновационного развития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2015-2017 </a:t>
                      </a:r>
                    </a:p>
                    <a:p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КазУЭФМТ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kk-KZ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8,1 млн.тенге 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3229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Исабеков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Arial" pitchFamily="34" charset="0"/>
                        </a:rPr>
                        <a:t> Б.Н., д</a:t>
                      </a:r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.э.н.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Мен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0564 ГФ/4 </a:t>
                      </a:r>
                      <a:r>
                        <a:rPr lang="ru-RU" sz="1200" dirty="0" smtClean="0">
                          <a:solidFill>
                            <a:prstClr val="black"/>
                          </a:solidFill>
                          <a:ea typeface="Calibri" pitchFamily="34" charset="0"/>
                          <a:cs typeface="Times New Roman" pitchFamily="18" charset="0"/>
                        </a:rPr>
                        <a:t>Научное обоснование  совершенствования механизма формирования человеческого капитала как фактора индустриально-инновационного развития регионов Казахстана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2015-2017 </a:t>
                      </a:r>
                    </a:p>
                    <a:p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КазУЭФМТ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2,2 </a:t>
                      </a:r>
                      <a:r>
                        <a:rPr lang="ru-RU" sz="1200" baseline="0" dirty="0" smtClean="0">
                          <a:latin typeface="+mn-lt"/>
                          <a:cs typeface="Arial" pitchFamily="34" charset="0"/>
                        </a:rPr>
                        <a:t>млн.  тенге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7674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err="1" smtClean="0">
                          <a:latin typeface="+mn-lt"/>
                          <a:cs typeface="Arial" pitchFamily="34" charset="0"/>
                        </a:rPr>
                        <a:t>Абдыманапов</a:t>
                      </a:r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 С.А., </a:t>
                      </a:r>
                      <a:r>
                        <a:rPr lang="ru-RU" sz="1200" dirty="0" err="1" smtClean="0">
                          <a:latin typeface="+mn-lt"/>
                          <a:cs typeface="Arial" pitchFamily="34" charset="0"/>
                        </a:rPr>
                        <a:t>д.п.н</a:t>
                      </a:r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., профессор 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Открываясь навстречу новым международным университетским сообществам»</a:t>
                      </a:r>
                      <a:endParaRPr lang="ru-RU" sz="1200" dirty="0" smtClean="0">
                        <a:solidFill>
                          <a:prstClr val="black"/>
                        </a:solidFill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2016-2019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dirty="0" err="1" smtClean="0">
                          <a:latin typeface="+mn-lt"/>
                          <a:cs typeface="Arial" pitchFamily="34" charset="0"/>
                        </a:rPr>
                        <a:t>Эразмус</a:t>
                      </a:r>
                      <a:r>
                        <a:rPr lang="ru-RU" sz="1200" dirty="0" smtClean="0">
                          <a:latin typeface="+mn-lt"/>
                          <a:cs typeface="Arial" pitchFamily="34" charset="0"/>
                        </a:rPr>
                        <a:t>+</a:t>
                      </a:r>
                      <a:endParaRPr lang="ru-RU" sz="12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200" baseline="0" dirty="0" smtClean="0">
                          <a:latin typeface="+mn-lt"/>
                          <a:cs typeface="Arial" pitchFamily="34" charset="0"/>
                        </a:rPr>
                        <a:t>87 775  евро</a:t>
                      </a:r>
                    </a:p>
                  </a:txBody>
                  <a:tcPr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8993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  <a:latin typeface="SM-Myriad Pro"/>
              </a:rPr>
              <a:t>Динамика публикаций штатного ППС</a:t>
            </a:r>
            <a:endParaRPr lang="ru-RU" sz="28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38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7046885"/>
              </p:ext>
            </p:extLst>
          </p:nvPr>
        </p:nvGraphicFramePr>
        <p:xfrm>
          <a:off x="611560" y="1268761"/>
          <a:ext cx="8064895" cy="4918175"/>
        </p:xfrm>
        <a:graphic>
          <a:graphicData uri="http://schemas.openxmlformats.org/drawingml/2006/table">
            <a:tbl>
              <a:tblPr/>
              <a:tblGrid>
                <a:gridCol w="3985683"/>
                <a:gridCol w="1018982"/>
                <a:gridCol w="969757"/>
                <a:gridCol w="1045236"/>
                <a:gridCol w="1045237"/>
              </a:tblGrid>
              <a:tr h="5760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опубликованных научных и научно-методических работ ППС университета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2012-2013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2013-2014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2014-2015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Монографии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Рейтинговые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Статьи в изданиях,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рекоменд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ККСОН РК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Научные материалы конференций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467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Вестник КазУЭФМТ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Учебники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750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Учебные пособия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зарубежные и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издания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736</a:t>
                      </a: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117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по научным публикациям (без уч. пособий и учебников)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372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716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ППС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63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 публикаций на 1 ед. ППС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2,0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246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научных публикаций  на 1 ед. ППС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1,1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9253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600" b="1" i="1" dirty="0" smtClean="0">
                <a:solidFill>
                  <a:schemeClr val="bg1"/>
                </a:solidFill>
                <a:latin typeface="SM-Myriad Pro"/>
              </a:rPr>
              <a:t>Объем научных работ на 1 штатного ППС</a:t>
            </a:r>
            <a:endParaRPr lang="ru-RU" sz="26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39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711465"/>
              </p:ext>
            </p:extLst>
          </p:nvPr>
        </p:nvGraphicFramePr>
        <p:xfrm>
          <a:off x="683568" y="1268760"/>
          <a:ext cx="7918450" cy="4837534"/>
        </p:xfrm>
        <a:graphic>
          <a:graphicData uri="http://schemas.openxmlformats.org/drawingml/2006/table">
            <a:tbl>
              <a:tblPr/>
              <a:tblGrid>
                <a:gridCol w="3484563"/>
                <a:gridCol w="1190625"/>
                <a:gridCol w="1081087"/>
                <a:gridCol w="1081088"/>
                <a:gridCol w="1081087"/>
              </a:tblGrid>
              <a:tr h="36038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Виды опубликованных научных работ ППС университета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Объем – п.л. </a:t>
                      </a:r>
                      <a:endParaRPr kumimoji="0" 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0164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2012-2013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2013-2014 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2014-2015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2015-2016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Монографии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185,53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245,05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209,1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265,3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Рейтинговые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14,825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23,91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4,73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25,81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884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Издания, рекомендованные ККСОН РК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21,67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35,75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25,67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34,18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Вестник КазУЭФМТ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29,96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23,21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22,91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49,5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16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Научные материалы конференций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78,13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103,6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161,89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0482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Научные статьи в странах дальнего зарубежья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18,46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6,68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9,72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77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Научные статьи в странах ближнего зарубежья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21,45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10,86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07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Прочие зарубежные и казахстанские издания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5,7+20,99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37,15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3,6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7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по научным публикациям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378,26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436,54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409,84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550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0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ППС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228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087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just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Объем научных публикаций (п.л.) на 1 ед. ППС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1,8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1223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600" b="1" i="1" dirty="0" smtClean="0">
                <a:solidFill>
                  <a:schemeClr val="bg1"/>
                </a:solidFill>
                <a:latin typeface="SM-Myriad Pro"/>
              </a:rPr>
              <a:t>Публикации ППС за 2012-2015 гг.</a:t>
            </a:r>
            <a:endParaRPr lang="ru-RU" sz="26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40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801470"/>
              </p:ext>
            </p:extLst>
          </p:nvPr>
        </p:nvGraphicFramePr>
        <p:xfrm>
          <a:off x="539552" y="1268760"/>
          <a:ext cx="8352928" cy="4850500"/>
        </p:xfrm>
        <a:graphic>
          <a:graphicData uri="http://schemas.openxmlformats.org/drawingml/2006/table">
            <a:tbl>
              <a:tblPr/>
              <a:tblGrid>
                <a:gridCol w="992396"/>
                <a:gridCol w="926674"/>
                <a:gridCol w="992396"/>
                <a:gridCol w="860953"/>
                <a:gridCol w="980109"/>
                <a:gridCol w="848595"/>
                <a:gridCol w="951605"/>
                <a:gridCol w="834379"/>
                <a:gridCol w="965821"/>
              </a:tblGrid>
              <a:tr h="266734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Кафедры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2012-2013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уч.г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2013-2014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уч.г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2014-2015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уч.г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2015-2016 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уч.г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736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ККСОН РК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кол/п.л.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Вестник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КазУЭФМТ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кол/п.л.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ККСОН РК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кол/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п.л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Вестник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КазУЭФМТ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кол/п.л.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ККСОН РК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кол/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п.л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Вестник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КазУЭФМТ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кол/п.л.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ККСОН РК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кол/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п.л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Вестник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КазУЭФМТ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кол/</a:t>
                      </a:r>
                      <a:r>
                        <a:rPr kumimoji="0" lang="ru-RU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п.л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/ 1,6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/ 1,6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/ 4,1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/ 3,15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/ 2,6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/ 4,35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11/4,8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5/2,6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Учет и аудит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/ 1,55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 / 0,95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-206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/ 4,3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-127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/ 3,5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/ 0,5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3288" algn="l"/>
                        </a:tabLst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/ 3,0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2/0,9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328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7/4,1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Банковское дело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 / 3,13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 / 1,75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/ 1,95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/ 2,0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/ 2,3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/ 1,5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4/1,83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7/4,7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ИиПЭ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/ 1,54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 / 1,41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/ 0,6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/ 1,5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/ 2,0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/ 2,19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2/0,62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11/6,5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/ 0,55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/ 2,4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 / 9,33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/ 4,91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/ 7,2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 / 4,25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12/7,35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8/3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3974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Менеджмент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/ 3,6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/ 3,2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/ 4,51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525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/ 3,0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/ 4,05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/ 1,15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8/4,35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8/4,5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18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Маркетинг</a:t>
                      </a: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и право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 / 3,4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 / 2,69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/ 1,88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/ 0,82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/ 0,57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17/6,15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9/5,1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8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Туризм и сервис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/ 3,1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+mj-lt"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/ 1,37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/ 2,6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/ 1,5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/ 3,3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3288" algn="l"/>
                        </a:tabLst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/ 0,9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7/2,63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36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903288" algn="l"/>
                        </a:tabLst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8/4,9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работа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 / 1,95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/ 0,9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 / 2,2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/ 0,9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/ 0,8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/ 2,4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8/2,86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12/6,5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69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Казахский и ин.языки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/ 1,2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 / 1,5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/ 4,25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/ 1,93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/ 3,32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 / 2,6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4/1,3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9/4,3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67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Дизайн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4/1,39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4/1,6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12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-46038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54  / 21,67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131763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 / 29,96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56 / 35,75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50 / 23,21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47-26,07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58  / 22,91</a:t>
                      </a:r>
                      <a:endParaRPr kumimoji="0" lang="ru-RU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79/34,18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88/49,5</a:t>
                      </a:r>
                    </a:p>
                  </a:txBody>
                  <a:tcPr marL="52912" marR="52912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6891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200" b="1" i="1" dirty="0" smtClean="0">
                <a:solidFill>
                  <a:schemeClr val="bg1"/>
                </a:solidFill>
                <a:latin typeface="SM-Myriad Pro"/>
              </a:rPr>
              <a:t>Публикации ППС в изданиях </a:t>
            </a:r>
            <a:br>
              <a:rPr lang="ru-RU" sz="2200" b="1" i="1" dirty="0" smtClean="0">
                <a:solidFill>
                  <a:schemeClr val="bg1"/>
                </a:solidFill>
                <a:latin typeface="SM-Myriad Pro"/>
              </a:rPr>
            </a:br>
            <a:r>
              <a:rPr lang="ru-RU" sz="2200" b="1" i="1" dirty="0" smtClean="0">
                <a:solidFill>
                  <a:schemeClr val="bg1"/>
                </a:solidFill>
                <a:latin typeface="SM-Myriad Pro"/>
              </a:rPr>
              <a:t>с ненулевым </a:t>
            </a:r>
            <a:r>
              <a:rPr lang="ru-RU" sz="2200" b="1" i="1" dirty="0" err="1" smtClean="0">
                <a:solidFill>
                  <a:schemeClr val="bg1"/>
                </a:solidFill>
                <a:latin typeface="SM-Myriad Pro"/>
              </a:rPr>
              <a:t>импакт</a:t>
            </a:r>
            <a:r>
              <a:rPr lang="ru-RU" sz="2200" b="1" i="1" dirty="0" smtClean="0">
                <a:solidFill>
                  <a:schemeClr val="bg1"/>
                </a:solidFill>
                <a:latin typeface="SM-Myriad Pro"/>
              </a:rPr>
              <a:t> - фактором</a:t>
            </a:r>
            <a:endParaRPr lang="ru-RU" sz="22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41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9677041"/>
              </p:ext>
            </p:extLst>
          </p:nvPr>
        </p:nvGraphicFramePr>
        <p:xfrm>
          <a:off x="683568" y="1340768"/>
          <a:ext cx="7952311" cy="4578678"/>
        </p:xfrm>
        <a:graphic>
          <a:graphicData uri="http://schemas.openxmlformats.org/drawingml/2006/table">
            <a:tbl>
              <a:tblPr/>
              <a:tblGrid>
                <a:gridCol w="1652898"/>
                <a:gridCol w="670360"/>
                <a:gridCol w="895457"/>
                <a:gridCol w="594780"/>
                <a:gridCol w="998968"/>
                <a:gridCol w="716365"/>
                <a:gridCol w="854381"/>
                <a:gridCol w="783729"/>
                <a:gridCol w="785373"/>
              </a:tblGrid>
              <a:tr h="26514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Кафедры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2012-2013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2013-2014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2014-2015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2015-2016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2694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 статей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Объём 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п. л.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 статей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Объём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п. л.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 статей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Объём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п. л.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Кол-во статей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Объём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п. л.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Экономика</a:t>
                      </a: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3,305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1,92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085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Менеджмент</a:t>
                      </a: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025" algn="l"/>
                        </a:tabLst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025" algn="l"/>
                        </a:tabLst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025" algn="l"/>
                        </a:tabLst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025" algn="l"/>
                        </a:tabLst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463" algn="l"/>
                        </a:tabLst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025" algn="l"/>
                        </a:tabLst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463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200025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5,28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Туризм и сервис</a:t>
                      </a: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37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Социальная работа</a:t>
                      </a: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0,3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4,29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Казахский и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ин.яз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.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0,3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0,71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Маркетинг и право</a:t>
                      </a: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4,52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1,25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054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Учет и аудит</a:t>
                      </a: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1,1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0,6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Финансы</a:t>
                      </a: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2,8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3,0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1,21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2,45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215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Банковское дело</a:t>
                      </a: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0,8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260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ИиПЭ</a:t>
                      </a: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1,5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1,24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7,03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651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Дизайн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-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0,38</a:t>
                      </a:r>
                    </a:p>
                  </a:txBody>
                  <a:tcPr marL="33750" marR="3375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736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20638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810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14,825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9688" marR="0" lvl="0" indent="-39688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44</a:t>
                      </a:r>
                      <a:endParaRPr kumimoji="0" lang="ru-RU" sz="1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38100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9525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5,97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52</a:t>
                      </a: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25,81</a:t>
                      </a:r>
                    </a:p>
                  </a:txBody>
                  <a:tcPr marL="33750" marR="3375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4427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  <a:latin typeface="SM-Myriad Pro"/>
              </a:rPr>
              <a:t>Количество  научных мероприятий </a:t>
            </a:r>
            <a:endParaRPr lang="ru-RU" sz="28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42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430460"/>
              </p:ext>
            </p:extLst>
          </p:nvPr>
        </p:nvGraphicFramePr>
        <p:xfrm>
          <a:off x="683567" y="1556792"/>
          <a:ext cx="7848873" cy="4367214"/>
        </p:xfrm>
        <a:graphic>
          <a:graphicData uri="http://schemas.openxmlformats.org/drawingml/2006/table">
            <a:tbl>
              <a:tblPr/>
              <a:tblGrid>
                <a:gridCol w="2211955"/>
                <a:gridCol w="2561586"/>
                <a:gridCol w="1632210"/>
                <a:gridCol w="1443122"/>
              </a:tblGrid>
              <a:tr h="14398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Отчетные периоды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Научные конференции и  семинар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Круглый стол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2015-16 уч. 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2014-15 уч. 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43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2013-14 уч. 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2012-13 уч. г.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312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  <a:latin typeface="SM-Myriad Pro"/>
              </a:rPr>
              <a:t>Студенческие конференции</a:t>
            </a:r>
            <a:endParaRPr lang="ru-RU" sz="28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43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637142"/>
              </p:ext>
            </p:extLst>
          </p:nvPr>
        </p:nvGraphicFramePr>
        <p:xfrm>
          <a:off x="827584" y="1988840"/>
          <a:ext cx="7848873" cy="2903538"/>
        </p:xfrm>
        <a:graphic>
          <a:graphicData uri="http://schemas.openxmlformats.org/drawingml/2006/table">
            <a:tbl>
              <a:tblPr/>
              <a:tblGrid>
                <a:gridCol w="2211955"/>
                <a:gridCol w="2561586"/>
                <a:gridCol w="3075332"/>
              </a:tblGrid>
              <a:tr h="143986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 докладов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2015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2016 год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325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246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725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  <a:latin typeface="SM-Myriad Pro"/>
              </a:rPr>
              <a:t>Международное сотрудничество</a:t>
            </a:r>
            <a:endParaRPr lang="ru-RU" sz="32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44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2396323"/>
            <a:ext cx="547260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/>
              <a:t>Университет имеет 84 вуза – партнера из 12 стран зарубежья и 43 – казахстанских, за отчетный период было подписано 8 соглашений о сотрудничестве</a:t>
            </a:r>
            <a:r>
              <a:rPr lang="ru-RU" sz="2800" dirty="0" smtClean="0"/>
              <a:t>.</a:t>
            </a:r>
            <a:endParaRPr lang="ru-RU" sz="2800" dirty="0"/>
          </a:p>
        </p:txBody>
      </p:sp>
      <p:pic>
        <p:nvPicPr>
          <p:cNvPr id="8" name="Picture 26" descr="C:\Users\nout3\Desktop\эмблемы партнеров\nus-log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4" y="1289049"/>
            <a:ext cx="994941" cy="627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27" descr="C:\Users\nout3\Desktop\эмблемы партнеров\solbridge_log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40" y="1805651"/>
            <a:ext cx="1224135" cy="5906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8" descr="C:\Users\nout3\Desktop\эмблемы партнеров\200px-UC_Riverside_seal.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289050"/>
            <a:ext cx="820415" cy="5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9" descr="C:\Users\nout3\Desktop\эмблемы партнеров\4208fb-Erzinca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289050"/>
            <a:ext cx="791269" cy="5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0" descr="C:\Users\nout3\Desktop\эмблемы партнеров\htmi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239" y="2708919"/>
            <a:ext cx="1224135" cy="9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1" descr="C:\Users\nout3\Desktop\эмблемы партнеров\EuropeanUninersity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751" y="3820792"/>
            <a:ext cx="1187624" cy="811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nout3\Desktop\эмблемы партнеров\customs and law warsaw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289049"/>
            <a:ext cx="801241" cy="581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 descr="C:\Users\nout3\Desktop\эмблемы партнеров\tourism antalya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6995" y="1289050"/>
            <a:ext cx="839341" cy="58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4" descr="C:\Users\nout3\Desktop\эмблемы партнеров\балт.м.а..gif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14" y="1289050"/>
            <a:ext cx="888850" cy="627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34" descr="C:\Users\nout3\Desktop\эмблемы партнеров\киев. нац.тех.JP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737" y="4941168"/>
            <a:ext cx="1036638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33" descr="C:\Users\nout3\Desktop\эмблемы партнеров\спбгуки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13" y="2204864"/>
            <a:ext cx="888851" cy="962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C:\Users\nout3\Documents\эмблемы партнеров\МБИ.png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13" y="3429000"/>
            <a:ext cx="888851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2" descr="C:\Users\Баглан\Documents\ReceivedFiles\Сагинтаева Сауле Саветовна\Kangnam_University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9613" y="4887435"/>
            <a:ext cx="906959" cy="8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 descr="C:\Users\Баглан\Documents\ReceivedFiles\Мария\лого партнеров\Рижский технический университет (Латвия).jpe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4415" y="4887435"/>
            <a:ext cx="931714" cy="917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3" descr="C:\Users\Баглан\Documents\ReceivedFiles\Мария\лого партнеров\Варшавская школа экономики (Польша)..jp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4" y="4941169"/>
            <a:ext cx="1084825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6" descr="C:\Users\Баглан\Documents\ReceivedFiles\Мария\лого партнеров\Омский государственный университет (Россия).gif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9776" y="4941168"/>
            <a:ext cx="1088208" cy="84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4" descr="C:\Users\Баглан\Documents\ReceivedFiles\Мария\лого партнеров\Государственный университет управления (Россия)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9644" y="4941168"/>
            <a:ext cx="907256" cy="823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8114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488832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  <a:latin typeface="SM-Myriad Pro"/>
              </a:rPr>
              <a:t>География международного сотрудничества</a:t>
            </a:r>
            <a:endParaRPr lang="ru-RU" sz="28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45</a:t>
            </a:fld>
            <a:endParaRPr lang="ru-RU">
              <a:solidFill>
                <a:srgbClr val="0000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11290"/>
            <a:ext cx="8282508" cy="500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7384" y="2204865"/>
            <a:ext cx="306303" cy="4320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669" y="1636860"/>
            <a:ext cx="268459" cy="378669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2101595"/>
            <a:ext cx="304800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087" y="1940463"/>
            <a:ext cx="268287" cy="377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2915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  <a:latin typeface="SM-Myriad Pro"/>
              </a:rPr>
              <a:t>Академическая мобильность</a:t>
            </a:r>
            <a:endParaRPr lang="ru-RU" sz="32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46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8313244"/>
              </p:ext>
            </p:extLst>
          </p:nvPr>
        </p:nvGraphicFramePr>
        <p:xfrm>
          <a:off x="827584" y="3396272"/>
          <a:ext cx="7848872" cy="29850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2288"/>
                <a:gridCol w="1332148"/>
                <a:gridCol w="1962218"/>
                <a:gridCol w="1962218"/>
              </a:tblGrid>
              <a:tr h="369402"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666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rgbClr val="006666"/>
                          </a:solidFill>
                        </a:rPr>
                        <a:t>Количество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6666"/>
                          </a:solidFill>
                        </a:rPr>
                        <a:t>Вуз, страна</a:t>
                      </a:r>
                      <a:endParaRPr lang="ru-RU" sz="1400" dirty="0">
                        <a:solidFill>
                          <a:srgbClr val="00666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rgbClr val="006666"/>
                          </a:solidFill>
                        </a:rPr>
                        <a:t>сроки</a:t>
                      </a:r>
                      <a:endParaRPr lang="ru-RU" sz="1400" dirty="0">
                        <a:solidFill>
                          <a:srgbClr val="006666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9311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Программа двойного диплома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err="1" smtClean="0"/>
                        <a:t>Каннамский</a:t>
                      </a:r>
                      <a:r>
                        <a:rPr lang="ru-RU" sz="1400" dirty="0" smtClean="0"/>
                        <a:t> университет</a:t>
                      </a:r>
                      <a:r>
                        <a:rPr lang="ru-RU" sz="1400" baseline="0" dirty="0" smtClean="0"/>
                        <a:t> (Корея)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 семестр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15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Внешняя академическая мобильность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Международный университет, Кипр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семестр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1214"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Межрегиональный институт экономики и права (</a:t>
                      </a:r>
                      <a:r>
                        <a:rPr lang="ru-RU" sz="1400" dirty="0" err="1" smtClean="0"/>
                        <a:t>г.Санкт</a:t>
                      </a:r>
                      <a:r>
                        <a:rPr lang="ru-RU" sz="1400" dirty="0" smtClean="0"/>
                        <a:t>-Петербург,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dirty="0" smtClean="0"/>
                        <a:t>РФ)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45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Внутренняя</a:t>
                      </a:r>
                      <a:r>
                        <a:rPr lang="ru-RU" sz="1400" baseline="0" dirty="0" smtClean="0"/>
                        <a:t> академическая мобильность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Университет</a:t>
                      </a:r>
                      <a:r>
                        <a:rPr lang="ru-RU" sz="1400" baseline="0" dirty="0" smtClean="0"/>
                        <a:t> </a:t>
                      </a:r>
                      <a:r>
                        <a:rPr lang="ru-RU" sz="1400" baseline="0" dirty="0" err="1" smtClean="0"/>
                        <a:t>Нархоз</a:t>
                      </a:r>
                      <a:endParaRPr lang="ru-RU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 семестр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5" name="Picture 4" descr="DSC0121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01" y="1340768"/>
            <a:ext cx="2957096" cy="1944216"/>
          </a:xfrm>
          <a:prstGeom prst="rect">
            <a:avLst/>
          </a:prstGeom>
          <a:noFill/>
          <a:ln w="57150">
            <a:solidFill>
              <a:srgbClr val="92222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477231"/>
            <a:ext cx="3672408" cy="1807753"/>
          </a:xfrm>
          <a:prstGeom prst="rect">
            <a:avLst/>
          </a:prstGeom>
          <a:noFill/>
          <a:ln w="57150">
            <a:solidFill>
              <a:srgbClr val="92222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3344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  <a:latin typeface="SM-Myriad Pro"/>
              </a:rPr>
              <a:t>Зарубежные профессора</a:t>
            </a:r>
            <a:endParaRPr lang="ru-RU" sz="32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47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3657216"/>
              </p:ext>
            </p:extLst>
          </p:nvPr>
        </p:nvGraphicFramePr>
        <p:xfrm>
          <a:off x="611560" y="1340768"/>
          <a:ext cx="7920880" cy="4820688"/>
        </p:xfrm>
        <a:graphic>
          <a:graphicData uri="http://schemas.openxmlformats.org/drawingml/2006/table">
            <a:tbl>
              <a:tblPr/>
              <a:tblGrid>
                <a:gridCol w="5281385"/>
                <a:gridCol w="2639495"/>
              </a:tblGrid>
              <a:tr h="66800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Заместитель Президента по Ближнему Востоку, Северной Африке и Центральной Азии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MENACA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Университета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MONASH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Австралии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48" marR="6048" marT="604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890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Низар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ФАРДЖОУ, 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cs typeface="Arial" charset="0"/>
                        </a:rPr>
                        <a:t>Доктор наук, профессор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48" marR="6048" marT="604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800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Заместитель Генерального Директора Института внешнеэкономических связей и торговли при Министерстве иностранных дел Венгрии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marL="6048" marR="6048" marT="604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9525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Лазло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Васа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профессор, доктор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PhD 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cs typeface="Arial" charset="0"/>
                      </a:endParaRPr>
                    </a:p>
                  </a:txBody>
                  <a:tcPr marL="6048" marR="6048" marT="604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19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Оренбургский государственный университет, Россия</a:t>
                      </a:r>
                    </a:p>
                  </a:txBody>
                  <a:tcPr marL="6048" marR="6048" marT="604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Парусимова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Н.И., Д.э.н., профессор </a:t>
                      </a:r>
                    </a:p>
                  </a:txBody>
                  <a:tcPr marL="6048" marR="6048" marT="6048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Генеральный директор ТОО «</a:t>
                      </a:r>
                      <a:r>
                        <a:rPr kumimoji="0" 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Govermanse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</a:t>
                      </a:r>
                      <a:r>
                        <a:rPr kumimoji="0" lang="en-US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Managemnt</a:t>
                      </a:r>
                      <a:r>
                        <a:rPr kumimoji="0" lang="en-US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 &amp; Consulting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», Россия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Ахметова Г.Р., к.э.н., бизнес тренер 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Государственная академия управления, г. Москва, Россия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Афанасьев В.Я., проректор по научной работе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60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Европейский университет, Швейцария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Кетан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Йоши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профессор, доктор 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PhD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278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Европейский университет, Швейцария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Тим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Котович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, м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агистр МВА</a:t>
                      </a:r>
                    </a:p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93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Председатель Совета Директоров АО «ITT», МВА, лектор Европейского 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университета</a:t>
                      </a:r>
                      <a:r>
                        <a:rPr kumimoji="0" lang="ru-RU" sz="1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charset="0"/>
                          <a:ea typeface="+mn-ea"/>
                          <a:cs typeface="Arial" charset="0"/>
                        </a:rPr>
                        <a:t>, Швейцария</a:t>
                      </a: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Троунг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Хуан </a:t>
                      </a:r>
                      <a:r>
                        <a:rPr lang="ru-RU" sz="1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Нгуен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м</a:t>
                      </a:r>
                      <a:r>
                        <a:rPr kumimoji="0" lang="ru-RU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агистр МВА</a:t>
                      </a:r>
                    </a:p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85725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4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+mn-ea"/>
                        <a:cs typeface="Arial" charset="0"/>
                      </a:endParaRPr>
                    </a:p>
                  </a:txBody>
                  <a:tcPr marL="6048" marR="6048" marT="6047" marB="0" anchor="ctr" horzOverflow="overflow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215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800" b="1" i="1" dirty="0">
                <a:solidFill>
                  <a:schemeClr val="bg1"/>
                </a:solidFill>
                <a:latin typeface="SM-Myriad Pro"/>
              </a:rPr>
              <a:t>Учебно-научные лаборатории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48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0634180"/>
              </p:ext>
            </p:extLst>
          </p:nvPr>
        </p:nvGraphicFramePr>
        <p:xfrm>
          <a:off x="611561" y="1340769"/>
          <a:ext cx="8064894" cy="4993796"/>
        </p:xfrm>
        <a:graphic>
          <a:graphicData uri="http://schemas.openxmlformats.org/drawingml/2006/table">
            <a:tbl>
              <a:tblPr/>
              <a:tblGrid>
                <a:gridCol w="353723"/>
                <a:gridCol w="2971277"/>
                <a:gridCol w="2826771"/>
                <a:gridCol w="1913123"/>
              </a:tblGrid>
              <a:tr h="62693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Прикрепленные дисциплины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0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Лаборатория Налогового Комитета Министерства финансов РК (ауд. 305)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Налоги и налогообложение;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Налоговый менеджмент;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Налоговый контроль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Финансы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0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Лаборатория по физике,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схемотехнике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и сетевым технологиям (ауд. 327)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Физика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Теория электрических цепей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Схемотехника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и ПЭ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502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Лаборатория архитектуры компьютерных систем и сетей (ауд. 307)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Архитектура вычислительных цепей</a:t>
                      </a:r>
                    </a:p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Компьютерные сети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Информатика и ПЭ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3275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Учебно-исследовательская лаборатория «Государственно-частное партнерство в сфере высшего профессионального образования» (415 ауд.)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Управление проектами ГЧП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ГЧП в социальной сфере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Правовые основы ГЧП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Проектное финансирование на основе ГЧП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4894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Лаборатория моделирования и технических средств дизайна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(ауд. 119)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Композиция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Цветоведение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Дизайн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3076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  <a:latin typeface="SM-Myriad Pro"/>
              </a:rPr>
              <a:t>Учебно-научные лаборатории</a:t>
            </a:r>
            <a:endParaRPr lang="ru-RU" sz="28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49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973890"/>
              </p:ext>
            </p:extLst>
          </p:nvPr>
        </p:nvGraphicFramePr>
        <p:xfrm>
          <a:off x="611560" y="1484784"/>
          <a:ext cx="7992888" cy="4644364"/>
        </p:xfrm>
        <a:graphic>
          <a:graphicData uri="http://schemas.openxmlformats.org/drawingml/2006/table">
            <a:tbl>
              <a:tblPr/>
              <a:tblGrid>
                <a:gridCol w="479106"/>
                <a:gridCol w="2816208"/>
                <a:gridCol w="3402968"/>
                <a:gridCol w="1294606"/>
              </a:tblGrid>
              <a:tr h="43204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Прикрепленные дисциплины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Кафедра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676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x-none" sz="1400" kern="120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Проблем управления информационными системами</a:t>
                      </a:r>
                      <a:r>
                        <a:rPr lang="ru-RU" sz="1400" kern="1200" dirty="0" smtClean="0"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(325 ауд.)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173038" marR="0" lvl="0" indent="-17303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Визуальное программирование</a:t>
                      </a:r>
                    </a:p>
                    <a:p>
                      <a:pPr marL="173038" marR="0" lvl="0" indent="-17303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Имитационное моделирование</a:t>
                      </a:r>
                    </a:p>
                    <a:p>
                      <a:pPr marL="173038" marR="0" lvl="0" indent="-17303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Теория шифрования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Информатики и прикладной экономики</a:t>
                      </a:r>
                    </a:p>
                  </a:txBody>
                  <a:tcPr marT="45710" marB="45710"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5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Лаборатория 1С Предприятие 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(ауд. 302)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1С-Бухгалтерия</a:t>
                      </a:r>
                    </a:p>
                    <a:p>
                      <a:pPr marL="173038" marR="0" lvl="0" indent="-17303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173038" algn="l"/>
                        </a:tabLst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Информационные технологии в бухучете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Учет и аудит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650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Лаборатория учебной бухгалтерии им. проф. </a:t>
                      </a:r>
                      <a:r>
                        <a:rPr kumimoji="0" lang="ru-RU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Радостовца</a:t>
                      </a: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(ауд. 316)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53340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 1С-Бухгалтерия</a:t>
                      </a:r>
                    </a:p>
                    <a:p>
                      <a:pPr marL="173038" marR="0" lvl="0" indent="-173038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Информационные технологии в бухучете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Учет и аудит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7365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Лаборатория «Теории и методологии социальной работы» (ауд. 124)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1.Теория и история социальной работы</a:t>
                      </a:r>
                    </a:p>
                    <a:p>
                      <a:pPr marL="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 Актуальные проблемы теории и методики социальной работы</a:t>
                      </a:r>
                    </a:p>
                    <a:p>
                      <a:pPr marL="0" marR="0" lvl="0" indent="-5334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 Научные исследования магистрантов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работа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74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Лаборатория «Криминалистики и дознания» (ауд.432)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Криминалистика и дознание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Судебные процессы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AutoNum type="arabicPeriod"/>
                        <a:tabLst/>
                        <a:defRPr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Уголовное судопроизводство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Gill Sans MT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Маркетинг и право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8014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2800" b="1" i="1" dirty="0" smtClean="0">
                <a:solidFill>
                  <a:schemeClr val="bg1"/>
                </a:solidFill>
                <a:latin typeface="SM-Myriad Pro"/>
              </a:rPr>
              <a:t>Научная стажировка магистрантов</a:t>
            </a:r>
            <a:endParaRPr lang="ru-RU" sz="28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50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5812931"/>
              </p:ext>
            </p:extLst>
          </p:nvPr>
        </p:nvGraphicFramePr>
        <p:xfrm>
          <a:off x="539552" y="1268761"/>
          <a:ext cx="8208912" cy="5001803"/>
        </p:xfrm>
        <a:graphic>
          <a:graphicData uri="http://schemas.openxmlformats.org/drawingml/2006/table">
            <a:tbl>
              <a:tblPr/>
              <a:tblGrid>
                <a:gridCol w="4274956"/>
                <a:gridCol w="1221417"/>
                <a:gridCol w="2712539"/>
              </a:tblGrid>
              <a:tr h="62466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Наименование вуза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45946" marR="4594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Кол-во магистрантов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45946" marR="4594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630238" algn="l"/>
                        </a:tabLst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eorgia" pitchFamily="18" charset="0"/>
                          <a:cs typeface="Times New Roman" pitchFamily="18" charset="0"/>
                        </a:rPr>
                        <a:t>Сроки прохождения</a:t>
                      </a:r>
                      <a:endParaRPr kumimoji="0" 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eorgia" pitchFamily="18" charset="0"/>
                        <a:cs typeface="Times New Roman" pitchFamily="18" charset="0"/>
                      </a:endParaRPr>
                    </a:p>
                  </a:txBody>
                  <a:tcPr marL="45946" marR="45946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8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Университет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Ишик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(г. Стамбул, Турция)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100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180000"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04 по 20 декабря 2014 года 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6116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Институт анализа окружающей среды совместно с организацией ITS инновационных технологий (г. Дрезден, Германия)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28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180000"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11 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 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24 января 2015 года 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320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Стамбульский Европейский университет 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(г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. Стамбул, Турция) 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180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180000"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4 по 20 декабря, с 9 по 21 марта 2015 года, с 24 апреля по 4 мая 2015 года </a:t>
                      </a:r>
                    </a:p>
                  </a:txBody>
                  <a:tcPr marL="9526" marR="9526" marT="9524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06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Global Career Institute (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Северный</a:t>
                      </a: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</a:t>
                      </a:r>
                      <a:r>
                        <a:rPr lang="en-GB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Кипр</a:t>
                      </a:r>
                      <a:r>
                        <a:rPr lang="en-GB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)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180000"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9 по 21 марта 2015 года 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6665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Университет </a:t>
                      </a:r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Синьзянь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(г. Урумчи, Китай)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180000"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27 апреля по 10 мая 2015 года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724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Центральный Богемский Университет 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b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Прага, Чехия)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180000" algn="l" fontAlgn="b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27 апреля по 10 мая 2015 года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661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Омский государственный институт сервиса </a:t>
                      </a:r>
                      <a:endParaRPr 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  <a:p>
                      <a:pPr algn="l" fontAlgn="ctr"/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(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г. Омск, Россия)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algn="ctr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47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indent="180000" algn="l" fontAlgn="ctr"/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с 24 апреля по 5 мая 2015 года </a:t>
                      </a:r>
                    </a:p>
                  </a:txBody>
                  <a:tcPr marL="9526" marR="9526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508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600" b="1" i="1" dirty="0" smtClean="0">
                <a:solidFill>
                  <a:schemeClr val="bg1"/>
                </a:solidFill>
                <a:latin typeface="SM-Myriad Pro"/>
              </a:rPr>
              <a:t>Компьютерный     парк</a:t>
            </a:r>
            <a:endParaRPr lang="ru-RU" sz="36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51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5906528"/>
              </p:ext>
            </p:extLst>
          </p:nvPr>
        </p:nvGraphicFramePr>
        <p:xfrm>
          <a:off x="539551" y="1412776"/>
          <a:ext cx="8208913" cy="4824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2991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600" b="1" i="1" dirty="0" smtClean="0">
                <a:solidFill>
                  <a:schemeClr val="bg1"/>
                </a:solidFill>
                <a:latin typeface="SM-Myriad Pro"/>
              </a:rPr>
              <a:t>Воспитательная работа</a:t>
            </a:r>
            <a:endParaRPr lang="ru-RU" sz="36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52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2849015217"/>
              </p:ext>
            </p:extLst>
          </p:nvPr>
        </p:nvGraphicFramePr>
        <p:xfrm>
          <a:off x="467544" y="1484784"/>
          <a:ext cx="4248472" cy="4336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323461254"/>
              </p:ext>
            </p:extLst>
          </p:nvPr>
        </p:nvGraphicFramePr>
        <p:xfrm>
          <a:off x="4211960" y="1484784"/>
          <a:ext cx="4632176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653853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600" b="1" i="1" dirty="0" smtClean="0">
                <a:solidFill>
                  <a:schemeClr val="bg1"/>
                </a:solidFill>
                <a:latin typeface="SM-Myriad Pro"/>
              </a:rPr>
              <a:t>Студенческие кружки</a:t>
            </a:r>
            <a:endParaRPr lang="ru-RU" sz="36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53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9228686"/>
              </p:ext>
            </p:extLst>
          </p:nvPr>
        </p:nvGraphicFramePr>
        <p:xfrm>
          <a:off x="683568" y="1412776"/>
          <a:ext cx="7776862" cy="4685213"/>
        </p:xfrm>
        <a:graphic>
          <a:graphicData uri="http://schemas.openxmlformats.org/drawingml/2006/table">
            <a:tbl>
              <a:tblPr firstRow="1" firstCol="1" bandRow="1"/>
              <a:tblGrid>
                <a:gridCol w="571455"/>
                <a:gridCol w="3240783"/>
                <a:gridCol w="599391"/>
                <a:gridCol w="3365233"/>
              </a:tblGrid>
              <a:tr h="21699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№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9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 typeface="+mj-lt"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Студенческий Парламент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Ассоциация </a:t>
                      </a:r>
                      <a:r>
                        <a:rPr lang="kk-KZ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«Тоғызқұмалақшылар»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9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 typeface="+mj-lt"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МК </a:t>
                      </a:r>
                      <a:r>
                        <a:rPr lang="kk-KZ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«Жас Отан»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Клуб Блоггеров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9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Business Club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Движение за ЗОЖ «не пью, не курю»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9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Дебатный клуб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Клуб «эко кросс»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9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Креатив студио 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Дискуссионный клуб «</a:t>
                      </a:r>
                      <a:r>
                        <a:rPr lang="en-US" sz="1200" dirty="0" err="1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KUEFLIFEstyle</a:t>
                      </a:r>
                      <a:r>
                        <a:rPr lang="ru-RU" sz="1200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»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9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КВН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Жайдарман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Жарқын жас қаламгерлер қауымдастығы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9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7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КВН русс лига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Конгресс молодежи Казахстана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9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8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Ассоциация танцоров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Студенческое сообщество «Жарқын болашақ»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9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Ассоциация певцов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KUEF Positive Intelligence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9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Клуб волонтеров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27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KUEF LAW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9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Клуб Флэш Моб 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28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KUEF JOB 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9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12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Клуб ТВ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29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Пресс клуб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9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13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Book-crossing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KUEF Action people Astana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9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14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Студенческий театр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31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Ассоциация фотографов,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видеооператоров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 и монтажников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9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Штаб Альянса студентов Казахстана при КазУЭФМТ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32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ППО </a:t>
                      </a:r>
                      <a:r>
                        <a:rPr lang="kk-KZ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«Нур Отан» КазУЭФМТ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9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16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Совет старост факультета Базовой Подготовки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33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Молодежная организация «Жас Алаш»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6998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17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Клуб реперов и хип-хоперов</a:t>
                      </a:r>
                      <a:endParaRPr lang="ru-RU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>
                        <a:lnSpc>
                          <a:spcPct val="115000"/>
                        </a:lnSpc>
                        <a:spcAft>
                          <a:spcPts val="0"/>
                        </a:spcAft>
                        <a:buSzPts val="1200"/>
                        <a:buFontTx/>
                        <a:buNone/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581660" algn="l"/>
                          <a:tab pos="1163320" algn="l"/>
                          <a:tab pos="1744980" algn="l"/>
                          <a:tab pos="2326640" algn="l"/>
                          <a:tab pos="2908300" algn="l"/>
                          <a:tab pos="3489960" algn="l"/>
                          <a:tab pos="4071620" algn="l"/>
                          <a:tab pos="4653280" algn="l"/>
                          <a:tab pos="5234940" algn="l"/>
                          <a:tab pos="5816600" algn="l"/>
                          <a:tab pos="6398260" algn="l"/>
                          <a:tab pos="6979920" algn="l"/>
                          <a:tab pos="7561580" algn="l"/>
                          <a:tab pos="8143240" algn="l"/>
                          <a:tab pos="8724900" algn="l"/>
                          <a:tab pos="9306560" algn="l"/>
                        </a:tabLs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Итого по КазУЭФМТ: 33</a:t>
                      </a:r>
                      <a:endParaRPr lang="ru-RU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652" marR="6065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0676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200" b="1" i="1" dirty="0" smtClean="0">
                <a:solidFill>
                  <a:schemeClr val="bg1"/>
                </a:solidFill>
                <a:latin typeface="SM-Myriad Pro"/>
              </a:rPr>
              <a:t>Социальная поддержка студентов</a:t>
            </a:r>
            <a:endParaRPr lang="ru-RU" sz="32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54</a:t>
            </a:fld>
            <a:endParaRPr lang="ru-RU">
              <a:solidFill>
                <a:srgbClr val="000000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40078048"/>
              </p:ext>
            </p:extLst>
          </p:nvPr>
        </p:nvGraphicFramePr>
        <p:xfrm>
          <a:off x="755576" y="1397000"/>
          <a:ext cx="7848872" cy="47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35196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000" b="1" i="1" dirty="0" smtClean="0">
                <a:solidFill>
                  <a:schemeClr val="bg1"/>
                </a:solidFill>
                <a:latin typeface="SM-Myriad Pro"/>
              </a:rPr>
              <a:t>Задачи на 2016-2017 учебный год :</a:t>
            </a:r>
            <a:endParaRPr lang="ru-RU" sz="30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55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88003" y="1268760"/>
            <a:ext cx="8208912" cy="5418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342900" algn="just">
              <a:lnSpc>
                <a:spcPts val="2160"/>
              </a:lnSpc>
              <a:buFont typeface="+mj-lt"/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Пройти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международную аккредитацию по 3 образовательным программам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3 программам магистратуры.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Отв.: проректор по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проректор по АД, декан факультета послевузовского образования, декан факультета «Экономика»,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зав.кафедрами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«Экономика», «Менеджмент», «Финансы», «Банковское дело». Срок – до 01.03.2017 г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0" algn="just">
              <a:lnSpc>
                <a:spcPts val="2160"/>
              </a:lnSpc>
            </a:pPr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algn="just">
              <a:lnSpc>
                <a:spcPts val="216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Пройти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постаккредитационный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мониторинг вуза по институциональной аккредитации.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Отв.: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проректор по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ОКК, деканы факультетов, заведующие кафедрами. Срок – до 01.05.2017 г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0" algn="just">
              <a:lnSpc>
                <a:spcPts val="2160"/>
              </a:lnSpc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lvl="0" algn="just">
              <a:lnSpc>
                <a:spcPts val="216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Пройти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ресертификацию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по СМК.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Отв.: проректор по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ОКК, деканы факультетов, заведующие кафедрами, начальники структурных подразделений. Срок – до 01.05.2017 г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lvl="0" algn="just">
              <a:lnSpc>
                <a:spcPts val="2160"/>
              </a:lnSpc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lvl="0" algn="just">
              <a:lnSpc>
                <a:spcPts val="216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 Подготовить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Отчет по самооценке к прохождению внешнего аудита образовательных программ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бакалавриата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и магистратуры, проводимом Университетом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Нархоз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(Срок – до 01.03.2017 г.).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Отв.: проректор по АД, деканы факультетов.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0215" algn="l"/>
              </a:tabLst>
            </a:pPr>
            <a:endParaRPr lang="ru-RU" sz="14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1963581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000" b="1" i="1" dirty="0" smtClean="0">
                <a:solidFill>
                  <a:schemeClr val="bg1"/>
                </a:solidFill>
                <a:latin typeface="SM-Myriad Pro"/>
              </a:rPr>
              <a:t>Задачи на 2016-2017 учебный год</a:t>
            </a:r>
            <a:endParaRPr lang="ru-RU" sz="30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56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37228" y="4365104"/>
            <a:ext cx="8208912" cy="287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0215" algn="l"/>
              </a:tabLst>
            </a:pPr>
            <a:endParaRPr lang="ru-RU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5" y="1340768"/>
            <a:ext cx="8014304" cy="54650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tabLst>
                <a:tab pos="450215" algn="l"/>
              </a:tabLs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5.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целях завершенности цикла трехуровневой системы высшего и послевузовского  образования провести работу по открытию специальностей докторантуры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PhD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 6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050600-Экономика, 6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050900-Финансы, 6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050800-Учет и аудит.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Отв.: проректор по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проректор по АД, декан Факультета послевузовского образования. Срок – до 01.02.2017 г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indent="450000"/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6.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целях реализации современных инновационных инструментов образования для эффективной организации образовательного процесса создать и запустить работу следующих инновационных структур: Молодежный бизнес-инкубатор, Управление стратегического развития, Управление человеческими ресурсами, Управление международной деятельности.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Отв.: Ректор, проректор по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. Срок исполнения – до 31.12.2016 г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indent="450000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7.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рамках стратегического планирования и управления персоналом разработать и внедрить мотивационную схему стимулирования ППС (KPI) (Отв.: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проректор по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УП, ОКК. Срок – до 31.12.2016 г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indent="450000"/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  <a:tabLst>
                <a:tab pos="450215" algn="l"/>
              </a:tabLst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 startAt="5"/>
              <a:tabLst>
                <a:tab pos="450215" algn="l"/>
              </a:tabLst>
            </a:pP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766247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000" b="1" i="1" dirty="0" smtClean="0">
                <a:solidFill>
                  <a:schemeClr val="bg1"/>
                </a:solidFill>
                <a:latin typeface="SM-Myriad Pro"/>
              </a:rPr>
              <a:t>Задачи на 2016-2017 учебный год</a:t>
            </a:r>
            <a:endParaRPr lang="ru-RU" sz="30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57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196752"/>
            <a:ext cx="8265231" cy="5361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000" algn="just">
              <a:tabLst>
                <a:tab pos="450215" algn="l"/>
              </a:tabLst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8. Основываясь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положительном опыте Университета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Нархоз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создать профессиональные функции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HR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Отв.: проректор по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начальник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УФУиА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. Срок – до 15.11.2016 г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indent="4500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9. Разработать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Программу реализации стратегических целей Университета по научной деятельности до 2020 года.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Отв.: проректор по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директор ЦСЭИ. Срок – до 31.12.2016 г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indent="450000" algn="just"/>
            <a:endParaRPr lang="ru-RU" i="1" dirty="0" smtClean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10. Разработать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Положение о стимулировании научно-исследовательской деятельности ППС и обучающихся.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Отв.: проректор по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директор ЦСЭИ. Срок – до 15.11.2016 г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indent="450000" algn="just">
              <a:buAutoNum type="arabicPeriod" startAt="10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11.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целях коммерциализации научных разработок и создания мотивационных условий для обучающихся на базе Молодежного бизнес-инкубатора провести для обучающихся тренинги совместно с фондом «Даму», Национальной палатой предпринимателей, Ассоциацией «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Болашак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»; провести конкурс бизнес-проектов и запустить 4 бизнес-проекта в качестве действующего бизнеса (Отв.: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проректор по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руководитель МБИ. Срок – до 01.05.2017 г.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0215" algn="l"/>
              </a:tabLst>
            </a:pPr>
            <a:endParaRPr lang="ru-RU" sz="1600" dirty="0"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284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000" b="1" i="1" dirty="0" smtClean="0">
                <a:solidFill>
                  <a:schemeClr val="bg1"/>
                </a:solidFill>
                <a:latin typeface="SM-Myriad Pro"/>
              </a:rPr>
              <a:t>Задачи на 2016-2017 учебный год</a:t>
            </a:r>
            <a:endParaRPr lang="ru-RU" sz="30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58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67544" y="1124744"/>
            <a:ext cx="8208912" cy="54420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12. Активизировать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работу молодежных организаций Университета с нацеленностью на получение конечного результата путем участия в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стартапах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, привлечения к социальным проектам (кружки, клубы по интересам и т.д.) (Отв.: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декан по работе со студентами, деканы факультетов, Сектор по работе с молодежью. Срок – в течение учебного года до 01.05.2017 г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13. Изучая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перенимая опыт Университета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Нархоз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обновить содержание и структуру образовательных программ в соответствии с потребностями рынка труда с учетом региональных особенностей, а также на основе компетенций и дескрипторов, определенных национальной рамкой квалификации и профессиональными стандартами (Отв.: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проректор по АД, УПМУП, деканы факультетов, заведующие кафедрами, руководители образовательных программ. Срок – до 01.03.2017 г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algn="just"/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14. В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условиях насыщения рынка труда экономистами разработать новые образовательные программы, в том числе совместно с ведущими зарубежными вузами-партнерами и научными центрами,  по направлениям менеджмента (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HR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-менеджмент, бизнес администрирование), ГМУ (государственное администрирование), по смежным специальностям (например, веб-дизайн, информационный маркетинг, туристический маркетинг), сфокусированных на результатах обучения и дающих обучающимся компетенции, соответствующие ожиданиям работодателей.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Отв.: проректор по АД, проректор по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, заведующие кафедрами. Срок – до 01.03.2017 г.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endParaRPr lang="ru-RU" sz="11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52359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000" b="1" i="1" dirty="0" smtClean="0">
                <a:solidFill>
                  <a:schemeClr val="bg1"/>
                </a:solidFill>
                <a:latin typeface="SM-Myriad Pro"/>
              </a:rPr>
              <a:t>Задачи на 2016-2017 учебный год</a:t>
            </a:r>
            <a:endParaRPr lang="ru-RU" sz="30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59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1196752"/>
            <a:ext cx="8064896" cy="5273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4500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15.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целях выявления удовлетворенности работодателей уровнем готовности выпускников к работе проводить социологические исследования (опросы, анкетирование, интервью и др.). 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Отв.: ОКК, Управление маркетинга, Центр карьеры. Срок - на постоянной основе до 01.06.2017 г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0" indent="4500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16. Разработать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Дорожную карту по обеспечению трудоустройства выпускников совместно с местными исполнительными органами и с широким привлечением работодателей с учетом потребностей рынка труда (Отв.: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ОКК, Управление маркетинга, Центр карьеры. Срок – до 01.11.2016 г</a:t>
            </a:r>
            <a:r>
              <a:rPr lang="ru-RU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indent="450000" algn="just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indent="45000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17.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В целях реализации трехъязычия разработать и внедрить преподавание на английском языке по </a:t>
            </a:r>
            <a:r>
              <a:rPr lang="kk-KZ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4 дисциплинам </a:t>
            </a:r>
            <a:r>
              <a:rPr lang="kk-KZ" dirty="0">
                <a:latin typeface="Times New Roman" pitchFamily="18" charset="0"/>
                <a:cs typeface="Times New Roman" pitchFamily="18" charset="0"/>
              </a:rPr>
              <a:t>в первую очередь по техническим специальностям. Для повышения языкового уровня преподавателей организовать курсы обучения английскому языку преподавателей, массовые онлайн-курсы, дистанционные технологии обучения (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Отв.: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i="1" dirty="0" err="1">
                <a:latin typeface="Times New Roman" pitchFamily="18" charset="0"/>
                <a:cs typeface="Times New Roman" pitchFamily="18" charset="0"/>
              </a:rPr>
              <a:t>зав.кафедрами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, деканы Факультетов «Экономика», прикладных наук, базовой подготовки, дистанционного обучения. Срок – до 01.05.2017 г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.).</a:t>
            </a:r>
          </a:p>
          <a:p>
            <a:pPr indent="450000" algn="just"/>
            <a:r>
              <a:rPr lang="ru-RU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endParaRPr lang="ru-RU" sz="1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60310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16632"/>
            <a:ext cx="7632848" cy="864096"/>
          </a:xfrm>
        </p:spPr>
        <p:txBody>
          <a:bodyPr/>
          <a:lstStyle/>
          <a:p>
            <a:r>
              <a:rPr lang="ru-RU" sz="3000" b="1" i="1" dirty="0" smtClean="0">
                <a:solidFill>
                  <a:schemeClr val="bg1"/>
                </a:solidFill>
                <a:latin typeface="SM-Myriad Pro"/>
              </a:rPr>
              <a:t>Задачи на 2016-2017 учебный год</a:t>
            </a:r>
            <a:endParaRPr lang="ru-RU" sz="3000" b="1" i="1" dirty="0">
              <a:solidFill>
                <a:schemeClr val="bg1"/>
              </a:solidFill>
              <a:latin typeface="SM-Myriad Pro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8F444AA-6169-4F36-8492-3146A32A1A59}" type="slidenum">
              <a:rPr lang="ru-RU" smtClean="0">
                <a:solidFill>
                  <a:srgbClr val="000000"/>
                </a:solidFill>
              </a:rPr>
              <a:pPr>
                <a:defRPr/>
              </a:pPr>
              <a:t>60</a:t>
            </a:fld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1560" y="1340768"/>
            <a:ext cx="8064896" cy="50173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18. Усилить развитие академической мобильности, в том числе за счет активного участия преподавателей и обучающихся Университета в проекте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Эразмус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+, а также за счет прибытия иностранных студентов (Отв.: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проректор по АД, проректор по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, Офис регистратора, деканы Факультетов, ответственный секретарь приемной комиссии. Срок – постоянно до 01.05.2017 г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pPr lvl="0" algn="just">
              <a:lnSpc>
                <a:spcPct val="115000"/>
              </a:lnSpc>
              <a:spcAft>
                <a:spcPts val="1000"/>
              </a:spcAft>
            </a:pP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19. Усилить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и завершить работу </a:t>
            </a:r>
            <a:r>
              <a:rPr lang="x-none" sz="1600">
                <a:latin typeface="Times New Roman" pitchFamily="18" charset="0"/>
                <a:cs typeface="Times New Roman" pitchFamily="18" charset="0"/>
              </a:rPr>
              <a:t>по автоматизации административного и учебн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ого </a:t>
            </a:r>
            <a:r>
              <a:rPr lang="x-none" sz="1600">
                <a:latin typeface="Times New Roman" pitchFamily="18" charset="0"/>
                <a:cs typeface="Times New Roman" pitchFamily="18" charset="0"/>
              </a:rPr>
              <a:t>процесс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x-none" sz="1600">
                <a:latin typeface="Times New Roman" pitchFamily="18" charset="0"/>
                <a:cs typeface="Times New Roman" pitchFamily="18" charset="0"/>
              </a:rPr>
              <a:t>, внедр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ению</a:t>
            </a:r>
            <a:r>
              <a:rPr lang="x-none" sz="1600">
                <a:latin typeface="Times New Roman" pitchFamily="18" charset="0"/>
                <a:cs typeface="Times New Roman" pitchFamily="18" charset="0"/>
              </a:rPr>
              <a:t> систем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ы «</a:t>
            </a:r>
            <a:r>
              <a:rPr lang="x-none" sz="1600">
                <a:latin typeface="Times New Roman" pitchFamily="18" charset="0"/>
                <a:cs typeface="Times New Roman" pitchFamily="18" charset="0"/>
              </a:rPr>
              <a:t>Электронный университет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», автоматизированной системы управления персоналом «Алтын кадры» (Отв.: 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Проректор по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, ЦИТ, УП, деканы факультетов. Срок: до 01.01.2017 г</a:t>
            </a:r>
            <a:r>
              <a:rPr lang="ru-RU" sz="1600" i="1" dirty="0" smtClean="0">
                <a:latin typeface="Times New Roman" pitchFamily="18" charset="0"/>
                <a:cs typeface="Times New Roman" pitchFamily="18" charset="0"/>
              </a:rPr>
              <a:t>.)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20</a:t>
            </a:r>
            <a:r>
              <a:rPr lang="ru-RU" sz="160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Продолжить поэтапное внедрение опыта Университета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Нархоз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в вопросах академической, научной и управленческой деятельности; составить План повышения квалификации и график посещения Университета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Нархоз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 обмену опытом в целях внедрения передовых образовательных технологий на основе интеграции научного и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компетентностного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подходов к обучению (Отв.: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 проректор по АД, проректор по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СРиН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, начальник </a:t>
            </a:r>
            <a:r>
              <a:rPr lang="ru-RU" sz="1600" i="1" dirty="0" err="1">
                <a:latin typeface="Times New Roman" pitchFamily="18" charset="0"/>
                <a:cs typeface="Times New Roman" pitchFamily="18" charset="0"/>
              </a:rPr>
              <a:t>УПиМУП</a:t>
            </a: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, деканы, заведующие кафедрами. Срок: до 01.12.2016 г.).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</a:pPr>
            <a:endParaRPr lang="ru-RU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00435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ФА">
  <a:themeElements>
    <a:clrScheme name="ФА 2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FBDF53"/>
      </a:accent1>
      <a:accent2>
        <a:srgbClr val="FF9966"/>
      </a:accent2>
      <a:accent3>
        <a:srgbClr val="FFFFFF"/>
      </a:accent3>
      <a:accent4>
        <a:srgbClr val="000000"/>
      </a:accent4>
      <a:accent5>
        <a:srgbClr val="FDECB3"/>
      </a:accent5>
      <a:accent6>
        <a:srgbClr val="E78A5C"/>
      </a:accent6>
      <a:hlink>
        <a:srgbClr val="CC3300"/>
      </a:hlink>
      <a:folHlink>
        <a:srgbClr val="996600"/>
      </a:folHlink>
    </a:clrScheme>
    <a:fontScheme name="ФА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Ф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Ф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Ф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Ф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Ф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Ф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Ф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Ф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Ф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Ф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Ф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Ф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6968</TotalTime>
  <Words>5558</Words>
  <Application>Microsoft Office PowerPoint</Application>
  <PresentationFormat>Экран (4:3)</PresentationFormat>
  <Paragraphs>2365</Paragraphs>
  <Slides>60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60</vt:i4>
      </vt:variant>
    </vt:vector>
  </HeadingPairs>
  <TitlesOfParts>
    <vt:vector size="62" baseType="lpstr">
      <vt:lpstr>ФА</vt:lpstr>
      <vt:lpstr>Специальное оформление</vt:lpstr>
      <vt:lpstr>Об итогах деятельности Университета  за 2015-2016 учебный год  и задачах  на 2016-2017 учебный год</vt:lpstr>
      <vt:lpstr>Казахский университет экономики, финансов и международной торговли</vt:lpstr>
      <vt:lpstr>Специальности      Университета</vt:lpstr>
      <vt:lpstr>Факультеты Университета</vt:lpstr>
      <vt:lpstr>Рейтинг  – 2016 (НААР)</vt:lpstr>
      <vt:lpstr>Рейтинг    образовательных программ – 2016</vt:lpstr>
      <vt:lpstr>Рейтинг    образовательных программ – 2016</vt:lpstr>
      <vt:lpstr>Контингент     КАЗУЭФМТ  (по состоянию на  01 октября)</vt:lpstr>
      <vt:lpstr>Контингент  в разрезе форм обучения</vt:lpstr>
      <vt:lpstr>Контингент послевузовского образования</vt:lpstr>
      <vt:lpstr>Прием      КазУЭФМТ</vt:lpstr>
      <vt:lpstr>Прием  на 1 курс</vt:lpstr>
      <vt:lpstr>Динамика приема абитуриентов на очную форму обучения в разрезе специальностей</vt:lpstr>
      <vt:lpstr>Динамика приема абитуриентов на заочную форму обучения в разрезе специальностей</vt:lpstr>
      <vt:lpstr>Динамика приема в магистратуру  в разрезе специальностей</vt:lpstr>
      <vt:lpstr>Выпуск      КазУЭФМТ</vt:lpstr>
      <vt:lpstr>Трудоустройство</vt:lpstr>
      <vt:lpstr>Кадровый потенциал  КазУЭФМТ</vt:lpstr>
      <vt:lpstr>Профессорско-преподавательский состав</vt:lpstr>
      <vt:lpstr>Обладатели государственных званий и наград</vt:lpstr>
      <vt:lpstr>Обладатели звания  «Лучший преподаватель вуза» -2015</vt:lpstr>
      <vt:lpstr>Повышение квалификации ППС</vt:lpstr>
      <vt:lpstr>Книжный    фонд</vt:lpstr>
      <vt:lpstr>Учебная нагрузка ППС</vt:lpstr>
      <vt:lpstr>Средняя годовая нагрузка на 1  ППС</vt:lpstr>
      <vt:lpstr>Количество образовательных программ</vt:lpstr>
      <vt:lpstr>Количество УМКД</vt:lpstr>
      <vt:lpstr>Успеваемость и качество  (бакалавриат)</vt:lpstr>
      <vt:lpstr>Успеваемость и качество (магистратура)</vt:lpstr>
      <vt:lpstr>Итоговая аттестация</vt:lpstr>
      <vt:lpstr>Итоги ВОУД</vt:lpstr>
      <vt:lpstr>Итоги ВОУД</vt:lpstr>
      <vt:lpstr>Международная бизнес – школа  “IBS ASTANA” </vt:lpstr>
      <vt:lpstr>Научно-исследовательская работа</vt:lpstr>
      <vt:lpstr>Научно-исследовательская работа</vt:lpstr>
      <vt:lpstr>Научно-исследовательская работа</vt:lpstr>
      <vt:lpstr>Участие в научных проектах, финансируемых из государственного бюджета и других источников</vt:lpstr>
      <vt:lpstr>Динамика публикаций штатного ППС</vt:lpstr>
      <vt:lpstr>Объем научных работ на 1 штатного ППС</vt:lpstr>
      <vt:lpstr>Публикации ППС за 2012-2015 гг.</vt:lpstr>
      <vt:lpstr>Публикации ППС в изданиях  с ненулевым импакт - фактором</vt:lpstr>
      <vt:lpstr>Количество  научных мероприятий </vt:lpstr>
      <vt:lpstr>Студенческие конференции</vt:lpstr>
      <vt:lpstr>Международное сотрудничество</vt:lpstr>
      <vt:lpstr>География международного сотрудничества</vt:lpstr>
      <vt:lpstr>Академическая мобильность</vt:lpstr>
      <vt:lpstr>Зарубежные профессора</vt:lpstr>
      <vt:lpstr>Учебно-научные лаборатории</vt:lpstr>
      <vt:lpstr>Учебно-научные лаборатории</vt:lpstr>
      <vt:lpstr>Научная стажировка магистрантов</vt:lpstr>
      <vt:lpstr>Компьютерный     парк</vt:lpstr>
      <vt:lpstr>Воспитательная работа</vt:lpstr>
      <vt:lpstr>Студенческие кружки</vt:lpstr>
      <vt:lpstr>Социальная поддержка студентов</vt:lpstr>
      <vt:lpstr>Задачи на 2016-2017 учебный год :</vt:lpstr>
      <vt:lpstr>Задачи на 2016-2017 учебный год</vt:lpstr>
      <vt:lpstr>Задачи на 2016-2017 учебный год</vt:lpstr>
      <vt:lpstr>Задачи на 2016-2017 учебный год</vt:lpstr>
      <vt:lpstr>Задачи на 2016-2017 учебный год</vt:lpstr>
      <vt:lpstr>Задачи на 2016-2017 учебный год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 итогах деятельности Университета  за 2015-2016 учебный год  и задачах  на 2016-2017 учебный год</dc:title>
  <dc:creator>Жарлгасова</dc:creator>
  <cp:lastModifiedBy>Назигуль</cp:lastModifiedBy>
  <cp:revision>162</cp:revision>
  <cp:lastPrinted>2016-11-04T13:33:07Z</cp:lastPrinted>
  <dcterms:created xsi:type="dcterms:W3CDTF">2016-06-27T04:57:57Z</dcterms:created>
  <dcterms:modified xsi:type="dcterms:W3CDTF">2017-05-19T05:05:48Z</dcterms:modified>
</cp:coreProperties>
</file>