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566" r:id="rId2"/>
    <p:sldId id="645" r:id="rId3"/>
    <p:sldId id="311" r:id="rId4"/>
    <p:sldId id="420" r:id="rId5"/>
    <p:sldId id="481" r:id="rId6"/>
    <p:sldId id="608" r:id="rId7"/>
    <p:sldId id="609" r:id="rId8"/>
    <p:sldId id="610" r:id="rId9"/>
    <p:sldId id="555" r:id="rId10"/>
    <p:sldId id="598" r:id="rId11"/>
    <p:sldId id="599" r:id="rId12"/>
    <p:sldId id="446" r:id="rId13"/>
    <p:sldId id="601" r:id="rId14"/>
    <p:sldId id="572" r:id="rId15"/>
    <p:sldId id="447" r:id="rId16"/>
    <p:sldId id="597" r:id="rId17"/>
    <p:sldId id="646" r:id="rId18"/>
    <p:sldId id="619" r:id="rId19"/>
    <p:sldId id="620" r:id="rId20"/>
    <p:sldId id="584" r:id="rId21"/>
    <p:sldId id="621" r:id="rId22"/>
    <p:sldId id="469" r:id="rId23"/>
    <p:sldId id="625" r:id="rId24"/>
    <p:sldId id="626" r:id="rId25"/>
    <p:sldId id="628" r:id="rId26"/>
    <p:sldId id="631" r:id="rId27"/>
    <p:sldId id="644" r:id="rId28"/>
    <p:sldId id="594" r:id="rId29"/>
    <p:sldId id="634" r:id="rId30"/>
    <p:sldId id="633" r:id="rId31"/>
    <p:sldId id="642" r:id="rId32"/>
    <p:sldId id="638" r:id="rId33"/>
    <p:sldId id="637" r:id="rId34"/>
    <p:sldId id="647" r:id="rId35"/>
    <p:sldId id="473" r:id="rId36"/>
    <p:sldId id="549" r:id="rId37"/>
    <p:sldId id="641" r:id="rId38"/>
  </p:sldIdLst>
  <p:sldSz cx="10693400" cy="7562850"/>
  <p:notesSz cx="10693400" cy="75628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A9A"/>
    <a:srgbClr val="2B67AF"/>
    <a:srgbClr val="E0770E"/>
    <a:srgbClr val="E3801D"/>
    <a:srgbClr val="CC3300"/>
    <a:srgbClr val="009644"/>
    <a:srgbClr val="6E40C0"/>
    <a:srgbClr val="8D413F"/>
    <a:srgbClr val="B75351"/>
    <a:srgbClr val="B65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000" autoAdjust="0"/>
  </p:normalViewPr>
  <p:slideViewPr>
    <p:cSldViewPr>
      <p:cViewPr varScale="1">
        <p:scale>
          <a:sx n="61" d="100"/>
          <a:sy n="61" d="100"/>
        </p:scale>
        <p:origin x="127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48EC4-8E3C-482E-AAD8-B252A20AD4B0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420DA-AB5D-4CB1-A17F-FEBB42261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7850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DC1669E-96FD-4BF8-B4A4-23FC7A5DE011}" type="datetimeFigureOut">
              <a:rPr lang="ru-RU"/>
              <a:pPr>
                <a:defRPr/>
              </a:pPr>
              <a:t>20.11.2019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640CA38-9387-489E-A984-ADCBF1FD09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204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0CA38-9387-489E-A984-ADCBF1FD094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407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0CA38-9387-489E-A984-ADCBF1FD094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921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73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9A1AD5-8F62-4BB4-B2DB-9362E6E4EA5E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00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00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48B679-2429-478E-99CD-EB4033E5A11A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 alt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16948" indent="-314211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56843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9580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262317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765054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267791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770528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273266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29EAAE7-4C40-4046-88AA-E2CE7CEFA2EA}" type="slidenum">
              <a:rPr lang="ru-RU" altLang="ru-RU" smtClean="0">
                <a:latin typeface="Calibri" pitchFamily="34" charset="0"/>
              </a:rPr>
              <a:pPr/>
              <a:t>20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16948" indent="-314211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256843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759580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262317" indent="-251369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765054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267791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770528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273266" indent="-25136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EEBC7404-E386-4510-8E3C-76FED26F7B4F}" type="slidenum">
              <a:rPr lang="ru-RU" altLang="ru-RU" smtClean="0">
                <a:latin typeface="Calibri" pitchFamily="34" charset="0"/>
              </a:rPr>
              <a:pPr/>
              <a:t>21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4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41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C5E68C-147A-49AF-A505-41AD8981C36F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 alt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0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205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5A6379-532A-4672-ADC9-C9AE9820CC2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35A76B-65EF-426B-A5D0-D7DA199B631C}" type="datetime1">
              <a:rPr lang="en-US" smtClean="0"/>
              <a:t>11/20/2019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9D6A9E1-0EFD-49E7-A94E-8DDDA02553B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0" i="0">
                <a:solidFill>
                  <a:schemeClr val="tx1"/>
                </a:solidFill>
                <a:latin typeface="Gotham Pro Narrow Medium"/>
                <a:cs typeface="Gotham Pro Narrow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200" b="0" i="0">
                <a:solidFill>
                  <a:srgbClr val="231F20"/>
                </a:solidFill>
                <a:latin typeface="Gotham Pro"/>
                <a:cs typeface="Gotham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BEF6674-C784-462A-9B4E-2191BBD46C9D}" type="datetime1">
              <a:rPr lang="en-US" smtClean="0"/>
              <a:t>11/20/2019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FE51116-78C5-40D5-8298-B07AB84589C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0" i="0">
                <a:solidFill>
                  <a:schemeClr val="tx1"/>
                </a:solidFill>
                <a:latin typeface="Gotham Pro Narrow Medium"/>
                <a:cs typeface="Gotham Pro Narrow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00949" y="2567856"/>
            <a:ext cx="4575810" cy="4231640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rgbClr val="231F20"/>
                </a:solidFill>
                <a:latin typeface="Gotham Pro"/>
                <a:cs typeface="Gotham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637763" y="1137036"/>
            <a:ext cx="4347845" cy="3865879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rgbClr val="231F20"/>
                </a:solidFill>
                <a:latin typeface="Gotham Pro"/>
                <a:cs typeface="Gotham Pro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EC1F172-1FD5-485A-B41D-2D297E249F14}" type="datetime1">
              <a:rPr lang="en-US" smtClean="0"/>
              <a:t>11/20/2019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D8F4C2-5C6F-464D-AC16-D3B960404CA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0" i="0">
                <a:solidFill>
                  <a:schemeClr val="tx1"/>
                </a:solidFill>
                <a:latin typeface="Gotham Pro Narrow Medium"/>
                <a:cs typeface="Gotham Pro Narrow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4D69B4-FC76-4658-A521-D8EB94AF7C6C}" type="datetime1">
              <a:rPr lang="en-US" smtClean="0"/>
              <a:t>11/20/2019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E8AB4F-3B18-4684-BAF8-7349035C5B7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74533E-C9BC-40FB-8C32-24E78A7EEB44}" type="datetime1">
              <a:rPr lang="en-US" smtClean="0"/>
              <a:t>11/20/2019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A254A3-F7E0-41DE-9A63-CF9FB199144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99" y="509691"/>
            <a:ext cx="3315970" cy="369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3259"/>
            <a:ext cx="4544695" cy="1292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1292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34988" y="7034213"/>
            <a:ext cx="2459037" cy="2762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FA82E4-73DA-4859-B427-1FF606BA82DB}" type="datetime1">
              <a:rPr lang="en-US" smtClean="0"/>
              <a:t>11/20/2019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635375" y="7034213"/>
            <a:ext cx="3422650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699375" y="7034213"/>
            <a:ext cx="2459038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608A5-0AA0-4AFC-A84A-BD6FEEA5528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654"/>
            <a:ext cx="9223058" cy="369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2439376"/>
            <a:ext cx="4523809" cy="323165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80" indent="0">
              <a:buNone/>
              <a:defRPr sz="1700" b="1"/>
            </a:lvl2pPr>
            <a:lvl3pPr marL="782361" indent="0">
              <a:buNone/>
              <a:defRPr sz="1500" b="1"/>
            </a:lvl3pPr>
            <a:lvl4pPr marL="1173541" indent="0">
              <a:buNone/>
              <a:defRPr sz="1400" b="1"/>
            </a:lvl4pPr>
            <a:lvl5pPr marL="1564721" indent="0">
              <a:buNone/>
              <a:defRPr sz="1400" b="1"/>
            </a:lvl5pPr>
            <a:lvl6pPr marL="1955902" indent="0">
              <a:buNone/>
              <a:defRPr sz="1400" b="1"/>
            </a:lvl6pPr>
            <a:lvl7pPr marL="2347082" indent="0">
              <a:buNone/>
              <a:defRPr sz="1400" b="1"/>
            </a:lvl7pPr>
            <a:lvl8pPr marL="2738262" indent="0">
              <a:buNone/>
              <a:defRPr sz="1400" b="1"/>
            </a:lvl8pPr>
            <a:lvl9pPr marL="312944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2541"/>
            <a:ext cx="4523809" cy="1292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2439376"/>
            <a:ext cx="4546088" cy="323165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80" indent="0">
              <a:buNone/>
              <a:defRPr sz="1700" b="1"/>
            </a:lvl2pPr>
            <a:lvl3pPr marL="782361" indent="0">
              <a:buNone/>
              <a:defRPr sz="1500" b="1"/>
            </a:lvl3pPr>
            <a:lvl4pPr marL="1173541" indent="0">
              <a:buNone/>
              <a:defRPr sz="1400" b="1"/>
            </a:lvl4pPr>
            <a:lvl5pPr marL="1564721" indent="0">
              <a:buNone/>
              <a:defRPr sz="1400" b="1"/>
            </a:lvl5pPr>
            <a:lvl6pPr marL="1955902" indent="0">
              <a:buNone/>
              <a:defRPr sz="1400" b="1"/>
            </a:lvl6pPr>
            <a:lvl7pPr marL="2347082" indent="0">
              <a:buNone/>
              <a:defRPr sz="1400" b="1"/>
            </a:lvl7pPr>
            <a:lvl8pPr marL="2738262" indent="0">
              <a:buNone/>
              <a:defRPr sz="1400" b="1"/>
            </a:lvl8pPr>
            <a:lvl9pPr marL="312944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088" cy="1292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34988" y="7034213"/>
            <a:ext cx="2459037" cy="2762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C778DA-FE77-4C47-83AA-DC7432C8DFF3}" type="datetime1">
              <a:rPr lang="en-US" smtClean="0"/>
              <a:t>11/20/2019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635375" y="7034213"/>
            <a:ext cx="3422650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699375" y="7034213"/>
            <a:ext cx="2459038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99206-CB43-4598-9A3E-257A59A28D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99" y="509691"/>
            <a:ext cx="3315970" cy="369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34988" y="7034213"/>
            <a:ext cx="2459037" cy="2762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fld id="{300879D0-CCCF-4C58-A80B-439D5A60908C}" type="datetime1">
              <a:rPr lang="en-US" smtClean="0"/>
              <a:t>11/20/2019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635375" y="7034213"/>
            <a:ext cx="3422650" cy="2762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699375" y="7034213"/>
            <a:ext cx="2459038" cy="276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5BD38-962E-457B-982E-09660FD1CE7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/>
          <p:cNvSpPr>
            <a:spLocks noGrp="1"/>
          </p:cNvSpPr>
          <p:nvPr>
            <p:ph type="title"/>
          </p:nvPr>
        </p:nvSpPr>
        <p:spPr bwMode="auto">
          <a:xfrm>
            <a:off x="708025" y="509588"/>
            <a:ext cx="33147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1027" name="Holder 3"/>
          <p:cNvSpPr>
            <a:spLocks noGrp="1"/>
          </p:cNvSpPr>
          <p:nvPr>
            <p:ph type="body" idx="1"/>
          </p:nvPr>
        </p:nvSpPr>
        <p:spPr bwMode="auto">
          <a:xfrm>
            <a:off x="725488" y="2373313"/>
            <a:ext cx="9242425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375" y="7034213"/>
            <a:ext cx="3422650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988" y="7034213"/>
            <a:ext cx="2459037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83C9B8-E438-4322-AD99-4BAEB57FB87C}" type="datetime1">
              <a:rPr lang="en-US" smtClean="0"/>
              <a:t>11/20/2019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375" y="7034213"/>
            <a:ext cx="2459038" cy="274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F9CA82-6E87-4A68-BBC4-63BEDC00B7C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700" r:id="rId6"/>
    <p:sldLayoutId id="2147483701" r:id="rId7"/>
    <p:sldLayoutId id="2147483702" r:id="rId8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9.png"/><Relationship Id="rId18" Type="http://schemas.openxmlformats.org/officeDocument/2006/relationships/image" Target="../media/image22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jpeg"/><Relationship Id="rId12" Type="http://schemas.openxmlformats.org/officeDocument/2006/relationships/oleObject" Target="../embeddings/oleObject1.bin"/><Relationship Id="rId17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0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19.jpeg"/><Relationship Id="rId10" Type="http://schemas.openxmlformats.org/officeDocument/2006/relationships/image" Target="../media/image16.jpeg"/><Relationship Id="rId19" Type="http://schemas.openxmlformats.org/officeDocument/2006/relationships/image" Target="../media/image23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ringerlink.com/" TargetMode="External"/><Relationship Id="rId2" Type="http://schemas.openxmlformats.org/officeDocument/2006/relationships/hyperlink" Target="http://apps.webofknowledge.com/UA_GeneralSearch_input.do?product=UA&amp;search_mode=GeneralSearch&amp;SID=X1CLpC2a57jcEN7bjBN&amp;preferencesSaved=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>
            <a:spLocks/>
          </p:cNvSpPr>
          <p:nvPr/>
        </p:nvSpPr>
        <p:spPr bwMode="auto">
          <a:xfrm>
            <a:off x="0" y="4637087"/>
            <a:ext cx="10693401" cy="2925763"/>
          </a:xfrm>
          <a:custGeom>
            <a:avLst/>
            <a:gdLst/>
            <a:ahLst/>
            <a:cxnLst>
              <a:cxn ang="0">
                <a:pos x="0" y="2924886"/>
              </a:cxn>
              <a:cxn ang="0">
                <a:pos x="10679290" y="2924886"/>
              </a:cxn>
              <a:cxn ang="0">
                <a:pos x="10679290" y="0"/>
              </a:cxn>
              <a:cxn ang="0">
                <a:pos x="0" y="0"/>
              </a:cxn>
              <a:cxn ang="0">
                <a:pos x="0" y="2924886"/>
              </a:cxn>
            </a:cxnLst>
            <a:rect l="0" t="0" r="r" b="b"/>
            <a:pathLst>
              <a:path w="10679430" h="2925445">
                <a:moveTo>
                  <a:pt x="0" y="2924886"/>
                </a:moveTo>
                <a:lnTo>
                  <a:pt x="10679290" y="2924886"/>
                </a:lnTo>
                <a:lnTo>
                  <a:pt x="10679290" y="0"/>
                </a:lnTo>
                <a:lnTo>
                  <a:pt x="0" y="0"/>
                </a:lnTo>
                <a:lnTo>
                  <a:pt x="0" y="2924886"/>
                </a:lnTo>
                <a:close/>
              </a:path>
            </a:pathLst>
          </a:custGeom>
          <a:solidFill>
            <a:srgbClr val="265B9C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220" y="397049"/>
            <a:ext cx="9016986" cy="73866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004274"/>
                </a:solidFill>
                <a:latin typeface="Arial" pitchFamily="34" charset="0"/>
                <a:cs typeface="Arial" pitchFamily="34" charset="0"/>
              </a:rPr>
              <a:t>Казахский университет экономики, финансов и международной торговли</a:t>
            </a:r>
            <a:endParaRPr lang="ru-RU" sz="2400" i="1" dirty="0">
              <a:solidFill>
                <a:srgbClr val="00427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4294967295"/>
          </p:nvPr>
        </p:nvSpPr>
        <p:spPr>
          <a:xfrm>
            <a:off x="705974" y="1814717"/>
            <a:ext cx="9657477" cy="5495100"/>
          </a:xfrm>
          <a:prstGeom prst="rect">
            <a:avLst/>
          </a:prstGeom>
        </p:spPr>
        <p:txBody>
          <a:bodyPr lIns="104315" tIns="52157" rIns="104315" bIns="52157">
            <a:normAutofit fontScale="25000" lnSpcReduction="2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endParaRPr lang="ru-RU" sz="27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7100" b="1" cap="all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i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Основные показатели Университета </a:t>
            </a:r>
            <a:endParaRPr lang="ru-RU" sz="9600" b="1" i="1" cap="all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i="1" cap="all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 2018-2019 учебный год </a:t>
            </a:r>
            <a:endParaRPr lang="ru-RU" sz="9600" b="1" i="1" cap="all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endParaRPr lang="ru-RU" sz="7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Ректор</a:t>
            </a:r>
            <a:endParaRPr lang="ru-RU" sz="7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7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академик МАН ВШ,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7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д.п.н., профессор математики   </a:t>
            </a:r>
            <a:endParaRPr lang="ru-RU" sz="7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7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С. </a:t>
            </a:r>
            <a:r>
              <a:rPr lang="ru-RU" sz="7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Абдыманапов</a:t>
            </a:r>
            <a:endParaRPr lang="ru-RU" sz="7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sz="7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</a:t>
            </a:r>
            <a:r>
              <a:rPr lang="ru-RU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kk-KZ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ұ</a:t>
            </a:r>
            <a:r>
              <a:rPr lang="ru-RU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р-</a:t>
            </a:r>
            <a:r>
              <a:rPr lang="ru-RU" sz="7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Сұлтан</a:t>
            </a:r>
            <a:endParaRPr lang="ru-RU" sz="7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2019</a:t>
            </a:r>
            <a:endParaRPr lang="ru-RU" sz="7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8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433" y="1321907"/>
            <a:ext cx="1095331" cy="985621"/>
          </a:xfrm>
          <a:prstGeom prst="rect">
            <a:avLst/>
          </a:prstGeom>
          <a:solidFill>
            <a:srgbClr val="FCE9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65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2324" y="2485281"/>
            <a:ext cx="6192688" cy="1231106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 1. Учебно-методическая работа в  </a:t>
            </a:r>
            <a:r>
              <a:rPr lang="ru-RU" sz="4000" b="1" i="1" dirty="0" err="1" smtClean="0">
                <a:solidFill>
                  <a:srgbClr val="C00000"/>
                </a:solidFill>
                <a:latin typeface="+mj-lt"/>
                <a:cs typeface="Arial" pitchFamily="34" charset="0"/>
              </a:rPr>
              <a:t>КазУЭФМТ</a:t>
            </a:r>
            <a:endParaRPr lang="ru-RU" sz="4000" b="1" i="1" dirty="0">
              <a:solidFill>
                <a:srgbClr val="C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51116-78C5-40D5-8298-B07AB84589C6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6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2364" y="325042"/>
            <a:ext cx="6192688" cy="615553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 в  </a:t>
            </a:r>
            <a:r>
              <a:rPr lang="ru-RU" sz="4000" b="1" i="1" dirty="0" err="1" smtClean="0">
                <a:solidFill>
                  <a:srgbClr val="C00000"/>
                </a:solidFill>
                <a:latin typeface="+mj-lt"/>
                <a:cs typeface="Arial" pitchFamily="34" charset="0"/>
              </a:rPr>
              <a:t>КазУЭФМТ</a:t>
            </a:r>
            <a:endParaRPr lang="ru-RU" sz="4000" b="1" i="1" dirty="0">
              <a:solidFill>
                <a:srgbClr val="C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1792" y="1281095"/>
            <a:ext cx="9428196" cy="5668682"/>
          </a:xfrm>
        </p:spPr>
        <p:txBody>
          <a:bodyPr>
            <a:prstTxWarp prst="textPlain">
              <a:avLst/>
            </a:prstTxWarp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18 образовательных программ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бакалавриата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9 образовательных программ магистратуры,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2 программы докторантуры 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PhD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программы 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MBA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DBA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«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еждународный бизнес». </a:t>
            </a:r>
            <a:endParaRPr lang="en-U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Обучение на государственном, русском и английском языках. </a:t>
            </a:r>
            <a:endParaRPr lang="en-U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2019-2020 учебном году прием на образовательные программы университета по всем формам и уровням обучения составил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945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человек, (из них на бакалаврских программах –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77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человека, на магистерских –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147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человек, на докторских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MBA, DBA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Контингент обучающихся на </a:t>
            </a:r>
            <a:r>
              <a:rPr lang="ru-RU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01.10.2019 г.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составил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3212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человек, из них: в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бакалавриате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2914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человек, магистратуре –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246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человек, докторантуре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(PhD, DBA), MBA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52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человека. </a:t>
            </a:r>
            <a:endParaRPr lang="en-US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endParaRPr lang="ru-RU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Образовательный процесс обеспечивается профессорско-преподавательским составом на 1.10.2019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237 человек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из которых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226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95,7%)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штатные преподаватели.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Ø"/>
              <a:defRPr/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Доля преподавателей с учеными степенями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целом по вузу составляет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58,8%.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(на 1.10.18 – 54,5%)</a:t>
            </a: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51116-78C5-40D5-8298-B07AB84589C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5"/>
          <p:cNvSpPr>
            <a:spLocks noGrp="1"/>
          </p:cNvSpPr>
          <p:nvPr>
            <p:ph type="title"/>
          </p:nvPr>
        </p:nvSpPr>
        <p:spPr>
          <a:xfrm>
            <a:off x="1602284" y="325041"/>
            <a:ext cx="8064896" cy="504056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kern="1200" dirty="0" err="1" smtClean="0">
                <a:solidFill>
                  <a:srgbClr val="C00000"/>
                </a:solidFill>
                <a:cs typeface="Arial" pitchFamily="34" charset="0"/>
              </a:rPr>
              <a:t>КазУЭФМТ</a:t>
            </a:r>
            <a:r>
              <a:rPr lang="ru-RU" sz="3200" b="1" i="1" kern="1200" dirty="0" smtClean="0">
                <a:solidFill>
                  <a:srgbClr val="C00000"/>
                </a:solidFill>
                <a:cs typeface="Arial" pitchFamily="34" charset="0"/>
              </a:rPr>
              <a:t>. Факты. </a:t>
            </a:r>
            <a:r>
              <a:rPr lang="ru-RU" sz="3200" b="1" i="1" kern="1200" dirty="0" smtClean="0">
                <a:solidFill>
                  <a:srgbClr val="C00000"/>
                </a:solidFill>
                <a:cs typeface="Arial" pitchFamily="34" charset="0"/>
              </a:rPr>
              <a:t>2017-2019 </a:t>
            </a:r>
            <a:r>
              <a:rPr lang="ru-RU" sz="3200" b="1" i="1" kern="1200" dirty="0" smtClean="0">
                <a:solidFill>
                  <a:srgbClr val="C00000"/>
                </a:solidFill>
                <a:cs typeface="Arial" pitchFamily="34" charset="0"/>
              </a:rPr>
              <a:t>гг.</a:t>
            </a:r>
            <a:endParaRPr lang="ru-RU" sz="3200" b="1" i="1" kern="1200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7414" name="Содержимое 10"/>
          <p:cNvSpPr>
            <a:spLocks noGrp="1"/>
          </p:cNvSpPr>
          <p:nvPr>
            <p:ph sz="quarter" idx="4"/>
          </p:nvPr>
        </p:nvSpPr>
        <p:spPr>
          <a:xfrm>
            <a:off x="1026220" y="1001714"/>
            <a:ext cx="9287768" cy="6194003"/>
          </a:xfrm>
          <a:pattFill prst="pct25">
            <a:fgClr>
              <a:srgbClr val="FCE9E4"/>
            </a:fgClr>
            <a:bgClr>
              <a:schemeClr val="bg1"/>
            </a:bgClr>
          </a:pattFill>
        </p:spPr>
        <p:txBody>
          <a:bodyPr/>
          <a:lstStyle/>
          <a:p>
            <a:pPr marL="39842" indent="364016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altLang="ru-RU" sz="2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17-19 </a:t>
            </a:r>
            <a:r>
              <a:rPr lang="ru-RU" alt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мая 2017 г</a:t>
            </a:r>
            <a:r>
              <a:rPr lang="ru-RU" alt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– прохождение международной аккредитации образовательных программ через международное аккредитационное агентство </a:t>
            </a:r>
            <a:r>
              <a:rPr lang="en-US" altLang="ru-RU" sz="22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FIBAA</a:t>
            </a:r>
            <a:r>
              <a:rPr lang="ru-RU" altLang="ru-RU" sz="2200" i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(Германия) </a:t>
            </a:r>
            <a:r>
              <a:rPr lang="ru-RU" alt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сроком на 5 лет до сентября 2022 г</a:t>
            </a:r>
            <a:r>
              <a:rPr lang="ru-RU" alt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9842" indent="364016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2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24-30 </a:t>
            </a:r>
            <a: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января 2018 г. </a:t>
            </a:r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успешное прохождение проверки на соблюдение законодательства Республики Казахстан об образовании и квалификационных требований к образовательной деятельности, и перечня документов, подтверждающих соответствие им со стороны ККСОН Министерства образования РК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9842" indent="364016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2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  <a:r>
              <a:rPr lang="ru-RU" sz="2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апреля 2018 г</a:t>
            </a:r>
            <a:r>
              <a:rPr lang="ru-RU" sz="2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– </a:t>
            </a:r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прохождение мониторинга по проектам </a:t>
            </a:r>
            <a:r>
              <a:rPr lang="pl-PL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Erasmus+</a:t>
            </a:r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EDUQAS</a:t>
            </a:r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«Внедрение системы обеспечения качества образования посредством сотрудничества Университет-Бизнес-Государство в вузах», «Международная кредитная мобильность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  <a:p>
            <a:pPr marL="39842" indent="364016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22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апреля 2019 г. 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успешное прохождение институциональной  (на 7 лет) и специализированной </a:t>
            </a:r>
            <a:r>
              <a:rPr lang="ru-RU" sz="2200" i="1" u="sng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реаккредитации</a:t>
            </a:r>
            <a:r>
              <a:rPr lang="ru-RU" sz="2200" i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НААР 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5-7 лет) до 2024-2026 гг.</a:t>
            </a:r>
            <a:endParaRPr lang="ru-RU" sz="22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842" indent="364016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endParaRPr lang="ru-RU" altLang="ru-RU" sz="165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200" dirty="0" smtClean="0">
              <a:solidFill>
                <a:srgbClr val="C00000"/>
              </a:solidFill>
              <a:latin typeface="Gotham Pro"/>
              <a:cs typeface="Gotham Pro"/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898989"/>
                </a:solidFill>
                <a:cs typeface="Arial" charset="0"/>
              </a:rPr>
              <a:t>5</a:t>
            </a:r>
          </a:p>
        </p:txBody>
      </p:sp>
      <p:sp>
        <p:nvSpPr>
          <p:cNvPr id="7" name="Прямоугольный треугольник 6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1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057" y="2431667"/>
            <a:ext cx="1936322" cy="2937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43" y="2034266"/>
            <a:ext cx="1852780" cy="278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68" y="3067156"/>
            <a:ext cx="2105263" cy="2937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2178347" y="287108"/>
            <a:ext cx="7675917" cy="923330"/>
          </a:xfrm>
        </p:spPr>
        <p:txBody>
          <a:bodyPr/>
          <a:lstStyle/>
          <a:p>
            <a:pPr eaLnBrk="1" hangingPunct="1"/>
            <a:r>
              <a:rPr lang="ru-RU" sz="2000" b="1" i="1" dirty="0">
                <a:solidFill>
                  <a:srgbClr val="C00000"/>
                </a:solidFill>
                <a:latin typeface="Gotham Pro Narrow Medium"/>
                <a:ea typeface="Gotham Pro"/>
                <a:cs typeface="Gotham Pro"/>
              </a:rPr>
              <a:t>Специальности, аккредитованные европейским агентством по аккредитации и экспертизе качества высшего образования FIBAA (г. Бонн, </a:t>
            </a:r>
            <a:r>
              <a:rPr lang="ru-RU" sz="2000" b="1" i="1" dirty="0" smtClean="0">
                <a:solidFill>
                  <a:srgbClr val="C00000"/>
                </a:solidFill>
                <a:latin typeface="Gotham Pro Narrow Medium"/>
                <a:ea typeface="Gotham Pro"/>
                <a:cs typeface="Gotham Pro"/>
              </a:rPr>
              <a:t>Германия).</a:t>
            </a:r>
            <a:endParaRPr lang="ru-RU" altLang="ru-RU" sz="2000" b="1" i="1" dirty="0">
              <a:solidFill>
                <a:srgbClr val="B418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8724" y="1261145"/>
            <a:ext cx="4901142" cy="5438412"/>
          </a:xfr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>
              <a:defRPr/>
            </a:pPr>
            <a:r>
              <a:rPr lang="ru-RU" sz="2700" b="1" i="1" dirty="0" err="1">
                <a:solidFill>
                  <a:srgbClr val="265B9C"/>
                </a:solidFill>
              </a:rPr>
              <a:t>Бакалавриат</a:t>
            </a:r>
            <a:endParaRPr lang="ru-RU" sz="2700" b="1" i="1" dirty="0">
              <a:solidFill>
                <a:srgbClr val="265B9C"/>
              </a:solidFill>
            </a:endParaRPr>
          </a:p>
          <a:p>
            <a:pPr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                                            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Экономика</a:t>
            </a:r>
            <a:endParaRPr lang="en-US" sz="2000" b="1" i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b="1" i="1" dirty="0" smtClean="0"/>
              <a:t>             </a:t>
            </a:r>
            <a:r>
              <a:rPr lang="ru-RU" b="1" i="1" dirty="0" smtClean="0">
                <a:solidFill>
                  <a:srgbClr val="C00000"/>
                </a:solidFill>
              </a:rPr>
              <a:t>    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Менеджмент</a:t>
            </a:r>
            <a:endParaRPr lang="ru-RU" sz="2000" b="1" i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sz="2000" b="1" i="1" dirty="0" smtClean="0">
                <a:solidFill>
                  <a:srgbClr val="C00000"/>
                </a:solidFill>
              </a:rPr>
              <a:t>     </a:t>
            </a:r>
          </a:p>
          <a:p>
            <a:pPr>
              <a:defRPr/>
            </a:pPr>
            <a:r>
              <a:rPr lang="ru-RU" sz="2000" b="1" i="1" dirty="0" smtClean="0">
                <a:solidFill>
                  <a:srgbClr val="C00000"/>
                </a:solidFill>
              </a:rPr>
              <a:t>     Финансы</a:t>
            </a: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rgbClr val="C00000"/>
                </a:solidFill>
              </a:rPr>
              <a:t>          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sz="1600" b="1" i="1" dirty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sz="1600" b="1" i="1" dirty="0">
                <a:solidFill>
                  <a:srgbClr val="C00000"/>
                </a:solidFill>
              </a:rPr>
              <a:t> </a:t>
            </a:r>
            <a:r>
              <a:rPr lang="ru-RU" sz="1600" b="1" i="1" dirty="0" smtClean="0">
                <a:solidFill>
                  <a:srgbClr val="C00000"/>
                </a:solidFill>
              </a:rPr>
              <a:t>   </a:t>
            </a:r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600" b="1" i="1" dirty="0" smtClean="0">
                <a:solidFill>
                  <a:srgbClr val="265B9C"/>
                </a:solidFill>
              </a:rPr>
              <a:t>Программы </a:t>
            </a:r>
            <a:r>
              <a:rPr lang="ru-RU" sz="1600" b="1" i="1" dirty="0">
                <a:solidFill>
                  <a:srgbClr val="265B9C"/>
                </a:solidFill>
              </a:rPr>
              <a:t>аккредитованы сроком на 5 лет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5" y="1261144"/>
            <a:ext cx="4986540" cy="5400601"/>
          </a:xfrm>
          <a:ln>
            <a:solidFill>
              <a:srgbClr val="004274"/>
            </a:solidFill>
          </a:ln>
        </p:spPr>
        <p:txBody>
          <a:bodyPr/>
          <a:lstStyle/>
          <a:p>
            <a:pPr algn="ctr">
              <a:defRPr/>
            </a:pPr>
            <a:r>
              <a:rPr lang="ru-RU" sz="2700" b="1" i="1" dirty="0" smtClean="0">
                <a:solidFill>
                  <a:srgbClr val="265B9C"/>
                </a:solidFill>
              </a:rPr>
              <a:t>Магистратура</a:t>
            </a:r>
            <a:endParaRPr lang="ru-RU" sz="2700" b="1" i="1" dirty="0">
              <a:solidFill>
                <a:srgbClr val="265B9C"/>
              </a:solidFill>
            </a:endParaRPr>
          </a:p>
          <a:p>
            <a:pPr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  </a:t>
            </a:r>
            <a:r>
              <a:rPr lang="ru-RU" sz="2000" b="1" i="1" dirty="0" smtClean="0">
                <a:solidFill>
                  <a:srgbClr val="C00000"/>
                </a:solidFill>
              </a:rPr>
              <a:t>Экономика</a:t>
            </a:r>
          </a:p>
          <a:p>
            <a:pPr>
              <a:defRPr/>
            </a:pP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                         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Менеджмент</a:t>
            </a:r>
          </a:p>
          <a:p>
            <a:pPr>
              <a:defRPr/>
            </a:pP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                                                             </a:t>
            </a:r>
          </a:p>
          <a:p>
            <a:pPr>
              <a:defRPr/>
            </a:pP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                                                                 </a:t>
            </a:r>
            <a:r>
              <a:rPr lang="ru-RU" sz="2000" b="1" i="1" dirty="0" smtClean="0">
                <a:solidFill>
                  <a:srgbClr val="C00000"/>
                </a:solidFill>
              </a:rPr>
              <a:t>Финансы</a:t>
            </a: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>
              <a:defRPr/>
            </a:pPr>
            <a:endParaRPr lang="ru-RU" sz="1600" b="1" i="1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endParaRPr lang="ru-RU" sz="16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ru-RU" sz="1600" b="1" i="1" dirty="0" smtClean="0">
                <a:solidFill>
                  <a:srgbClr val="265B9C"/>
                </a:solidFill>
              </a:rPr>
              <a:t>       с </a:t>
            </a:r>
            <a:r>
              <a:rPr lang="ru-RU" sz="1600" b="1" i="1" dirty="0">
                <a:solidFill>
                  <a:srgbClr val="265B9C"/>
                </a:solidFill>
              </a:rPr>
              <a:t>15 сентября 2017 г. по сентябрь 2022 г.</a:t>
            </a:r>
          </a:p>
          <a:p>
            <a:pPr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dirty="0"/>
          </a:p>
        </p:txBody>
      </p:sp>
      <p:pic>
        <p:nvPicPr>
          <p:cNvPr id="23558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022" y="2510446"/>
            <a:ext cx="1993874" cy="278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980" y="2034266"/>
            <a:ext cx="1938179" cy="278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183" y="3067158"/>
            <a:ext cx="1941892" cy="287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C:\Users\Пользователь\Desktop\logo-FIBAA-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70910" y="253033"/>
            <a:ext cx="100811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ый треугольник 12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856214" y="7034213"/>
            <a:ext cx="2459038" cy="276225"/>
          </a:xfrm>
        </p:spPr>
        <p:txBody>
          <a:bodyPr/>
          <a:lstStyle/>
          <a:p>
            <a:pPr>
              <a:defRPr/>
            </a:pPr>
            <a:fld id="{4B7608A5-0AA0-4AFC-A84A-BD6FEEA55285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986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534988" y="236538"/>
            <a:ext cx="9740900" cy="877163"/>
          </a:xfrm>
        </p:spPr>
        <p:txBody>
          <a:bodyPr/>
          <a:lstStyle/>
          <a:p>
            <a:pPr eaLnBrk="1" hangingPunct="1"/>
            <a:r>
              <a:rPr lang="ru-RU" sz="1900" b="1" i="1" dirty="0" smtClean="0">
                <a:solidFill>
                  <a:srgbClr val="C00000"/>
                </a:solidFill>
                <a:cs typeface="Times New Roman" pitchFamily="18" charset="0"/>
              </a:rPr>
              <a:t>Участие в ранжировании вузов – рейтинг Независимого агентства </a:t>
            </a:r>
            <a:br>
              <a:rPr lang="ru-RU" sz="1900" b="1" i="1" dirty="0" smtClean="0">
                <a:solidFill>
                  <a:srgbClr val="C00000"/>
                </a:solidFill>
                <a:cs typeface="Times New Roman" pitchFamily="18" charset="0"/>
              </a:rPr>
            </a:br>
            <a:r>
              <a:rPr lang="ru-RU" sz="1900" b="1" i="1" dirty="0" smtClean="0">
                <a:solidFill>
                  <a:srgbClr val="C00000"/>
                </a:solidFill>
                <a:cs typeface="Times New Roman" pitchFamily="18" charset="0"/>
              </a:rPr>
              <a:t>аккредитации и рейтинга (НААР), НПП РК «</a:t>
            </a:r>
            <a:r>
              <a:rPr lang="ru-RU" sz="1900" b="1" i="1" dirty="0" err="1" smtClean="0">
                <a:solidFill>
                  <a:srgbClr val="C00000"/>
                </a:solidFill>
                <a:cs typeface="Times New Roman" pitchFamily="18" charset="0"/>
              </a:rPr>
              <a:t>Атамекен</a:t>
            </a:r>
            <a:r>
              <a:rPr lang="ru-RU" sz="1900" b="1" i="1" dirty="0" smtClean="0">
                <a:solidFill>
                  <a:srgbClr val="C00000"/>
                </a:solidFill>
                <a:cs typeface="Times New Roman" pitchFamily="18" charset="0"/>
              </a:rPr>
              <a:t>» </a:t>
            </a:r>
            <a:r>
              <a:rPr lang="ru-RU" sz="1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9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699375" y="7034213"/>
            <a:ext cx="2459038" cy="276999"/>
          </a:xfrm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7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598340"/>
              </p:ext>
            </p:extLst>
          </p:nvPr>
        </p:nvGraphicFramePr>
        <p:xfrm>
          <a:off x="594172" y="829097"/>
          <a:ext cx="9935839" cy="6400800"/>
        </p:xfrm>
        <a:graphic>
          <a:graphicData uri="http://schemas.openxmlformats.org/drawingml/2006/table">
            <a:tbl>
              <a:tblPr/>
              <a:tblGrid>
                <a:gridCol w="9935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25019">
                <a:tc>
                  <a:txBody>
                    <a:bodyPr/>
                    <a:lstStyle/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pl-PL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институциональном </a:t>
                      </a:r>
                      <a:r>
                        <a:rPr lang="pl-PL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рейтинге вузов по направлениям подготовки специалистов НААР РК: </a:t>
                      </a:r>
                      <a:endParaRPr lang="ru-RU" sz="1500" b="1" i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«Экономика и бизнес»: </a:t>
                      </a:r>
                      <a:r>
                        <a:rPr lang="ru-RU" sz="1500" b="1" i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r>
                        <a:rPr lang="ru-RU" sz="1500" b="1" i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5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 г. – 5 место</a:t>
                      </a:r>
                      <a:r>
                        <a:rPr kumimoji="0" lang="ru-RU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5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 – 7 место,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2016 г. - 6 место, 2015 г. – 10 место.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«Услуги»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2019, </a:t>
                      </a:r>
                      <a:r>
                        <a:rPr kumimoji="0" lang="ru-RU" sz="15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 г. – 8 место</a:t>
                      </a:r>
                      <a:r>
                        <a:rPr kumimoji="0" lang="ru-RU" sz="15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5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 – 9 место, 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2016, 2015 гг. 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- 10 место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Университет в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рейтинге вузов 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агентства НААР 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образовательным программам </a:t>
                      </a:r>
                      <a:r>
                        <a:rPr lang="ru-RU" sz="15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бакалавриата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магистратуры несколько лет подряд (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-2019 г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входит в ТОП-10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ранжировании участвовали национальные, государственные и частные вузы (всего 59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вуза</a:t>
                      </a:r>
                      <a:r>
                        <a:rPr lang="ru-RU" sz="1500" i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2019 г.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2019 г. - по направлениям </a:t>
                      </a:r>
                      <a:r>
                        <a:rPr lang="ru-RU" sz="1500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бакалавриата</a:t>
                      </a: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«Социальные</a:t>
                      </a: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науки, экономика и бизнес»</a:t>
                      </a: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«Экономика» - 5 место, «Менеджмент» - 5 место, «Учет и аудит» - 9 место, «Финансы» - 6 место, «Маркетинг» - 5 место, ГМУ – 4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«Услуги»</a:t>
                      </a: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работа» – 3 место, «Туризм» – 13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«Право»: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«Таможенное дело» - 2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«Технические науки и технологии»: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«Информационные системы» - 9 место.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2019 г. - по направлениям магистратуры: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«Социальные науки, экономика и бизнес»: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«Экономика» - 3 место,</a:t>
                      </a:r>
                      <a:r>
                        <a:rPr lang="ru-RU" sz="15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«Менеджмент» - 2 место, «Учет и аудит» - 7 место; «Государственное и местное управление» - 7 место, «Финансы» - 2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«Услуги»</a:t>
                      </a: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«Социальная работа» – 3;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5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«Технические науки и технологии»: </a:t>
                      </a:r>
                      <a:r>
                        <a:rPr lang="ru-RU" sz="15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«Информационные системы» - 11 место.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ru-RU" sz="1500" b="1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В генеральном</a:t>
                      </a:r>
                      <a:r>
                        <a:rPr kumimoji="0" lang="ru-RU" sz="1500" b="1" i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рейтинге ТОП-20 вузов РК в 2019 г. </a:t>
                      </a:r>
                      <a:r>
                        <a:rPr kumimoji="0" lang="ru-RU" sz="1500" b="1" i="1" kern="1200" baseline="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КазУЭФМТ</a:t>
                      </a:r>
                      <a:r>
                        <a:rPr kumimoji="0" lang="ru-RU" sz="1500" b="1" i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находится на 14 место.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endParaRPr kumimoji="0" lang="ru-RU" sz="1500" b="1" i="1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kumimoji="0" lang="ru-RU" sz="1500" b="1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НПП РК «</a:t>
                      </a:r>
                      <a:r>
                        <a:rPr kumimoji="0" lang="ru-RU" sz="1500" b="1" i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Атамекен</a:t>
                      </a:r>
                      <a:r>
                        <a:rPr kumimoji="0" lang="ru-RU" sz="1500" b="1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(впервые с 2018 г.): </a:t>
                      </a:r>
                    </a:p>
                    <a:p>
                      <a:pPr algn="just"/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рейтинге вузов НПП РК «</a:t>
                      </a:r>
                      <a:r>
                        <a:rPr kumimoji="0" lang="ru-RU" sz="1500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Атамекен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в 2018 г. </a:t>
                      </a:r>
                      <a:r>
                        <a:rPr kumimoji="0" lang="ru-RU" sz="1500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КазУЭФМТ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 специальностям «Экономика» занимает 8 место, «Маркетинг» - 7-е, «Учет и аудит» - 6-е, «Финансы» - 20-е, «Менеджмент» – 40-е,</a:t>
                      </a:r>
                      <a:r>
                        <a:rPr kumimoji="0" lang="ru-RU" sz="1500" kern="12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«Информационные системы» - 27-е, «Вычислительная техника и программное обеспечение» - 12-е место среди 81 вуза Казахстана.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  <a:defRPr/>
                      </a:pPr>
                      <a:endParaRPr lang="ru-RU" sz="1500" b="1" i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  <a:defRPr/>
                      </a:pP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pl-PL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итогам национального бизнес рейтинга 2015 </a:t>
                      </a:r>
                      <a:r>
                        <a:rPr lang="ru-RU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2017, 2019 гг.</a:t>
                      </a:r>
                      <a:r>
                        <a:rPr lang="pl-PL" sz="15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kumimoji="0" lang="pl-PL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ниверситет получил сертификат </a:t>
                      </a:r>
                      <a:r>
                        <a:rPr kumimoji="0" lang="ru-RU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з</a:t>
                      </a:r>
                      <a:r>
                        <a:rPr kumimoji="0" lang="pl-PL" sz="15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нак отличия </a:t>
                      </a:r>
                      <a:r>
                        <a:rPr kumimoji="0" lang="pl-PL" sz="15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«Лидер отрасли</a:t>
                      </a:r>
                      <a:r>
                        <a:rPr kumimoji="0" lang="ru-RU" sz="15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- 2015</a:t>
                      </a:r>
                      <a:r>
                        <a:rPr kumimoji="0" lang="pl-PL" sz="15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», </a:t>
                      </a:r>
                      <a:r>
                        <a:rPr lang="ru-RU" sz="15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«Лидер года – 2017, 2019»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ранжированию налогов 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Университет </a:t>
                      </a:r>
                      <a:r>
                        <a:rPr lang="pl-PL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занял </a:t>
                      </a:r>
                      <a:r>
                        <a:rPr lang="ru-RU" sz="15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2017 г. – 1 место - золото среди предприятий по показателю «Сумма налогов». </a:t>
                      </a: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361" marR="9936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741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5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361" marR="9936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69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584200" y="157163"/>
            <a:ext cx="9625013" cy="646112"/>
          </a:xfrm>
        </p:spPr>
        <p:txBody>
          <a:bodyPr/>
          <a:lstStyle/>
          <a:p>
            <a:pPr eaLnBrk="1" hangingPunct="1"/>
            <a:r>
              <a:rPr lang="ru-RU" sz="2100" b="1" i="1" dirty="0" smtClean="0">
                <a:solidFill>
                  <a:srgbClr val="C00000"/>
                </a:solidFill>
                <a:cs typeface="Times New Roman" pitchFamily="18" charset="0"/>
              </a:rPr>
              <a:t>Рейтинг Независимого казахстанского агентства</a:t>
            </a:r>
            <a:br>
              <a:rPr lang="ru-RU" sz="2100" b="1" i="1" dirty="0" smtClean="0">
                <a:solidFill>
                  <a:srgbClr val="C00000"/>
                </a:solidFill>
                <a:cs typeface="Times New Roman" pitchFamily="18" charset="0"/>
              </a:rPr>
            </a:br>
            <a:r>
              <a:rPr lang="ru-RU" sz="2100" b="1" i="1" dirty="0" smtClean="0">
                <a:solidFill>
                  <a:srgbClr val="C00000"/>
                </a:solidFill>
                <a:cs typeface="Times New Roman" pitchFamily="18" charset="0"/>
              </a:rPr>
              <a:t>по обеспечению качества в образовании (НКАОКО, НАОКО)</a:t>
            </a:r>
          </a:p>
        </p:txBody>
      </p:sp>
      <p:sp>
        <p:nvSpPr>
          <p:cNvPr id="40962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699375" y="7034213"/>
            <a:ext cx="2459038" cy="276999"/>
          </a:xfrm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8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626433"/>
              </p:ext>
            </p:extLst>
          </p:nvPr>
        </p:nvGraphicFramePr>
        <p:xfrm>
          <a:off x="450156" y="901105"/>
          <a:ext cx="9935839" cy="6083893"/>
        </p:xfrm>
        <a:graphic>
          <a:graphicData uri="http://schemas.openxmlformats.org/drawingml/2006/table">
            <a:tbl>
              <a:tblPr/>
              <a:tblGrid>
                <a:gridCol w="9935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8389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 итогам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ационального рейтинга лучших гуманитарно-экономических вузов Казахстана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2019 г. – 6 место</a:t>
                      </a:r>
                      <a:r>
                        <a:rPr lang="ru-RU" sz="1500" b="1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(2018 – 5-е, 2017 – 6-е, 2016 г. – 10-е, 2015 г. – 11</a:t>
                      </a:r>
                      <a:r>
                        <a:rPr lang="ru-RU" sz="1500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-е место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).</a:t>
                      </a:r>
                    </a:p>
                    <a:p>
                      <a:pPr algn="just"/>
                      <a:r>
                        <a:rPr lang="ru-RU" sz="15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2019 г. Университет </a:t>
                      </a:r>
                      <a:r>
                        <a:rPr lang="pl-PL" sz="15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входит в ТОП-10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9-и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бакалавриата и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7-и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магистратуры по направлениям «Социальные науки, экономика и бизнес»; «Услуги»,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</a:t>
                      </a:r>
                      <a:r>
                        <a:rPr lang="pl-PL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Технические науки и технологии»</a:t>
                      </a:r>
                      <a:r>
                        <a:rPr lang="ru-RU" sz="15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500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«Право»:</a:t>
                      </a:r>
                      <a:endParaRPr lang="ru-RU" sz="1500" kern="1200" dirty="0" smtClean="0">
                        <a:solidFill>
                          <a:srgbClr val="282B6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500" b="1" u="none" kern="12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Бакалавриат</a:t>
                      </a:r>
                      <a:r>
                        <a:rPr lang="ru-RU" sz="1500" b="1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</a:p>
                    <a:p>
                      <a:pPr algn="just"/>
                      <a:r>
                        <a:rPr lang="ru-RU" sz="1500" b="1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«Социальные науки, экономика и бизнес»: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«Экономика» – 5 место</a:t>
                      </a:r>
                    </a:p>
                    <a:p>
                      <a:pPr algn="just"/>
                      <a:r>
                        <a:rPr lang="ru-RU" sz="1500" b="1" i="1" u="none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Менеджмент» – 5 место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«Учет и аудит» – 8 место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«Финансы» – 6 место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«Государственное и местное управление» - 7 место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«Маркетинг»– 6 место</a:t>
                      </a:r>
                    </a:p>
                    <a:p>
                      <a:pPr algn="just"/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«Услуги»: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«Социальная работа» – 3 место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«Туризм» - 9 место</a:t>
                      </a:r>
                    </a:p>
                    <a:p>
                      <a:pPr marL="0" algn="just"/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«Право»: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«Таможенное дело» – 3 место</a:t>
                      </a:r>
                    </a:p>
                    <a:p>
                      <a:pPr algn="just"/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Магистратура: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«Социальные науки, экономика и бизнес»: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Экономика» – 5 место</a:t>
                      </a:r>
                    </a:p>
                    <a:p>
                      <a:pPr algn="just"/>
                      <a:r>
                        <a:rPr lang="ru-RU" sz="1500" b="1" i="1" u="none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Менеджмент» – 4 место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«Учет и аудит» – 5  место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«Финансы» – 7 место</a:t>
                      </a:r>
                    </a:p>
                    <a:p>
                      <a:pPr algn="just"/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«Государственное и местное управление» – 4 место</a:t>
                      </a:r>
                    </a:p>
                    <a:p>
                      <a:pPr algn="just"/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«Услуги»: </a:t>
                      </a: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«Социальная работа» – 3 место</a:t>
                      </a:r>
                    </a:p>
                    <a:p>
                      <a:pPr algn="just"/>
                      <a:r>
                        <a:rPr lang="ru-RU" sz="15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«Технические науки и технологии»: </a:t>
                      </a:r>
                      <a:r>
                        <a:rPr lang="ru-RU" sz="15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«Информационные системы» – 9 место</a:t>
                      </a:r>
                    </a:p>
                  </a:txBody>
                  <a:tcPr marL="133646" marR="13364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90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26" name="Рисунок 1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2225" y="5767388"/>
            <a:ext cx="1262063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27" name="Рисунок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57538" y="5767388"/>
            <a:ext cx="117951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28" name="Рисунок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14575" y="5767388"/>
            <a:ext cx="126365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29" name="Рисунок 1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57338" y="5688013"/>
            <a:ext cx="1262062" cy="150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30" name="Рисунок 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7000" y="4019550"/>
            <a:ext cx="1262063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31" name="Рисунок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3688" y="4654550"/>
            <a:ext cx="1263650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32" name="Рисунок 1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7688" y="5130800"/>
            <a:ext cx="1262062" cy="1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33" name="Рисунок 10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966788" y="5529263"/>
            <a:ext cx="1265237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6325" name="Object 21"/>
          <p:cNvGraphicFramePr>
            <a:graphicFrameLocks noChangeAspect="1"/>
          </p:cNvGraphicFramePr>
          <p:nvPr/>
        </p:nvGraphicFramePr>
        <p:xfrm>
          <a:off x="9304338" y="3940175"/>
          <a:ext cx="1262062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65" name="PHOTO-PAINT" r:id="rId12" imgW="7229258" imgH="10581781" progId="">
                  <p:embed/>
                </p:oleObj>
              </mc:Choice>
              <mc:Fallback>
                <p:oleObj name="PHOTO-PAINT" r:id="rId12" imgW="7229258" imgH="1058178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4338" y="3940175"/>
                        <a:ext cx="1262062" cy="166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6334" name="Рисунок 6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9221788" y="4576763"/>
            <a:ext cx="1262062" cy="150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403225"/>
            <a:ext cx="9431338" cy="1154113"/>
          </a:xfrm>
        </p:spPr>
        <p:txBody>
          <a:bodyPr>
            <a:normAutofit fontScale="9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100" b="1" i="1" dirty="0">
                <a:solidFill>
                  <a:srgbClr val="C00000"/>
                </a:solidFill>
                <a:cs typeface="Times New Roman" pitchFamily="18" charset="0"/>
              </a:rPr>
              <a:t>Казхастан-2050 - Национальный рейтинг по инновациям и академическому превосходству (Генеральный рейтинг вузов - по версии Республиканского рейтингового </a:t>
            </a:r>
            <a:r>
              <a:rPr lang="ru-RU" altLang="ru-RU" sz="2100" b="1" i="1" dirty="0" smtClean="0">
                <a:solidFill>
                  <a:srgbClr val="C00000"/>
                </a:solidFill>
                <a:cs typeface="Times New Roman" pitchFamily="18" charset="0"/>
              </a:rPr>
              <a:t>агентства  НАН </a:t>
            </a:r>
            <a:r>
              <a:rPr lang="ru-RU" altLang="ru-RU" sz="2100" b="1" i="1" dirty="0">
                <a:solidFill>
                  <a:srgbClr val="C00000"/>
                </a:solidFill>
                <a:cs typeface="Times New Roman" pitchFamily="18" charset="0"/>
              </a:rPr>
              <a:t>ВШ Казахстана)</a:t>
            </a:r>
            <a:br>
              <a:rPr lang="ru-RU" altLang="ru-RU" sz="2100" b="1" i="1" dirty="0">
                <a:solidFill>
                  <a:srgbClr val="C00000"/>
                </a:solidFill>
                <a:cs typeface="Times New Roman" pitchFamily="18" charset="0"/>
              </a:rPr>
            </a:br>
            <a:r>
              <a:rPr lang="ru-RU" altLang="ru-RU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2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– в Генеральном рейтинге </a:t>
            </a:r>
            <a:r>
              <a:rPr lang="ru-RU" altLang="ru-RU" sz="2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altLang="ru-RU" sz="2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6336" name="Текст 2"/>
          <p:cNvSpPr>
            <a:spLocks noGrp="1"/>
          </p:cNvSpPr>
          <p:nvPr>
            <p:ph type="body" idx="1"/>
          </p:nvPr>
        </p:nvSpPr>
        <p:spPr>
          <a:xfrm>
            <a:off x="714375" y="1789113"/>
            <a:ext cx="4524375" cy="32385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ru-RU" altLang="ru-RU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Бакалавриат</a:t>
            </a:r>
          </a:p>
        </p:txBody>
      </p:sp>
      <p:sp>
        <p:nvSpPr>
          <p:cNvPr id="226337" name="Объект 3"/>
          <p:cNvSpPr>
            <a:spLocks noGrp="1"/>
          </p:cNvSpPr>
          <p:nvPr>
            <p:ph sz="half" idx="2"/>
          </p:nvPr>
        </p:nvSpPr>
        <p:spPr>
          <a:xfrm>
            <a:off x="966788" y="2271713"/>
            <a:ext cx="4295775" cy="3554819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 – 2 место</a:t>
            </a:r>
            <a:endParaRPr lang="ru-RU" altLang="ru-RU" sz="21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Менеджмент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Учет и аудит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Финансы – 3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Государственное и местное управление – 3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Информационные системы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Таможенное дело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Социальная работа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Туризм – 2 место</a:t>
            </a:r>
          </a:p>
        </p:txBody>
      </p:sp>
      <p:sp>
        <p:nvSpPr>
          <p:cNvPr id="226338" name="Текст 4"/>
          <p:cNvSpPr>
            <a:spLocks noGrp="1"/>
          </p:cNvSpPr>
          <p:nvPr>
            <p:ph type="body" sz="quarter" idx="3"/>
          </p:nvPr>
        </p:nvSpPr>
        <p:spPr>
          <a:xfrm>
            <a:off x="5010150" y="1870075"/>
            <a:ext cx="4546600" cy="32385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ru-RU" altLang="ru-RU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Магистратура</a:t>
            </a:r>
          </a:p>
        </p:txBody>
      </p:sp>
      <p:sp>
        <p:nvSpPr>
          <p:cNvPr id="226339" name="Объект 5"/>
          <p:cNvSpPr>
            <a:spLocks noGrp="1"/>
          </p:cNvSpPr>
          <p:nvPr>
            <p:ph sz="quarter" idx="4"/>
          </p:nvPr>
        </p:nvSpPr>
        <p:spPr>
          <a:xfrm>
            <a:off x="5430838" y="2271713"/>
            <a:ext cx="4630737" cy="3370262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 – 3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Учет и аудит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Финансы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Менеджмент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Государственное и местное управление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Социальная работа – 2 место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altLang="ru-RU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Информационные системы – 2 место</a:t>
            </a:r>
          </a:p>
          <a:p>
            <a:pPr eaLnBrk="1" hangingPunct="1">
              <a:spcBef>
                <a:spcPct val="0"/>
              </a:spcBef>
            </a:pPr>
            <a:endParaRPr lang="ru-RU" altLang="ru-RU" sz="1200" dirty="0" smtClean="0">
              <a:solidFill>
                <a:srgbClr val="231F20"/>
              </a:solidFill>
              <a:latin typeface="Gotham Pro"/>
              <a:ea typeface="Gotham Pro"/>
              <a:cs typeface="Gotham Pro"/>
            </a:endParaRPr>
          </a:p>
        </p:txBody>
      </p:sp>
      <p:sp>
        <p:nvSpPr>
          <p:cNvPr id="226340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928222" y="7034213"/>
            <a:ext cx="2459038" cy="276999"/>
          </a:xfrm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9</a:t>
            </a:r>
          </a:p>
        </p:txBody>
      </p:sp>
      <p:pic>
        <p:nvPicPr>
          <p:cNvPr id="226341" name="Рисунок 9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051925" y="5130800"/>
            <a:ext cx="1262063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42" name="Рисунок 11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799513" y="5607050"/>
            <a:ext cx="1262062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43" name="Рисунок 15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788275" y="5767388"/>
            <a:ext cx="134778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44" name="Рисунок 17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946900" y="5767388"/>
            <a:ext cx="1262063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45" name="Рисунок 19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103938" y="5767388"/>
            <a:ext cx="1265237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ый треугольник 22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50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object 14"/>
          <p:cNvSpPr>
            <a:spLocks/>
          </p:cNvSpPr>
          <p:nvPr/>
        </p:nvSpPr>
        <p:spPr bwMode="auto">
          <a:xfrm>
            <a:off x="1130300" y="2617788"/>
            <a:ext cx="2341563" cy="1139825"/>
          </a:xfrm>
          <a:custGeom>
            <a:avLst/>
            <a:gdLst/>
            <a:ahLst/>
            <a:cxnLst>
              <a:cxn ang="0">
                <a:pos x="0" y="1139304"/>
              </a:cxn>
              <a:cxn ang="0">
                <a:pos x="2341702" y="1139304"/>
              </a:cxn>
              <a:cxn ang="0">
                <a:pos x="2341702" y="0"/>
              </a:cxn>
              <a:cxn ang="0">
                <a:pos x="0" y="0"/>
              </a:cxn>
              <a:cxn ang="0">
                <a:pos x="0" y="1139304"/>
              </a:cxn>
            </a:cxnLst>
            <a:rect l="0" t="0" r="r" b="b"/>
            <a:pathLst>
              <a:path w="2341879" h="1139825">
                <a:moveTo>
                  <a:pt x="0" y="1139304"/>
                </a:moveTo>
                <a:lnTo>
                  <a:pt x="2341702" y="1139304"/>
                </a:lnTo>
                <a:lnTo>
                  <a:pt x="2341702" y="0"/>
                </a:lnTo>
                <a:lnTo>
                  <a:pt x="0" y="0"/>
                </a:lnTo>
                <a:lnTo>
                  <a:pt x="0" y="11393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57027" name="Прямоугольник 3"/>
          <p:cNvSpPr>
            <a:spLocks noChangeArrowheads="1"/>
          </p:cNvSpPr>
          <p:nvPr/>
        </p:nvSpPr>
        <p:spPr bwMode="auto">
          <a:xfrm>
            <a:off x="666750" y="1422400"/>
            <a:ext cx="9504363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dirty="0">
                <a:solidFill>
                  <a:srgbClr val="004274"/>
                </a:solidFill>
                <a:latin typeface="Calibri" pitchFamily="34" charset="0"/>
              </a:rPr>
              <a:t> 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Для оценки качества образовательных программ в первую очередь осуществляется процедура аудита образовательных программ согласно «Положения по проведению аудита ОП». 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Руководство   </a:t>
            </a:r>
            <a:r>
              <a:rPr lang="ru-RU" sz="2200" dirty="0" err="1">
                <a:solidFill>
                  <a:srgbClr val="002060"/>
                </a:solidFill>
                <a:latin typeface="Calibri" pitchFamily="34" charset="0"/>
              </a:rPr>
              <a:t>КазУЭФМТ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проводит организационные мероприятия по мониторингу ОП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 В состав Академических советов ОП вуза входят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представители от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работодателей, преподаватели по профилю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специальности (</a:t>
            </a:r>
            <a:r>
              <a:rPr lang="ru-RU" sz="2200" dirty="0"/>
              <a:t>около 60 представителей различных структур, от национальных холдингов, фондов, министерств, ассоциаций, банков, государственных организаций и предприятий до частных, индивидуальных </a:t>
            </a:r>
            <a:r>
              <a:rPr lang="ru-RU" sz="2200" dirty="0" smtClean="0"/>
              <a:t>предпринимателей)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заведующие кафедрами, руководители ОП, а также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студенты, магистранты.</a:t>
            </a:r>
            <a:endParaRPr lang="ru-RU" sz="2200" dirty="0">
              <a:solidFill>
                <a:srgbClr val="002060"/>
              </a:solidFill>
              <a:latin typeface="Calibri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 Результаты мониторинга отражаются в отчетах по аудиту ОП, докладываются на заседаниях кафедры, Совета факультета, Научно-методического совета Университета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  </a:t>
            </a:r>
            <a:r>
              <a:rPr lang="ru-RU" sz="2200" dirty="0" smtClean="0">
                <a:solidFill>
                  <a:srgbClr val="002060"/>
                </a:solidFill>
                <a:latin typeface="Calibri" pitchFamily="34" charset="0"/>
              </a:rPr>
              <a:t>  </a:t>
            </a:r>
            <a:r>
              <a:rPr lang="ru-RU" sz="2200" dirty="0">
                <a:solidFill>
                  <a:srgbClr val="002060"/>
                </a:solidFill>
                <a:latin typeface="Calibri" pitchFamily="34" charset="0"/>
              </a:rPr>
              <a:t>Гостевые лекции – актуальная практика</a:t>
            </a:r>
          </a:p>
          <a:p>
            <a:pPr>
              <a:buClr>
                <a:srgbClr val="C00000"/>
              </a:buClr>
              <a:buFont typeface="Wingdings" pitchFamily="2" charset="2"/>
              <a:buChar char="Ø"/>
            </a:pPr>
            <a:endParaRPr lang="ru-RU" sz="2400" dirty="0">
              <a:solidFill>
                <a:srgbClr val="004274"/>
              </a:solidFill>
              <a:latin typeface="Calibri" pitchFamily="34" charset="0"/>
            </a:endParaRPr>
          </a:p>
        </p:txBody>
      </p:sp>
      <p:sp>
        <p:nvSpPr>
          <p:cNvPr id="257028" name="Прямоугольник 4"/>
          <p:cNvSpPr>
            <a:spLocks noChangeArrowheads="1"/>
          </p:cNvSpPr>
          <p:nvPr/>
        </p:nvSpPr>
        <p:spPr bwMode="auto">
          <a:xfrm>
            <a:off x="522288" y="468313"/>
            <a:ext cx="97932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/>
            <a:r>
              <a:rPr lang="ru-RU" sz="3600" b="1" i="1">
                <a:solidFill>
                  <a:srgbClr val="C00000"/>
                </a:solidFill>
                <a:latin typeface="Calibri" pitchFamily="34" charset="0"/>
              </a:rPr>
              <a:t>Академические советы и мониторинг ОП</a:t>
            </a:r>
            <a:endParaRPr lang="ru-RU" sz="3600" i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784206" y="7034213"/>
            <a:ext cx="2459038" cy="274637"/>
          </a:xfrm>
        </p:spPr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14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988" y="397051"/>
            <a:ext cx="9623425" cy="1477328"/>
          </a:xfrm>
        </p:spPr>
        <p:txBody>
          <a:bodyPr/>
          <a:lstStyle/>
          <a:p>
            <a:r>
              <a:rPr lang="ru-RU" sz="2400" b="1" i="1" dirty="0" smtClean="0">
                <a:solidFill>
                  <a:srgbClr val="C00000"/>
                </a:solidFill>
                <a:cs typeface="Arial" pitchFamily="34" charset="0"/>
              </a:rPr>
              <a:t>РЕЕСТР ОП. </a:t>
            </a:r>
            <a:br>
              <a:rPr lang="ru-RU" sz="2400" b="1" i="1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cs typeface="Arial" pitchFamily="34" charset="0"/>
              </a:rPr>
              <a:t>Степень </a:t>
            </a:r>
            <a:r>
              <a:rPr lang="ru-RU" sz="2400" b="1" i="1" dirty="0">
                <a:solidFill>
                  <a:srgbClr val="C00000"/>
                </a:solidFill>
                <a:cs typeface="Arial" pitchFamily="34" charset="0"/>
              </a:rPr>
              <a:t>достижимости формируемых результатов обучения в разрезе ОП </a:t>
            </a:r>
            <a:r>
              <a:rPr lang="ru-RU" sz="2400" b="1" i="1" dirty="0" smtClean="0">
                <a:solidFill>
                  <a:srgbClr val="C00000"/>
                </a:solidFill>
                <a:cs typeface="Arial" pitchFamily="34" charset="0"/>
              </a:rPr>
              <a:t>кафедр, </a:t>
            </a:r>
            <a:r>
              <a:rPr lang="ru-RU" sz="2400" b="1" i="1" dirty="0" err="1" smtClean="0">
                <a:solidFill>
                  <a:srgbClr val="C00000"/>
                </a:solidFill>
                <a:cs typeface="Arial" pitchFamily="34" charset="0"/>
              </a:rPr>
              <a:t>бакалавритат</a:t>
            </a:r>
            <a:r>
              <a:rPr lang="ru-RU" sz="2400" b="1" i="1" dirty="0" smtClean="0">
                <a:solidFill>
                  <a:srgbClr val="C00000"/>
                </a:solidFill>
                <a:cs typeface="Arial" pitchFamily="34" charset="0"/>
              </a:rPr>
              <a:t>, %:</a:t>
            </a:r>
            <a:r>
              <a:rPr lang="ru-RU" sz="2400" b="1" i="1" dirty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ru-RU" sz="2400" b="1" i="1" dirty="0">
                <a:solidFill>
                  <a:srgbClr val="C00000"/>
                </a:solidFill>
                <a:cs typeface="Arial" pitchFamily="34" charset="0"/>
              </a:rPr>
            </a:br>
            <a:endParaRPr lang="ru-RU" sz="2400" b="1" i="1" dirty="0">
              <a:solidFill>
                <a:srgbClr val="C00000"/>
              </a:solidFill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88205258"/>
              </p:ext>
            </p:extLst>
          </p:nvPr>
        </p:nvGraphicFramePr>
        <p:xfrm>
          <a:off x="534988" y="1693196"/>
          <a:ext cx="6467896" cy="522715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32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9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4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ОП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Бакалавриат</a:t>
                      </a:r>
                      <a:r>
                        <a:rPr lang="ru-RU" sz="1600" dirty="0">
                          <a:effectLst/>
                        </a:rPr>
                        <a:t>, 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Маркетинг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100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6E40C0"/>
                          </a:solidFill>
                          <a:effectLst/>
                        </a:rPr>
                        <a:t>Web</a:t>
                      </a: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 - дизайн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94,96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Оценка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</a:rPr>
                        <a:t>93,82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Дизайн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88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Дизайн интерьера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86,28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Финансы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86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Статистика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83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Туризм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</a:rPr>
                        <a:t>82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Социальная работа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Педагогика и психология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01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Учет и аудит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01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Таможенное дело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65,32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52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Информационные технологии и защита данных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Государственное и местное управление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Информационные системы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62,74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Менеджмент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60,93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86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Экономика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58,91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964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Мировая экономика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50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C8C55-EEF6-4AB4-8ADF-3704C9B1EF30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7290916" y="2413273"/>
            <a:ext cx="2867814" cy="4342524"/>
          </a:xfrm>
        </p:spPr>
        <p:txBody>
          <a:bodyPr/>
          <a:lstStyle/>
          <a:p>
            <a:pPr marL="0" indent="0">
              <a:buNone/>
            </a:pPr>
            <a:r>
              <a:rPr lang="ru-RU" sz="2400" b="1" i="1" dirty="0">
                <a:solidFill>
                  <a:srgbClr val="C00000"/>
                </a:solidFill>
                <a:latin typeface="+mj-lt"/>
                <a:ea typeface="+mj-ea"/>
                <a:cs typeface="Arial" pitchFamily="34" charset="0"/>
              </a:rPr>
              <a:t>В среднем по кафедрам:</a:t>
            </a:r>
          </a:p>
          <a:p>
            <a:pPr marL="0" indent="0">
              <a:buNone/>
            </a:pPr>
            <a:endParaRPr lang="ru-RU" sz="1800" dirty="0"/>
          </a:p>
          <a:p>
            <a:pPr>
              <a:buFont typeface="Wingdings" pitchFamily="2" charset="2"/>
              <a:buChar char="Ø"/>
            </a:pPr>
            <a:r>
              <a:rPr lang="ru-RU" sz="1800" b="1" dirty="0">
                <a:solidFill>
                  <a:srgbClr val="009644"/>
                </a:solidFill>
              </a:rPr>
              <a:t>Дизайн – 89,75</a:t>
            </a:r>
          </a:p>
          <a:p>
            <a:pPr>
              <a:buFont typeface="Wingdings" pitchFamily="2" charset="2"/>
              <a:buChar char="Ø"/>
            </a:pPr>
            <a:r>
              <a:rPr lang="ru-RU" sz="1800" b="1" dirty="0" err="1">
                <a:solidFill>
                  <a:srgbClr val="009644"/>
                </a:solidFill>
              </a:rPr>
              <a:t>МТиП</a:t>
            </a:r>
            <a:r>
              <a:rPr lang="ru-RU" sz="1800" b="1" dirty="0">
                <a:solidFill>
                  <a:srgbClr val="009644"/>
                </a:solidFill>
              </a:rPr>
              <a:t> – 88,65</a:t>
            </a:r>
          </a:p>
          <a:p>
            <a:pPr>
              <a:buFont typeface="Wingdings" pitchFamily="2" charset="2"/>
              <a:buChar char="Ø"/>
            </a:pPr>
            <a:r>
              <a:rPr lang="ru-RU" sz="1800" b="1" dirty="0">
                <a:solidFill>
                  <a:srgbClr val="009644"/>
                </a:solidFill>
              </a:rPr>
              <a:t>Финансы – 80,06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err="1" smtClean="0">
                <a:solidFill>
                  <a:srgbClr val="002060"/>
                </a:solidFill>
              </a:rPr>
              <a:t>УиА</a:t>
            </a:r>
            <a:r>
              <a:rPr lang="ru-RU" sz="1800" dirty="0" smtClean="0">
                <a:solidFill>
                  <a:srgbClr val="002060"/>
                </a:solidFill>
              </a:rPr>
              <a:t> </a:t>
            </a:r>
            <a:r>
              <a:rPr lang="ru-RU" sz="1800" dirty="0">
                <a:solidFill>
                  <a:srgbClr val="002060"/>
                </a:solidFill>
              </a:rPr>
              <a:t>– 76,65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err="1">
                <a:solidFill>
                  <a:srgbClr val="002060"/>
                </a:solidFill>
              </a:rPr>
              <a:t>СриТ</a:t>
            </a:r>
            <a:r>
              <a:rPr lang="ru-RU" sz="1800" dirty="0">
                <a:solidFill>
                  <a:srgbClr val="002060"/>
                </a:solidFill>
              </a:rPr>
              <a:t> – 73,63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err="1">
                <a:solidFill>
                  <a:srgbClr val="002060"/>
                </a:solidFill>
              </a:rPr>
              <a:t>ИСиТ</a:t>
            </a:r>
            <a:r>
              <a:rPr lang="ru-RU" sz="1800" dirty="0">
                <a:solidFill>
                  <a:srgbClr val="002060"/>
                </a:solidFill>
              </a:rPr>
              <a:t> – 72,66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</a:rPr>
              <a:t>Менеджмент </a:t>
            </a:r>
            <a:r>
              <a:rPr lang="ru-RU" sz="1800" dirty="0">
                <a:solidFill>
                  <a:srgbClr val="002060"/>
                </a:solidFill>
              </a:rPr>
              <a:t>– 72,54</a:t>
            </a:r>
          </a:p>
          <a:p>
            <a:pPr>
              <a:buFont typeface="Wingdings" pitchFamily="2" charset="2"/>
              <a:buChar char="Ø"/>
            </a:pPr>
            <a:r>
              <a:rPr lang="ru-RU" sz="1800" b="1" dirty="0">
                <a:solidFill>
                  <a:srgbClr val="FF0000"/>
                </a:solidFill>
              </a:rPr>
              <a:t>Экономика – 65,97</a:t>
            </a:r>
            <a:endParaRPr lang="ru-RU" sz="1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57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988" y="303214"/>
            <a:ext cx="9623425" cy="597892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  <a:cs typeface="Arial" pitchFamily="34" charset="0"/>
              </a:rPr>
              <a:t>Магистратура, докторантура</a:t>
            </a:r>
            <a:endParaRPr lang="ru-RU" sz="2800" b="1" i="1" dirty="0">
              <a:solidFill>
                <a:srgbClr val="C00000"/>
              </a:solidFill>
              <a:cs typeface="Arial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45220997"/>
              </p:ext>
            </p:extLst>
          </p:nvPr>
        </p:nvGraphicFramePr>
        <p:xfrm>
          <a:off x="1098228" y="1045121"/>
          <a:ext cx="8772152" cy="5740283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721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9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0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ОП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Магистратура и докторантура, %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Маркетинг </a:t>
                      </a:r>
                      <a:r>
                        <a:rPr lang="ru-RU" sz="1600" b="1" dirty="0" smtClean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100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Учет и аудит </a:t>
                      </a:r>
                      <a:r>
                        <a:rPr lang="ru-RU" sz="1600" b="1" dirty="0" smtClean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95,83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Экономика </a:t>
                      </a:r>
                      <a:r>
                        <a:rPr lang="ru-RU" sz="1600" b="1" dirty="0" smtClean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94,79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Менеджмент </a:t>
                      </a:r>
                      <a:r>
                        <a:rPr lang="ru-RU" sz="1600" b="1" dirty="0" smtClean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E40C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92,78</a:t>
                      </a:r>
                      <a:endParaRPr lang="ru-RU" sz="1600" b="1" dirty="0">
                        <a:solidFill>
                          <a:srgbClr val="6E40C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Маркетинг </a:t>
                      </a: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89,29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Финансы </a:t>
                      </a: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87,04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50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Государственное и местное управление </a:t>
                      </a: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86,49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Информационные системы </a:t>
                      </a: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81,94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Информационные системы </a:t>
                      </a:r>
                      <a:r>
                        <a:rPr lang="ru-RU" sz="1600" b="1" dirty="0" smtClean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9644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80,95</a:t>
                      </a:r>
                      <a:endParaRPr lang="ru-RU" sz="1600" b="1" dirty="0">
                        <a:solidFill>
                          <a:srgbClr val="009644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Социальная работа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79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Менеджмент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78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Экономика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73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Менеджмент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 (докторантура</a:t>
                      </a: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)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69,6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Финансы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67,13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Учет и аудит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65,63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Статистика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65,63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Статистика </a:t>
                      </a:r>
                      <a:r>
                        <a:rPr lang="ru-RU" sz="1600" dirty="0" smtClean="0"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cs typeface="Arial" pitchFamily="34" charset="0"/>
                        </a:rPr>
                        <a:t>64,63</a:t>
                      </a:r>
                      <a:endParaRPr lang="ru-RU" sz="1600" dirty="0"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Социальная работа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ПН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59,17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3206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Государственное и местное управление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НПН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57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0904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Экономика 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НПН (докторантура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cs typeface="Arial" pitchFamily="34" charset="0"/>
                        </a:rPr>
                        <a:t>53,15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52314" marR="52314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AC8C55-EEF6-4AB4-8ADF-3704C9B1EF30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13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966788" y="128588"/>
            <a:ext cx="9191625" cy="895350"/>
          </a:xfrm>
        </p:spPr>
        <p:txBody>
          <a:bodyPr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Динамика контингента обучающихся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в разрезе программ за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период с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2015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по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2019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гг. </a:t>
            </a:r>
            <a:r>
              <a:rPr lang="ru-RU" altLang="ru-RU" sz="20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(по </a:t>
            </a:r>
            <a:r>
              <a:rPr lang="ru-RU" altLang="ru-RU" sz="20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сост. </a:t>
            </a:r>
            <a:r>
              <a:rPr lang="ru-RU" altLang="ru-RU" sz="20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на  </a:t>
            </a:r>
            <a:r>
              <a:rPr lang="ru-RU" altLang="ru-RU" sz="20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  </a:t>
            </a:r>
            <a:r>
              <a:rPr lang="ru-RU" altLang="ru-RU" sz="20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октября)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181808"/>
              </p:ext>
            </p:extLst>
          </p:nvPr>
        </p:nvGraphicFramePr>
        <p:xfrm>
          <a:off x="884238" y="1319213"/>
          <a:ext cx="9070973" cy="506682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022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6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82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49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86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86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25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Уровень, форма обучения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2015-2016 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2016-2017 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kern="1200" dirty="0" smtClean="0">
                          <a:effectLst/>
                        </a:rPr>
                        <a:t>2017-   2018 </a:t>
                      </a:r>
                      <a:endParaRPr kumimoji="0" lang="ru-RU" sz="1700" b="1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kern="1200" dirty="0" smtClean="0">
                          <a:effectLst/>
                        </a:rPr>
                        <a:t>2018-2019</a:t>
                      </a:r>
                      <a:endParaRPr kumimoji="0" lang="ru-RU" sz="1700" b="1" kern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2019-2020</a:t>
                      </a: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err="1">
                          <a:effectLst/>
                        </a:rPr>
                        <a:t>Бакалавриат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3359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3441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 3291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3017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2914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>
                          <a:effectLst/>
                        </a:rPr>
                        <a:t>Очная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2756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2769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2532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2286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2155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 smtClean="0">
                          <a:effectLst/>
                        </a:rPr>
                        <a:t>Заочная, ДОТ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603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672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759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731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>
                          <a:effectLst/>
                        </a:rPr>
                        <a:t>Вечерняя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 smtClean="0"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 smtClean="0"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b="1" kern="1200" dirty="0">
                          <a:effectLst/>
                        </a:rPr>
                        <a:t>Магистратура</a:t>
                      </a:r>
                      <a:endParaRPr kumimoji="0" lang="ru-RU" sz="1800" b="1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553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646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 533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322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0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Докторантура</a:t>
                      </a:r>
                      <a:r>
                        <a:rPr lang="en-US" sz="1800" dirty="0" smtClean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Phd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 smtClean="0">
                          <a:effectLst/>
                        </a:rPr>
                        <a:t>4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 smtClean="0">
                          <a:effectLst/>
                        </a:rPr>
                        <a:t>11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9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Слушатели МВА, </a:t>
                      </a:r>
                      <a:r>
                        <a:rPr lang="en-US" sz="1800" dirty="0" smtClean="0">
                          <a:effectLst/>
                        </a:rPr>
                        <a:t>DBA</a:t>
                      </a:r>
                      <a:endParaRPr lang="ru-RU" sz="18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18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34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 106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61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2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Всего по вузу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3930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4</a:t>
                      </a:r>
                      <a:r>
                        <a:rPr lang="en-US" sz="1800" b="1" dirty="0" smtClean="0">
                          <a:effectLst/>
                        </a:rPr>
                        <a:t>12</a:t>
                      </a:r>
                      <a:r>
                        <a:rPr lang="ru-RU" sz="1800" b="1" dirty="0" smtClean="0">
                          <a:effectLst/>
                        </a:rPr>
                        <a:t>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 3934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3411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98" y="509691"/>
            <a:ext cx="9175905" cy="1292662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Динамика </a:t>
            </a:r>
            <a:r>
              <a:rPr 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обучающихся по государственным образовательным грантам</a:t>
            </a:r>
            <a:br>
              <a:rPr 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</a:br>
            <a:endParaRPr lang="ru-RU" sz="2800" b="1" i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602436"/>
              </p:ext>
            </p:extLst>
          </p:nvPr>
        </p:nvGraphicFramePr>
        <p:xfrm>
          <a:off x="1026220" y="2197249"/>
          <a:ext cx="8784974" cy="31862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96144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</a:rPr>
                        <a:t>Обучающиеся по </a:t>
                      </a:r>
                      <a:r>
                        <a:rPr lang="ru-RU" sz="1800" dirty="0" smtClean="0">
                          <a:effectLst/>
                        </a:rPr>
                        <a:t>гос. образовательным грантам </a:t>
                      </a:r>
                      <a:r>
                        <a:rPr lang="ru-RU" sz="1800" dirty="0">
                          <a:effectLst/>
                        </a:rPr>
                        <a:t>в общем контингенте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</a:rPr>
                        <a:t>Удельный вес в общем контингенте, 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smtClean="0">
                          <a:effectLst/>
                        </a:rPr>
                        <a:t>Прием по гос. образовательным грантам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>
                          <a:effectLst/>
                        </a:rPr>
                        <a:t>Удельный вес принятых по </a:t>
                      </a:r>
                      <a:r>
                        <a:rPr lang="ru-RU" sz="1800" dirty="0" err="1" smtClean="0">
                          <a:effectLst/>
                        </a:rPr>
                        <a:t>госгрантам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от общего числа принятых, 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86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2019-2020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148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4,7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72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7,2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86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2018-2019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119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3,5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62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5,0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86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2017-2018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45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>
                          <a:effectLst/>
                        </a:rPr>
                        <a:t>1,3</a:t>
                      </a:r>
                      <a:endParaRPr lang="ru-RU" sz="20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38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2000" dirty="0">
                          <a:effectLst/>
                        </a:rPr>
                        <a:t>2,6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355" marR="4635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Прямоугольный треугольник 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99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810197" y="128588"/>
            <a:ext cx="9249792" cy="895350"/>
          </a:xfrm>
        </p:spPr>
        <p:txBody>
          <a:bodyPr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Динамика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приема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обучающихся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по формам и уровням подготовки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с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2015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по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2019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гг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.</a:t>
            </a:r>
            <a:endParaRPr lang="ru-RU" altLang="ru-RU" sz="2000" b="1" i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400333"/>
              </p:ext>
            </p:extLst>
          </p:nvPr>
        </p:nvGraphicFramePr>
        <p:xfrm>
          <a:off x="884239" y="1319213"/>
          <a:ext cx="9175750" cy="490786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057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26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47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99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90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25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Уровень, форма обучения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2015-2016 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2016-2017 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kern="1200" dirty="0" smtClean="0">
                          <a:effectLst/>
                        </a:rPr>
                        <a:t>2017-   2018 </a:t>
                      </a:r>
                      <a:endParaRPr kumimoji="0" lang="ru-RU" sz="1700" b="1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kern="1200" dirty="0" smtClean="0">
                          <a:effectLst/>
                        </a:rPr>
                        <a:t>2018-2019</a:t>
                      </a:r>
                      <a:endParaRPr kumimoji="0" lang="ru-RU" sz="1700" b="1" kern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2019-2020</a:t>
                      </a: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4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всего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855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6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Очная 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671</a:t>
                      </a:r>
                    </a:p>
                  </a:txBody>
                  <a:tcPr marL="80208" marR="80208" marT="1050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866</a:t>
                      </a:r>
                    </a:p>
                  </a:txBody>
                  <a:tcPr marL="80208" marR="80208" marT="1050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1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Заочная , ДОТ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Магистратура, всего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528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Научно-педагогическое направление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Профильное направление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423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69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Докторантура, </a:t>
                      </a:r>
                      <a:r>
                        <a:rPr kumimoji="0" lang="ru-RU" sz="18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PhD</a:t>
                      </a:r>
                      <a:endParaRPr kumimoji="0"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Прием на МВА, </a:t>
                      </a:r>
                      <a:r>
                        <a:rPr kumimoji="0" lang="en-US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DBA</a:t>
                      </a:r>
                      <a:endParaRPr kumimoji="0"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2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Всего по вузу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1633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marL="0" lvl="1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1476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1241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1005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734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884238" y="368300"/>
            <a:ext cx="9323387" cy="860425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Динамика выпуска бакалавров и магистров  </a:t>
            </a:r>
            <a:b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с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2017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по </a:t>
            </a:r>
            <a:r>
              <a:rPr lang="ru-RU" altLang="ru-RU" sz="2800" b="1" i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2019 </a:t>
            </a:r>
            <a:r>
              <a:rPr lang="ru-RU" altLang="ru-RU" sz="28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гг.</a:t>
            </a:r>
          </a:p>
        </p:txBody>
      </p:sp>
      <p:sp>
        <p:nvSpPr>
          <p:cNvPr id="27853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22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846088"/>
              </p:ext>
            </p:extLst>
          </p:nvPr>
        </p:nvGraphicFramePr>
        <p:xfrm>
          <a:off x="800100" y="1497013"/>
          <a:ext cx="8795072" cy="523673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860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40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55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355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6720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Форма обучения</a:t>
                      </a:r>
                      <a:endParaRPr kumimoji="0" lang="ru-RU" alt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2018</a:t>
                      </a:r>
                      <a:endParaRPr kumimoji="0" lang="ru-RU" altLang="ru-RU" sz="2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Бакалавриат</a:t>
                      </a: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941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916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892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 том числе: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очная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665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607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571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Заочная, ДОТ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276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309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вечерняя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Магистратура</a:t>
                      </a: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468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387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 по ВУЗу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1409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1303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1086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298" y="325041"/>
            <a:ext cx="9463937" cy="648072"/>
          </a:xfrm>
        </p:spPr>
        <p:txBody>
          <a:bodyPr/>
          <a:lstStyle/>
          <a:p>
            <a:r>
              <a:rPr lang="ru-RU" sz="2800" b="1" i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Трудоустройство выпускников, %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219570"/>
              </p:ext>
            </p:extLst>
          </p:nvPr>
        </p:nvGraphicFramePr>
        <p:xfrm>
          <a:off x="810196" y="973113"/>
          <a:ext cx="9361040" cy="5912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63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7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7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3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2017 год выпуска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2018 год выпуска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2019 год выпуска</a:t>
                      </a:r>
                      <a:endParaRPr lang="ru-RU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Факультет бизнеса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94,3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94,9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83,9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Экономика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98,1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94,2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87,5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95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Мировая экономика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94,1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90,9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Финансы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90,5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82,4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Учет и Аудит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96,1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88,5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Оценка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94,6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Статистика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100,0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нет выпуска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ГМУ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91,5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88,2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76,0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Менеджмент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89,7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97,9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79,6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Факультет </a:t>
                      </a:r>
                      <a:r>
                        <a:rPr lang="ru-RU" sz="1800" b="1" dirty="0" smtClean="0">
                          <a:effectLst/>
                        </a:rPr>
                        <a:t>прикладных </a:t>
                      </a:r>
                      <a:r>
                        <a:rPr lang="ru-RU" sz="1800" b="1" dirty="0">
                          <a:effectLst/>
                        </a:rPr>
                        <a:t>наук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88,1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94,7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81,3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Информационные системы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81,7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93,9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83,8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ВТиПО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92,1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95,3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89,3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Дизайн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92,9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90,3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Социальная работа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93,8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100,0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76,3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Туризм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100,0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96,3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68,4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СКС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93,3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100,0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Маркетинг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94,1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95,5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85,7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Таможенное дело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72,3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91,1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71,8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8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По университету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98,1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94,8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82,7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689" marR="19689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6" name="Прямоугольный треугольник 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63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2324" y="2485281"/>
            <a:ext cx="7704856" cy="1846659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 2. Научно-исследовательская работа в  </a:t>
            </a:r>
            <a:r>
              <a:rPr lang="ru-RU" sz="4000" b="1" i="1" dirty="0" err="1" smtClean="0">
                <a:solidFill>
                  <a:srgbClr val="C00000"/>
                </a:solidFill>
                <a:latin typeface="+mj-lt"/>
                <a:cs typeface="Arial" pitchFamily="34" charset="0"/>
              </a:rPr>
              <a:t>КазУЭФМТ</a:t>
            </a:r>
            <a:endParaRPr lang="ru-RU" sz="4000" b="1" i="1" dirty="0">
              <a:solidFill>
                <a:srgbClr val="C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51116-78C5-40D5-8298-B07AB84589C6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25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5025" y="325438"/>
            <a:ext cx="9396413" cy="86836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cap="all" dirty="0">
                <a:solidFill>
                  <a:srgbClr val="C00000"/>
                </a:solidFill>
                <a:cs typeface="Times New Roman" pitchFamily="18" charset="0"/>
              </a:rPr>
              <a:t>Научные темы ППС в разрезе кафедр</a:t>
            </a:r>
          </a:p>
        </p:txBody>
      </p:sp>
      <p:graphicFrame>
        <p:nvGraphicFramePr>
          <p:cNvPr id="88" name="Таблица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718459"/>
              </p:ext>
            </p:extLst>
          </p:nvPr>
        </p:nvGraphicFramePr>
        <p:xfrm>
          <a:off x="501253" y="1304242"/>
          <a:ext cx="9729880" cy="534560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27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8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42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№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Название НИР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Кафедра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Руководитель</a:t>
                      </a:r>
                      <a:endParaRPr lang="ru-RU" sz="1600" b="1" i="0" u="none" strike="noStrike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4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pc="1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развития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 управления функционированием интегрированной транспортно-логистической системы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Казахстана (№ 0118РК00874, исх.16-18/329 от 13.04.2018 г., договор №239 от 26.03.2018 г. Сроки: 2018-2020 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г.г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>
                        <a:tabLst>
                          <a:tab pos="92075" algn="l"/>
                          <a:tab pos="173038" algn="l"/>
                        </a:tabLst>
                      </a:pP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Раимбеков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Ж.С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профессор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76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2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WELCOME «Открываясь навстречу международным университетским сообществам» 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2016-2019 г.г.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С.А.- д.п.н., профессор,</a:t>
                      </a:r>
                    </a:p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Капенова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А.З. – к.э.н.. доцент, координатор  проекта  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50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3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“EDUQAS «Внедрение Системы Обеспечения Качества Образования посредством сотрудничества Университет-Бизнес-Государство в вузах» 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2018-2020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гг.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С.А.- д.п.н., профессор,</a:t>
                      </a:r>
                    </a:p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Капенова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А.З. –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к.э.н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.. доцент, координатор  проекта  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90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4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</a:t>
                      </a:r>
                      <a:r>
                        <a:rPr lang="ru-RU" alt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Международная кредитная мобильность программы </a:t>
                      </a:r>
                      <a:r>
                        <a:rPr lang="en-US" alt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Erasmus</a:t>
                      </a:r>
                      <a:r>
                        <a:rPr lang="ru-RU" alt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+ 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(Сроки:</a:t>
                      </a:r>
                      <a:r>
                        <a:rPr kumimoji="0" lang="ru-RU" alt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2017-2019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г.г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С.А.- д.п.н., профессор,</a:t>
                      </a:r>
                    </a:p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Капенова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А.З. –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к.э.н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.. доцент, координатор  проекта  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18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5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Социально-экономическое развитие экономики Республики Казахстан в условиях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глобализации (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/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Галиева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А.Х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доцент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991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6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Управление инновациями в сфере образования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Менеджмент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/>
                      <a:r>
                        <a:rPr lang="ru-RU" sz="14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Турекулова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Д.М.,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профессор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5207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u="none" strike="noStrike" kern="1200" dirty="0" smtClean="0">
                          <a:effectLst/>
                        </a:rPr>
                        <a:t>7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Пути совершенствования таможенного контроля в условиях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ЕвразЭС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Международная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торговля и право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/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Капышева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С.К.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 доцент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9798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itchFamily="34" charset="0"/>
                <a:cs typeface="Arial" charset="0"/>
              </a:rPr>
              <a:t>27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8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1650" y="468313"/>
            <a:ext cx="9812338" cy="725487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cap="all" dirty="0">
                <a:solidFill>
                  <a:srgbClr val="C00000"/>
                </a:solidFill>
                <a:cs typeface="Times New Roman" pitchFamily="18" charset="0"/>
              </a:rPr>
              <a:t>Научные темы ППС в разрезе кафедр</a:t>
            </a:r>
          </a:p>
        </p:txBody>
      </p:sp>
      <p:graphicFrame>
        <p:nvGraphicFramePr>
          <p:cNvPr id="88" name="Таблица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25055"/>
              </p:ext>
            </p:extLst>
          </p:nvPr>
        </p:nvGraphicFramePr>
        <p:xfrm>
          <a:off x="417712" y="1339255"/>
          <a:ext cx="9857979" cy="537535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7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1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4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39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№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Название НИР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Кафедра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Руководитель</a:t>
                      </a:r>
                      <a:endParaRPr lang="ru-RU" sz="1600" b="1" i="0" u="none" strike="noStrike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0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Развитие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финансово-кредитной системы Республики Казахстан в условиях новой экономической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политики 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№ 9 от 04.02.2016 г.</a:t>
                      </a:r>
                      <a:endParaRPr lang="ru-RU" sz="1400" b="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№ 18 от 21.05.2019 г. 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endParaRPr lang="ru-RU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Сейткасимов Г.С. д.э.н, профессор, академик НАН РК,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Алина Г.Б., к.э.н., доцент 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7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Совершенствование учета, аудита и анализа в условиях </a:t>
                      </a:r>
                      <a:r>
                        <a:rPr lang="ru-RU" sz="1400" b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инновационно</a:t>
                      </a:r>
                      <a:r>
                        <a:rPr lang="ru-RU" sz="14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-интеграционного развития 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экономики (</a:t>
                      </a:r>
                      <a:r>
                        <a:rPr lang="ru-RU" sz="14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№ 9 от 04.02.2016 г.).</a:t>
                      </a:r>
                      <a:endParaRPr lang="ru-RU" sz="1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Учёт и аудит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Алиев М.К.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., доцент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37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Основные социокультурные</a:t>
                      </a:r>
                      <a:r>
                        <a:rPr lang="kk-KZ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аспекты развития туристкой отрасли и социальной работы в рамках реализации государственной программы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Рухани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жаңғыру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№ 3 от 01.10.2018 г.).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Социальная работа и туризм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Абдугалина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С.Е</a:t>
                      </a:r>
                      <a:r>
                        <a:rPr lang="kk-KZ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., к.п.н., и.о.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доцент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7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«Модернизация общественного сознания как важнейший фактор практической реализации стратегии «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Рухани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жаңғыру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№ 3 от 01.10.2018 г.).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Общеобразовательных дисциплин</a:t>
                      </a:r>
                      <a:endParaRPr lang="ru-RU" sz="140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Туякова А.Е., к.и.н., доцент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28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12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Математические методы и новые технологии в науке и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образовании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Информационные системы и технологии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u="non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С.А., </a:t>
                      </a:r>
                      <a:r>
                        <a:rPr lang="ru-RU" sz="1400" b="0" u="non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д.п.н</a:t>
                      </a:r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профессор,</a:t>
                      </a:r>
                      <a:r>
                        <a:rPr lang="ru-RU" sz="1400" b="0" u="non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Серимбетов</a:t>
                      </a:r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Б.А.,</a:t>
                      </a:r>
                    </a:p>
                    <a:p>
                      <a:pPr algn="just"/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к.т.н. доцент</a:t>
                      </a:r>
                      <a:endParaRPr lang="ru-RU" sz="1400" b="0" u="non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13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Создание конкурентоспособных изделий дизайна и средовых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комплексов (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8 от 28.12.2017 г.)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marL="3600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Базарбаева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С.М.,</a:t>
                      </a:r>
                      <a:r>
                        <a:rPr kumimoji="0" lang="ru-RU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д.т.н., профессор</a:t>
                      </a: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7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Когнитивные и коммуникативные основы формирования полиязычной </a:t>
                      </a: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личности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8 от 28.12.2017 г.).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Казахского и иностранных языков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marL="36000" algn="just" fontAlgn="b"/>
                      <a:r>
                        <a:rPr kumimoji="0" lang="ru-RU" sz="1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Оспанова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Ф.А., 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к.ф.н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99011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Franklin Gothic Book" pitchFamily="34" charset="0"/>
                <a:cs typeface="Arial" charset="0"/>
              </a:rPr>
              <a:t>28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28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222" y="813298"/>
            <a:ext cx="9648195" cy="98488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Количество  проведенных научных </a:t>
            </a:r>
            <a:r>
              <a:rPr lang="ru-RU" sz="32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</a:br>
            <a:r>
              <a:rPr lang="ru-RU" sz="32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мероприятий  за </a:t>
            </a:r>
            <a:r>
              <a:rPr lang="ru-RU" sz="32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2016-2019 </a:t>
            </a:r>
            <a:r>
              <a:rPr lang="ru-RU" sz="32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гг.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343250"/>
              </p:ext>
            </p:extLst>
          </p:nvPr>
        </p:nvGraphicFramePr>
        <p:xfrm>
          <a:off x="718147" y="2197249"/>
          <a:ext cx="9440266" cy="4038832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2660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0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3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57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784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Отчетные периоды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Научные конференции и  семинары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Круглые столы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60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Всего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437">
                <a:tc>
                  <a:txBody>
                    <a:bodyPr/>
                    <a:lstStyle/>
                    <a:p>
                      <a:pPr marL="360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2016-2017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79394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36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46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3789">
                <a:tc>
                  <a:txBody>
                    <a:bodyPr/>
                    <a:lstStyle/>
                    <a:p>
                      <a:pPr marL="360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2017-2018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14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11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25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77182">
                <a:tc>
                  <a:txBody>
                    <a:bodyPr/>
                    <a:lstStyle/>
                    <a:p>
                      <a:pPr marL="360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2018-2019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16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31</a:t>
                      </a:r>
                      <a:endParaRPr kumimoji="0" lang="ru-RU" sz="2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329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47557" indent="-32598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303934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825508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347082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868656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390229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911803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433377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634FE9BD-04BD-48A5-8198-10FC1694CD16}" type="slidenum">
              <a:rPr lang="ru-RU" altLang="ru-RU" smtClean="0">
                <a:solidFill>
                  <a:srgbClr val="000000"/>
                </a:solidFill>
                <a:latin typeface="Franklin Gothic Book" pitchFamily="34" charset="0"/>
              </a:rPr>
              <a:pPr/>
              <a:t>20</a:t>
            </a:fld>
            <a:endParaRPr lang="ru-RU" altLang="ru-RU" smtClean="0">
              <a:solidFill>
                <a:srgbClr val="000000"/>
              </a:solidFill>
              <a:latin typeface="Franklin Gothic Book" pitchFamily="34" charset="0"/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10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>
          <a:xfrm>
            <a:off x="668338" y="127799"/>
            <a:ext cx="9815279" cy="861774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Динамика публикаций штатного ППС</a:t>
            </a:r>
            <a:br>
              <a:rPr lang="ru-RU" altLang="ru-RU" sz="28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</a:br>
            <a:r>
              <a:rPr lang="ru-RU" altLang="ru-RU" sz="28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 в период с </a:t>
            </a:r>
            <a:r>
              <a:rPr lang="ru-RU" altLang="ru-RU" sz="2800" b="1" i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2015 </a:t>
            </a:r>
            <a:r>
              <a:rPr lang="ru-RU" altLang="ru-RU" sz="2800" b="1" i="1" dirty="0">
                <a:solidFill>
                  <a:srgbClr val="C00000"/>
                </a:solidFill>
                <a:latin typeface="Calibri" pitchFamily="34" charset="0"/>
                <a:ea typeface="Gotham Pro Narrow Medium"/>
                <a:cs typeface="Gotham Pro Narrow Medium"/>
              </a:rPr>
              <a:t>по 2019 гг. по состоянию на 31 августа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667292"/>
              </p:ext>
            </p:extLst>
          </p:nvPr>
        </p:nvGraphicFramePr>
        <p:xfrm>
          <a:off x="714751" y="1241220"/>
          <a:ext cx="9024437" cy="5764789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911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11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Виды опубликованных научных и научно-методических работ ППС университета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2015-2016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56" marR="39356" marT="11906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2016-2017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56" marR="39356" marT="11906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2017-2018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56" marR="39356" marT="11906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2018-2019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9356" marR="39356" marT="11906" marB="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6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Монографии 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1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Рейтинговые </a:t>
                      </a: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en-US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Thomson Reuters</a:t>
                      </a: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, </a:t>
                      </a:r>
                      <a:r>
                        <a:rPr kumimoji="0" lang="en-US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SCOPUS</a:t>
                      </a: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52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68 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59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29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1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Статьи в изданиях, рекомендованных ККСОН РК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79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58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114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38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Научные материалы конференций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467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544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594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404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8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Вестник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КазУЭФМТ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88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75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69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64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66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Учебники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58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Учебные пособия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17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11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Прочие зарубежные и казахстанские издания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21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36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17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36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7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ИТОГО: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748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848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831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681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anchor="b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11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 по научным публикациям (без уч. пособий и учебников)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728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821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813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665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66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ППС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243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237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228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201" marR="80201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215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66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Общее число  публикаций на 1 ед. ППС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3,1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3,6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3,6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3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3,2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411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Число научных публикаций  на 1 ед. ППС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3,0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3,5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3,6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3,1</a:t>
                      </a:r>
                      <a:endParaRPr kumimoji="0" lang="ru-RU" sz="15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80197" marR="80197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8253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47557" indent="-325984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303934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825508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347082" indent="-260787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868656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3390229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911803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4433377" indent="-2607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11BD453E-E594-47AB-94E2-1AA0B72AA287}" type="slidenum">
              <a:rPr lang="ru-RU" altLang="ru-RU" smtClean="0">
                <a:solidFill>
                  <a:srgbClr val="000000"/>
                </a:solidFill>
                <a:latin typeface="Franklin Gothic Book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Franklin Gothic Book" pitchFamily="34" charset="0"/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44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735013" y="403225"/>
            <a:ext cx="9223375" cy="568325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700" b="1" i="1" dirty="0">
                <a:solidFill>
                  <a:srgbClr val="C00000"/>
                </a:solidFill>
                <a:cs typeface="Arial" panose="020B0604020202020204" pitchFamily="34" charset="0"/>
              </a:rPr>
              <a:t>Индекс </a:t>
            </a:r>
            <a:r>
              <a:rPr lang="ru-RU" altLang="ru-RU" sz="3700" b="1" i="1" dirty="0" err="1">
                <a:solidFill>
                  <a:srgbClr val="C00000"/>
                </a:solidFill>
                <a:cs typeface="Arial" panose="020B0604020202020204" pitchFamily="34" charset="0"/>
              </a:rPr>
              <a:t>Хирша</a:t>
            </a:r>
            <a:r>
              <a:rPr lang="ru-RU" altLang="ru-RU" sz="3700" b="1" i="1" dirty="0">
                <a:solidFill>
                  <a:srgbClr val="C00000"/>
                </a:solidFill>
                <a:cs typeface="Arial" panose="020B0604020202020204" pitchFamily="34" charset="0"/>
              </a:rPr>
              <a:t> (</a:t>
            </a:r>
            <a:r>
              <a:rPr lang="kk-KZ" altLang="ru-RU" sz="3700" b="1" i="1" dirty="0">
                <a:solidFill>
                  <a:srgbClr val="C00000"/>
                </a:solidFill>
                <a:cs typeface="Arial" panose="020B0604020202020204" pitchFamily="34" charset="0"/>
              </a:rPr>
              <a:t>h-index)</a:t>
            </a:r>
            <a:endParaRPr lang="ru-RU" altLang="ru-RU" sz="3700" b="1" i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35013" y="973138"/>
            <a:ext cx="9508231" cy="6322419"/>
          </a:xfrm>
        </p:spPr>
        <p:txBody>
          <a:bodyPr lIns="104315" tIns="52157" rIns="104315" bIns="52157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700" dirty="0">
                <a:solidFill>
                  <a:srgbClr val="231F20"/>
                </a:solidFill>
                <a:latin typeface="Gotham Pro"/>
                <a:cs typeface="Gotham Pro"/>
              </a:rPr>
              <a:t>	</a:t>
            </a:r>
            <a:r>
              <a:rPr lang="ru-RU" sz="23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На конец </a:t>
            </a:r>
            <a:r>
              <a:rPr lang="ru-RU" sz="2300" b="1" dirty="0" smtClean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2018-2019</a:t>
            </a:r>
            <a:r>
              <a:rPr lang="ru-RU" sz="2300" dirty="0" smtClean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уч. года 32 </a:t>
            </a:r>
            <a:r>
              <a:rPr lang="ru-RU" sz="23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преподавателя имели признание на международном уровне, опубликовав свои труды в рейтинговых изданиях, что проявилось в индивидуальных рейтингах, выраженных индексом </a:t>
            </a:r>
            <a:r>
              <a:rPr lang="ru-RU" sz="23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Хирша</a:t>
            </a:r>
            <a:r>
              <a:rPr lang="ru-RU" sz="23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(</a:t>
            </a:r>
            <a:r>
              <a:rPr lang="kk-KZ" sz="2300" b="1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h-index)</a:t>
            </a:r>
            <a:r>
              <a:rPr lang="ru-RU" sz="23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.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	Среди них преподаватели кафедр:</a:t>
            </a:r>
          </a:p>
          <a:p>
            <a:pPr marL="0" lvl="1" indent="363538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ru-RU" sz="2000" b="1" dirty="0" smtClean="0">
                <a:solidFill>
                  <a:srgbClr val="265B9C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«Экономика» -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Укубасова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Г.С.,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Токсанова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А.Н.,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Раимбеков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Ж.С.,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Галиева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А.Х., Мухамеджанова А.А.,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Егембердиева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С.М.,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Айткалиева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А.М.,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Рахимбекова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А.Е.</a:t>
            </a:r>
          </a:p>
          <a:p>
            <a:pPr marL="0" lvl="1" indent="363538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«Международная торговля и право» –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Дарибаева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А.К.,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Бикенова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А.С.</a:t>
            </a:r>
          </a:p>
          <a:p>
            <a:pPr marL="0" lvl="1" indent="363538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«Информационные системы и технологии» –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Абдыманапов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С.А.,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Барлыбаев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А.Б.,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Муратбеков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М.М.,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Турусбекова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У.К.,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Касенова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Л.Г. </a:t>
            </a:r>
          </a:p>
          <a:p>
            <a:pPr marL="0" lvl="1" indent="363538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«Финансы» - Мусина А.А., Алина Г.Б.,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Аймурзина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Б.Т.,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Берстембаева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Р.К.</a:t>
            </a:r>
          </a:p>
          <a:p>
            <a:pPr marL="0" lvl="1" indent="363538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«Социальная работа и туризм» </a:t>
            </a: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- Бурганова Р.И., Шайхеслямова К.О., Абдугалина С.Е.</a:t>
            </a:r>
          </a:p>
          <a:p>
            <a:pPr marL="0" lvl="1" indent="363538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«Дизайн» - Черныш Н.А.</a:t>
            </a:r>
          </a:p>
          <a:p>
            <a:pPr marL="0" lvl="1" indent="363538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kk-KZ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«Менеджмент» - Жуманова Б.К.,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Турекулова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Д.М., Каменова М.Ж.,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Оразбаева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Н.Х.,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Дошан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А.С.,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Байбашева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Г.К.,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Мухамбетова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Л.К.,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Лесбаева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Г.Т., </a:t>
            </a:r>
            <a:r>
              <a:rPr lang="ru-RU" sz="200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Уажанов</a:t>
            </a:r>
            <a:r>
              <a:rPr lang="ru-RU" sz="200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М.У.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500" dirty="0">
              <a:solidFill>
                <a:srgbClr val="231F20"/>
              </a:solidFill>
              <a:latin typeface="Gotham Pro"/>
              <a:cs typeface="Gotham Pro"/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338" y="541338"/>
            <a:ext cx="9815512" cy="43021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cap="all" dirty="0" err="1">
                <a:solidFill>
                  <a:srgbClr val="C00000"/>
                </a:solidFill>
                <a:cs typeface="Times New Roman" pitchFamily="18" charset="0"/>
              </a:rPr>
              <a:t>Учебно-научные лаборатории кафедр университета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388078"/>
              </p:ext>
            </p:extLst>
          </p:nvPr>
        </p:nvGraphicFramePr>
        <p:xfrm>
          <a:off x="293688" y="1262063"/>
          <a:ext cx="10149448" cy="5624873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299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3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068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14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Стоимость, тыс.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тг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Прикрепленные дисциплины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Кафедра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19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Комитета государственных доходов Министерства финансов РК (ауд. 305)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1210,0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1.Налоги и налогообложение;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2. Налоговый менеджмент;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 Налоговый контроль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Финансы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4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по физике,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схемотехнике</a:t>
                      </a: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и сетевым технологиям (ауд. 327)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3212,0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 Физика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2.Теория электрических цепей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 </a:t>
                      </a:r>
                      <a:r>
                        <a:rPr kumimoji="0" lang="ru-RU" sz="15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Схемотехника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Информационные системы и технологии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7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архитектуры компьютерных систем и сетей (ауд. 307)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1460,0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1.Архитектура вычислительных цепей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2. Компьютерные сети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Информационные системы и технологии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25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Учебно-исследовательская лаборатория «Государственно-частное партнерство в сфере высшего профессионального образования» (415 ауд.)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810,0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1. Управление проектами ГЧП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2. ГЧП в социальной сфере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3. Правовые основы ГЧП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4.Проектное финансирование на основе ГЧП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Экономика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66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42" marR="106942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моделирования и технических средств дизайна (ауд. 119)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125,75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5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Композиция</a:t>
                      </a:r>
                    </a:p>
                    <a:p>
                      <a:pPr marL="3600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5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Цветоведение</a:t>
                      </a:r>
                      <a:endParaRPr kumimoji="0" lang="ru-RU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Дизайн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4" marR="42104" marT="50413" marB="50413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3630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856214" y="7034213"/>
            <a:ext cx="2459038" cy="276225"/>
          </a:xfrm>
          <a:noFill/>
          <a:ln>
            <a:miter lim="800000"/>
            <a:headEnd/>
            <a:tailEnd/>
          </a:ln>
        </p:spPr>
        <p:txBody>
          <a:bodyPr vert="horz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35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53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725" y="541338"/>
            <a:ext cx="9899650" cy="43021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cap="all" dirty="0" err="1">
                <a:solidFill>
                  <a:srgbClr val="C00000"/>
                </a:solidFill>
                <a:cs typeface="Times New Roman" pitchFamily="18" charset="0"/>
              </a:rPr>
              <a:t>Учебно-научные лаборатории кафедр университета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654822"/>
              </p:ext>
            </p:extLst>
          </p:nvPr>
        </p:nvGraphicFramePr>
        <p:xfrm>
          <a:off x="501650" y="1260475"/>
          <a:ext cx="9857977" cy="5740599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458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4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75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733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13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№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Стоимость, тыс.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тг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Прикрепленные дисциплины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Кафедра</a:t>
                      </a: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18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500" kern="1200" dirty="0" smtClean="0">
                          <a:effectLst/>
                        </a:rPr>
                        <a:t>Лаборатория «</a:t>
                      </a:r>
                      <a:r>
                        <a:rPr lang="x-none" sz="1500" kern="1200" smtClean="0">
                          <a:effectLst/>
                        </a:rPr>
                        <a:t>Проблем управления информационными системами</a:t>
                      </a:r>
                      <a:r>
                        <a:rPr lang="ru-RU" sz="1500" kern="1200" dirty="0" smtClean="0">
                          <a:effectLst/>
                        </a:rPr>
                        <a:t>» (325 ауд.)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1540,0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Визуальное программирование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Имитационное моделирование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Теория шифрования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54" marB="50354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Информационные системы и технологии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54" marB="50354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5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«1С: Предприятие»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(ауд. 302)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1795,0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1С-Бухгалтерия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3038" algn="l"/>
                        </a:tabLst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2.Информационные технологии в бухучете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Учет и аудит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18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ru-RU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учебной бухгалтерии им. профессора  Н.В.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Радостовца</a:t>
                      </a: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(ауд. 316)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1045,8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 1С-Бухгалтерия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 Информационные технологии в бухучете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Учет и аудит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4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НИ Лаборатория «Теории и методологии социальной работы» (ауд. 124)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165,0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1.Методы и технологии социальной работы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 Общая и социальная </a:t>
                      </a:r>
                      <a:r>
                        <a:rPr kumimoji="0" lang="ru-RU" sz="15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педаггика</a:t>
                      </a:r>
                      <a:endParaRPr kumimoji="0" lang="ru-RU" sz="15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 Научные исследования магистрантов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Социальная работа и туризм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65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3" marR="106933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Лаборатория «Криминалистики и дознания» (ауд.432)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360,0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Криминалистика и дознание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Судебные процессы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Уголовное судопроизводство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Международная торговля и право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2100" marR="42100" marT="50365" marB="50365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055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2991" y="162430"/>
            <a:ext cx="9739187" cy="430887"/>
          </a:xfrm>
        </p:spPr>
        <p:txBody>
          <a:bodyPr/>
          <a:lstStyle/>
          <a:p>
            <a:pPr eaLnBrk="1" hangingPunct="1"/>
            <a:r>
              <a:rPr lang="ru-RU" sz="28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Программы двойного </a:t>
            </a:r>
            <a:r>
              <a:rPr lang="ru-RU" sz="28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диплома и </a:t>
            </a:r>
            <a:r>
              <a:rPr lang="ru-RU" sz="2800" b="1" i="1" dirty="0" err="1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академ.мобильность</a:t>
            </a:r>
            <a:endParaRPr lang="en-CA" sz="2800" b="1" i="1" dirty="0" smtClean="0">
              <a:solidFill>
                <a:srgbClr val="C00000"/>
              </a:solidFill>
              <a:ea typeface="Gotham Pro Narrow Medium"/>
              <a:cs typeface="Gotham Pro Narrow Medium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208430"/>
              </p:ext>
            </p:extLst>
          </p:nvPr>
        </p:nvGraphicFramePr>
        <p:xfrm>
          <a:off x="626940" y="782127"/>
          <a:ext cx="9433048" cy="3824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0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7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76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36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28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</a:rPr>
                        <a:t>ФИО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</a:rPr>
                        <a:t>Специальность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</a:rPr>
                        <a:t>Срок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Вуз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647700" algn="l"/>
                          <a:tab pos="1457325" algn="l"/>
                        </a:tabLst>
                      </a:pPr>
                      <a:r>
                        <a:rPr lang="kk-KZ" sz="1600" b="1" dirty="0">
                          <a:effectLst/>
                        </a:rPr>
                        <a:t>Отемуратова Нургуль Дуйсенгаликызы 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«</a:t>
                      </a:r>
                      <a:r>
                        <a:rPr lang="kk-KZ" sz="1600" b="1" dirty="0">
                          <a:effectLst/>
                        </a:rPr>
                        <a:t>Менеджмент</a:t>
                      </a:r>
                      <a:r>
                        <a:rPr lang="ru-RU" sz="1600" b="1" dirty="0" smtClean="0">
                          <a:effectLst/>
                        </a:rPr>
                        <a:t>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600" b="1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600" b="1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600" b="1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600" b="1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x-none" sz="1600" b="1" smtClean="0">
                          <a:effectLst/>
                        </a:rPr>
                        <a:t>08.</a:t>
                      </a:r>
                      <a:r>
                        <a:rPr lang="ru-RU" sz="1600" b="1" dirty="0" smtClean="0">
                          <a:effectLst/>
                        </a:rPr>
                        <a:t>201</a:t>
                      </a:r>
                      <a:r>
                        <a:rPr lang="kk-KZ" sz="1600" b="1" dirty="0" smtClean="0">
                          <a:effectLst/>
                        </a:rPr>
                        <a:t>4 - </a:t>
                      </a:r>
                      <a:r>
                        <a:rPr lang="x-none" sz="1600" b="1" smtClean="0">
                          <a:effectLst/>
                        </a:rPr>
                        <a:t>0</a:t>
                      </a:r>
                      <a:r>
                        <a:rPr lang="kk-KZ" sz="1600" b="1" dirty="0">
                          <a:effectLst/>
                        </a:rPr>
                        <a:t>8</a:t>
                      </a:r>
                      <a:r>
                        <a:rPr lang="x-none" sz="1600" b="1" smtClean="0">
                          <a:effectLst/>
                        </a:rPr>
                        <a:t>.</a:t>
                      </a:r>
                      <a:r>
                        <a:rPr lang="ru-RU" sz="1600" b="1" dirty="0" smtClean="0">
                          <a:effectLst/>
                        </a:rPr>
                        <a:t>20</a:t>
                      </a:r>
                      <a:r>
                        <a:rPr lang="x-none" sz="1600" b="1" smtClean="0">
                          <a:effectLst/>
                        </a:rPr>
                        <a:t>1</a:t>
                      </a:r>
                      <a:r>
                        <a:rPr lang="kk-KZ" sz="1600" b="1" dirty="0">
                          <a:effectLst/>
                        </a:rPr>
                        <a:t>6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</a:rPr>
                        <a:t>Университет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</a:rPr>
                        <a:t>Каннам</a:t>
                      </a:r>
                      <a:r>
                        <a:rPr lang="kk-KZ" sz="1600" b="1" dirty="0">
                          <a:effectLst/>
                        </a:rPr>
                        <a:t>, Южная Корея 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647700" algn="l"/>
                          <a:tab pos="1457325" algn="l"/>
                        </a:tabLst>
                      </a:pPr>
                      <a:r>
                        <a:rPr lang="kk-KZ" sz="1600" b="1" dirty="0">
                          <a:effectLst/>
                        </a:rPr>
                        <a:t>Адилова Салтанат Махамбетовна 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«</a:t>
                      </a:r>
                      <a:r>
                        <a:rPr lang="kk-KZ" sz="1600" b="1" dirty="0">
                          <a:effectLst/>
                        </a:rPr>
                        <a:t>Менеджмент</a:t>
                      </a:r>
                      <a:r>
                        <a:rPr lang="ru-RU" sz="1600" b="1" dirty="0" smtClean="0">
                          <a:effectLst/>
                        </a:rPr>
                        <a:t>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647700" algn="l"/>
                          <a:tab pos="1457325" algn="l"/>
                        </a:tabLst>
                      </a:pPr>
                      <a:r>
                        <a:rPr lang="kk-KZ" sz="1600" b="1" dirty="0">
                          <a:effectLst/>
                        </a:rPr>
                        <a:t>Қалықберді Гульназ Гаухарбекқызы 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«Учет и аудит</a:t>
                      </a:r>
                      <a:r>
                        <a:rPr lang="kk-KZ" sz="1600" b="1" dirty="0" smtClean="0">
                          <a:effectLst/>
                        </a:rPr>
                        <a:t>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647700" algn="l"/>
                          <a:tab pos="1457325" algn="l"/>
                        </a:tabLst>
                      </a:pPr>
                      <a:r>
                        <a:rPr lang="kk-KZ" sz="1600" b="1">
                          <a:effectLst/>
                        </a:rPr>
                        <a:t>Темержанова Гулжиан Бакбаевна  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«Банковское дело</a:t>
                      </a:r>
                      <a:r>
                        <a:rPr lang="kk-KZ" sz="1600" b="1" dirty="0" smtClean="0">
                          <a:effectLst/>
                        </a:rPr>
                        <a:t>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0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647700" algn="l"/>
                          <a:tab pos="1457325" algn="l"/>
                        </a:tabLst>
                      </a:pPr>
                      <a:r>
                        <a:rPr lang="kk-KZ" sz="1600" b="1">
                          <a:effectLst/>
                        </a:rPr>
                        <a:t>Джанзаков Ануар Булатович 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«Таможенное дело</a:t>
                      </a:r>
                      <a:r>
                        <a:rPr lang="kk-KZ" sz="1600" b="1" dirty="0" smtClean="0">
                          <a:effectLst/>
                        </a:rPr>
                        <a:t>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08.2015 – 08.2017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0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647700" algn="l"/>
                          <a:tab pos="1457325" algn="l"/>
                        </a:tabLst>
                      </a:pPr>
                      <a:r>
                        <a:rPr lang="kk-KZ" sz="1600" b="1">
                          <a:effectLst/>
                        </a:rPr>
                        <a:t>Сакауова Асемгуль Ильясовна 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«Таможенное дело</a:t>
                      </a:r>
                      <a:r>
                        <a:rPr lang="kk-KZ" sz="1600" b="1" dirty="0" smtClean="0">
                          <a:effectLst/>
                        </a:rPr>
                        <a:t>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647700" algn="l"/>
                          <a:tab pos="1457325" algn="l"/>
                        </a:tabLst>
                      </a:pPr>
                      <a:r>
                        <a:rPr lang="kk-KZ" sz="1600" b="1">
                          <a:effectLst/>
                        </a:rPr>
                        <a:t>Алишбекова Нуржанат Нуркисакызы 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«Менеджмент</a:t>
                      </a:r>
                      <a:r>
                        <a:rPr lang="kk-KZ" sz="1600" b="1" dirty="0" smtClean="0">
                          <a:effectLst/>
                        </a:rPr>
                        <a:t>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36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647700" algn="l"/>
                          <a:tab pos="1457325" algn="l"/>
                        </a:tabLst>
                      </a:pPr>
                      <a:r>
                        <a:rPr lang="kk-KZ" sz="1600" b="1">
                          <a:effectLst/>
                        </a:rPr>
                        <a:t>Юн Игорь Викторович 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«Финансы</a:t>
                      </a:r>
                      <a:r>
                        <a:rPr lang="kk-KZ" sz="1600" b="1" dirty="0" smtClean="0">
                          <a:effectLst/>
                        </a:rPr>
                        <a:t>»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</a:rPr>
                        <a:t>08.2016 – 08.2018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71500" algn="l"/>
                          <a:tab pos="647700" algn="l"/>
                          <a:tab pos="1457325" algn="l"/>
                        </a:tabLst>
                      </a:pPr>
                      <a:r>
                        <a:rPr lang="kk-KZ" sz="1600" b="1" dirty="0">
                          <a:effectLst/>
                        </a:rPr>
                        <a:t>Хан Эрнест Игоревич 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5" marR="6815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80632" name="Rectangle 1"/>
          <p:cNvSpPr>
            <a:spLocks noChangeArrowheads="1"/>
          </p:cNvSpPr>
          <p:nvPr/>
        </p:nvSpPr>
        <p:spPr bwMode="auto">
          <a:xfrm>
            <a:off x="2398713" y="1749425"/>
            <a:ext cx="1069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8063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87060" y="3437731"/>
            <a:ext cx="1292225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863721"/>
              </p:ext>
            </p:extLst>
          </p:nvPr>
        </p:nvGraphicFramePr>
        <p:xfrm>
          <a:off x="1626225" y="4789930"/>
          <a:ext cx="7800350" cy="26010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3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7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2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23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90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571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№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2014-2015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2015-2016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</a:rPr>
                        <a:t>2016 - 2017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2017-2018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</a:rPr>
                        <a:t>2018 - 2019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Итого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</a:rPr>
                        <a:t>1</a:t>
                      </a: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Программы двойного диплома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5</a:t>
                      </a:r>
                      <a:endParaRPr lang="ru-RU" sz="1600" b="1" dirty="0"/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825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Входящая 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2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0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2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rgbClr val="265B9C"/>
                          </a:solidFill>
                          <a:effectLst/>
                        </a:rPr>
                        <a:t>6</a:t>
                      </a:r>
                      <a:endParaRPr lang="ru-RU" sz="1600" b="1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2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Исходящая,</a:t>
                      </a:r>
                    </a:p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обучающиеся 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8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rgbClr val="265B9C"/>
                          </a:solidFill>
                          <a:effectLst/>
                        </a:rPr>
                        <a:t>11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</a:rPr>
                        <a:t>5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</a:rPr>
                        <a:t>25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</a:rPr>
                        <a:t>25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</a:rPr>
                        <a:t>74</a:t>
                      </a:r>
                      <a:endParaRPr lang="ru-RU" sz="1600" b="1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6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Исходящая,</a:t>
                      </a:r>
                    </a:p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ППС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b="1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831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6750" y="468313"/>
            <a:ext cx="9448800" cy="1589087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4000" b="1" i="1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WELCOME</a:t>
            </a:r>
            <a:r>
              <a:rPr lang="ru-RU" sz="4000" b="1" i="1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 </a:t>
            </a:r>
            <a:r>
              <a:rPr lang="en-US" sz="4000" b="1" i="1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Centre</a:t>
            </a:r>
            <a:r>
              <a:rPr lang="ru-RU" sz="4000" b="1" i="1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.</a:t>
            </a:r>
            <a:r>
              <a:rPr lang="en-US" sz="4000" b="1" i="1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 </a:t>
            </a:r>
            <a:r>
              <a:rPr lang="ru-RU" sz="4000" b="1" i="1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Иностранные студенты</a:t>
            </a:r>
            <a:endParaRPr lang="en-CA" sz="4000" b="1" i="1" smtClean="0">
              <a:solidFill>
                <a:srgbClr val="C00000"/>
              </a:solidFill>
              <a:ea typeface="Gotham Pro Narrow Medium"/>
              <a:cs typeface="Gotham Pro Narrow Medium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4"/>
          </p:nvPr>
        </p:nvSpPr>
        <p:spPr>
          <a:xfrm>
            <a:off x="534988" y="1765300"/>
            <a:ext cx="9623425" cy="49911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</a:t>
            </a:r>
            <a:r>
              <a:rPr lang="en-US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WELCOME</a:t>
            </a:r>
            <a:r>
              <a:rPr lang="ru-RU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</a:t>
            </a:r>
            <a:r>
              <a:rPr lang="en-US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Centre </a:t>
            </a:r>
            <a:r>
              <a:rPr lang="ru-RU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</a:t>
            </a: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открыт в мае 2018 года для адаптации иностранных студентов.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На данный момент количество иностранных студентов составляет 58 человек.  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	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2016-2017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- 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49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студентов;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	2017-2018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- 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56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студентов;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	2018-2019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- 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52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студента;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            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2019-2020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– </a:t>
            </a:r>
            <a:r>
              <a:rPr lang="kk-KZ" sz="2600" b="1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58</a:t>
            </a:r>
            <a:r>
              <a:rPr lang="kk-KZ" sz="2600" dirty="0" smtClean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студентов.</a:t>
            </a:r>
            <a:endParaRPr lang="en-CA" sz="2600" dirty="0" smtClean="0">
              <a:solidFill>
                <a:srgbClr val="004274"/>
              </a:solidFill>
              <a:latin typeface="+mj-lt"/>
              <a:ea typeface="Gotham Pro"/>
              <a:cs typeface="Gotham Pro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Разработана </a:t>
            </a:r>
            <a:r>
              <a:rPr lang="ru-RU" sz="2600" b="1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Программа адаптации иностранных обучающихся</a:t>
            </a: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, включающая в себя ознакомительные встречи, различные культурные и консультативные мероприятия.</a:t>
            </a:r>
            <a:endParaRPr lang="en-CA" sz="2600" dirty="0" smtClean="0">
              <a:solidFill>
                <a:srgbClr val="004274"/>
              </a:solidFill>
              <a:latin typeface="Gotham Pro"/>
              <a:ea typeface="Gotham Pro"/>
              <a:cs typeface="Gotham Pro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600" dirty="0" smtClean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Центр  оказывает помощь в регистрации студентов, получении и продлении учебных виз. </a:t>
            </a:r>
            <a:endParaRPr lang="en-CA" sz="2600" dirty="0" smtClean="0">
              <a:solidFill>
                <a:srgbClr val="004274"/>
              </a:solidFill>
              <a:latin typeface="Gotham Pro"/>
              <a:ea typeface="Gotham Pro"/>
              <a:cs typeface="Gotham Pro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lang="en-CA" sz="1100" dirty="0" smtClean="0">
              <a:solidFill>
                <a:srgbClr val="004274"/>
              </a:solidFill>
              <a:latin typeface="Gotham Pro"/>
              <a:ea typeface="Gotham Pro"/>
              <a:cs typeface="Gotham Pro"/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9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0276" y="3025776"/>
            <a:ext cx="7632278" cy="725487"/>
          </a:xfrm>
        </p:spPr>
        <p:txBody>
          <a:bodyPr>
            <a:noAutofit/>
          </a:bodyPr>
          <a:lstStyle/>
          <a:p>
            <a:pPr eaLnBrk="1" hangingPunct="1"/>
            <a:r>
              <a:rPr lang="ru-RU" sz="4800" b="1" i="1" dirty="0" smtClean="0">
                <a:solidFill>
                  <a:srgbClr val="C00000"/>
                </a:solidFill>
                <a:ea typeface="Gotham Pro Narrow Medium"/>
                <a:cs typeface="Gotham Pro Narrow Medium"/>
              </a:rPr>
              <a:t>3. Воспитательная работа</a:t>
            </a:r>
            <a:endParaRPr lang="en-CA" sz="4800" b="1" i="1" dirty="0" smtClean="0">
              <a:solidFill>
                <a:srgbClr val="C00000"/>
              </a:solidFill>
              <a:ea typeface="Gotham Pro Narrow Medium"/>
              <a:cs typeface="Gotham Pro Narrow Medium"/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97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5" name="Prostokąt 36"/>
          <p:cNvSpPr>
            <a:spLocks noChangeArrowheads="1"/>
          </p:cNvSpPr>
          <p:nvPr/>
        </p:nvSpPr>
        <p:spPr bwMode="auto">
          <a:xfrm>
            <a:off x="842963" y="6196013"/>
            <a:ext cx="2692400" cy="728662"/>
          </a:xfrm>
          <a:prstGeom prst="rect">
            <a:avLst/>
          </a:prstGeom>
          <a:solidFill>
            <a:srgbClr val="0070C0"/>
          </a:solidFill>
          <a:ln w="25400">
            <a:noFill/>
            <a:miter lim="800000"/>
            <a:headEnd/>
            <a:tailEnd/>
          </a:ln>
        </p:spPr>
        <p:txBody>
          <a:bodyPr lIns="60350" tIns="30175" rIns="60350" bIns="30175" anchor="ctr"/>
          <a:lstStyle/>
          <a:p>
            <a:endParaRPr lang="ru-RU" sz="2000"/>
          </a:p>
        </p:txBody>
      </p:sp>
      <p:sp>
        <p:nvSpPr>
          <p:cNvPr id="287746" name="Rectangle 58"/>
          <p:cNvSpPr>
            <a:spLocks noChangeArrowheads="1"/>
          </p:cNvSpPr>
          <p:nvPr/>
        </p:nvSpPr>
        <p:spPr bwMode="auto">
          <a:xfrm>
            <a:off x="0" y="0"/>
            <a:ext cx="10693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287747" name="Group 1"/>
          <p:cNvGrpSpPr>
            <a:grpSpLocks noChangeAspect="1"/>
          </p:cNvGrpSpPr>
          <p:nvPr/>
        </p:nvGrpSpPr>
        <p:grpSpPr bwMode="auto">
          <a:xfrm>
            <a:off x="622300" y="292100"/>
            <a:ext cx="9438082" cy="7054850"/>
            <a:chOff x="2281" y="1581"/>
            <a:chExt cx="11533" cy="8512"/>
          </a:xfrm>
        </p:grpSpPr>
        <p:sp>
          <p:nvSpPr>
            <p:cNvPr id="287752" name="Prostokąt 36"/>
            <p:cNvSpPr>
              <a:spLocks noChangeArrowheads="1"/>
            </p:cNvSpPr>
            <p:nvPr/>
          </p:nvSpPr>
          <p:spPr bwMode="auto">
            <a:xfrm>
              <a:off x="9777" y="7654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53" name="AutoShape 57"/>
            <p:cNvSpPr>
              <a:spLocks noChangeAspect="1" noChangeArrowheads="1"/>
            </p:cNvSpPr>
            <p:nvPr/>
          </p:nvSpPr>
          <p:spPr bwMode="auto">
            <a:xfrm>
              <a:off x="2281" y="1738"/>
              <a:ext cx="11517" cy="8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000">
                <a:latin typeface="Calibri" pitchFamily="34" charset="0"/>
              </a:endParaRPr>
            </a:p>
          </p:txBody>
        </p:sp>
        <p:sp>
          <p:nvSpPr>
            <p:cNvPr id="5125" name="Прямоугольник 7"/>
            <p:cNvSpPr>
              <a:spLocks noChangeArrowheads="1"/>
            </p:cNvSpPr>
            <p:nvPr/>
          </p:nvSpPr>
          <p:spPr bwMode="auto">
            <a:xfrm>
              <a:off x="2281" y="1581"/>
              <a:ext cx="11533" cy="1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0350" tIns="30175" rIns="60350" bIns="30175">
              <a:spAutoFit/>
            </a:bodyPr>
            <a:lstStyle/>
            <a:p>
              <a:pPr defTabSz="1042988"/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Работа со студентами организована: </a:t>
              </a:r>
            </a:p>
            <a:p>
              <a:pPr defTabSz="1042988"/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Деканатом </a:t>
              </a:r>
              <a:r>
                <a:rPr lang="ru-RU" b="1" i="1" dirty="0">
                  <a:solidFill>
                    <a:srgbClr val="2B67AF"/>
                  </a:solidFill>
                  <a:ea typeface="Gotham Pro Narrow Medium"/>
                </a:rPr>
                <a:t>по работе со </a:t>
              </a:r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студентами. Бизнес </a:t>
              </a:r>
              <a:r>
                <a:rPr lang="ru-RU" b="1" i="1" dirty="0">
                  <a:solidFill>
                    <a:srgbClr val="2B67AF"/>
                  </a:solidFill>
                  <a:ea typeface="Gotham Pro Narrow Medium"/>
                </a:rPr>
                <a:t>– </a:t>
              </a:r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инкубатором. </a:t>
              </a:r>
            </a:p>
            <a:p>
              <a:pPr defTabSz="1042988"/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Студенческим  советом. Комитетом </a:t>
              </a:r>
              <a:r>
                <a:rPr lang="ru-RU" b="1" i="1" dirty="0">
                  <a:solidFill>
                    <a:srgbClr val="2B67AF"/>
                  </a:solidFill>
                  <a:ea typeface="Gotham Pro Narrow Medium"/>
                </a:rPr>
                <a:t>по делам </a:t>
              </a:r>
              <a:r>
                <a:rPr lang="ru-RU" b="1" i="1" dirty="0" smtClean="0">
                  <a:solidFill>
                    <a:srgbClr val="2B67AF"/>
                  </a:solidFill>
                  <a:ea typeface="Gotham Pro Narrow Medium"/>
                </a:rPr>
                <a:t>молодежи. </a:t>
              </a:r>
            </a:p>
            <a:p>
              <a:pPr algn="ctr" defTabSz="1042988"/>
              <a:r>
                <a:rPr lang="ru-RU" b="1" i="1" dirty="0" smtClean="0">
                  <a:solidFill>
                    <a:srgbClr val="C00000"/>
                  </a:solidFill>
                  <a:latin typeface="Gotham Pro Narrow Medium"/>
                </a:rPr>
                <a:t>Студенты </a:t>
              </a:r>
              <a:r>
                <a:rPr lang="ru-RU" b="1" i="1" dirty="0">
                  <a:solidFill>
                    <a:srgbClr val="C00000"/>
                  </a:solidFill>
                  <a:latin typeface="Gotham Pro Narrow Medium"/>
                </a:rPr>
                <a:t>вовлечены в Советы, комитеты и комиссии </a:t>
              </a:r>
              <a:endParaRPr lang="ru-RU" b="1" i="1" dirty="0">
                <a:solidFill>
                  <a:srgbClr val="C00000"/>
                </a:solidFill>
                <a:latin typeface="Gotham Pro Narrow Medium"/>
                <a:ea typeface="Gotham Pro Narrow Medium"/>
                <a:cs typeface="Gotham Pro Narrow Medium"/>
              </a:endParaRPr>
            </a:p>
          </p:txBody>
        </p:sp>
        <p:sp>
          <p:nvSpPr>
            <p:cNvPr id="287755" name="Symbol zastępczy numeru slajdu 6"/>
            <p:cNvSpPr txBox="1">
              <a:spLocks/>
            </p:cNvSpPr>
            <p:nvPr/>
          </p:nvSpPr>
          <p:spPr bwMode="auto">
            <a:xfrm>
              <a:off x="10247" y="9488"/>
              <a:ext cx="2635" cy="4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pPr algn="r"/>
              <a:endParaRPr lang="en-US" sz="2000" dirty="0">
                <a:ea typeface="Times New Roman" pitchFamily="18" charset="0"/>
                <a:cs typeface="Calibri" pitchFamily="34" charset="0"/>
              </a:endParaRPr>
            </a:p>
          </p:txBody>
        </p:sp>
        <p:sp>
          <p:nvSpPr>
            <p:cNvPr id="287756" name="Prostokąt 10"/>
            <p:cNvSpPr>
              <a:spLocks noChangeArrowheads="1"/>
            </p:cNvSpPr>
            <p:nvPr/>
          </p:nvSpPr>
          <p:spPr bwMode="auto">
            <a:xfrm>
              <a:off x="6126" y="2991"/>
              <a:ext cx="3290" cy="784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57" name="pole tekstowe 11"/>
            <p:cNvGrpSpPr>
              <a:grpSpLocks/>
            </p:cNvGrpSpPr>
            <p:nvPr/>
          </p:nvGrpSpPr>
          <p:grpSpPr bwMode="auto">
            <a:xfrm>
              <a:off x="5814" y="3109"/>
              <a:ext cx="3862" cy="938"/>
              <a:chOff x="1867" y="709"/>
              <a:chExt cx="1969" cy="483"/>
            </a:xfrm>
          </p:grpSpPr>
          <p:pic>
            <p:nvPicPr>
              <p:cNvPr id="287795" name="pole tekstowe 11"/>
              <p:cNvPicPr>
                <a:picLocks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878" y="933"/>
                <a:ext cx="1958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96" name="Text Box 51"/>
              <p:cNvSpPr txBox="1">
                <a:spLocks noChangeArrowheads="1"/>
              </p:cNvSpPr>
              <p:nvPr/>
            </p:nvSpPr>
            <p:spPr bwMode="auto">
              <a:xfrm>
                <a:off x="1867" y="709"/>
                <a:ext cx="1951" cy="4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ru-RU" sz="2000" dirty="0" smtClean="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Ученый совет</a:t>
                </a:r>
                <a:endParaRPr lang="ru-RU" sz="2000" dirty="0"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  <p:sp>
          <p:nvSpPr>
            <p:cNvPr id="287758" name="Prostokąt 12"/>
            <p:cNvSpPr>
              <a:spLocks noChangeArrowheads="1"/>
            </p:cNvSpPr>
            <p:nvPr/>
          </p:nvSpPr>
          <p:spPr bwMode="auto">
            <a:xfrm>
              <a:off x="2569" y="3971"/>
              <a:ext cx="3290" cy="878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59" name="Text Box 47"/>
            <p:cNvSpPr txBox="1">
              <a:spLocks noChangeArrowheads="1"/>
            </p:cNvSpPr>
            <p:nvPr/>
          </p:nvSpPr>
          <p:spPr bwMode="auto">
            <a:xfrm>
              <a:off x="2609" y="4184"/>
              <a:ext cx="3251" cy="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/>
              <a:r>
                <a:rPr lang="ru-RU" sz="2000" dirty="0" smtClean="0">
                  <a:solidFill>
                    <a:srgbClr val="FFFFFF"/>
                  </a:solidFill>
                  <a:ea typeface="Times New Roman" pitchFamily="18" charset="0"/>
                  <a:cs typeface="Bookman Old Style" pitchFamily="18" charset="0"/>
                </a:rPr>
                <a:t>Советы факультетов</a:t>
              </a:r>
              <a:endParaRPr lang="ru-RU" sz="2000" dirty="0">
                <a:ea typeface="Times New Roman" pitchFamily="18" charset="0"/>
                <a:cs typeface="Bookman Old Style" pitchFamily="18" charset="0"/>
              </a:endParaRPr>
            </a:p>
          </p:txBody>
        </p:sp>
        <p:sp>
          <p:nvSpPr>
            <p:cNvPr id="287760" name="Prostokąt 14"/>
            <p:cNvSpPr>
              <a:spLocks noChangeArrowheads="1"/>
            </p:cNvSpPr>
            <p:nvPr/>
          </p:nvSpPr>
          <p:spPr bwMode="auto">
            <a:xfrm>
              <a:off x="6127" y="3972"/>
              <a:ext cx="3290" cy="878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61" name="Text Box 43"/>
            <p:cNvSpPr txBox="1">
              <a:spLocks noChangeArrowheads="1"/>
            </p:cNvSpPr>
            <p:nvPr/>
          </p:nvSpPr>
          <p:spPr bwMode="auto">
            <a:xfrm>
              <a:off x="5858" y="4184"/>
              <a:ext cx="3826" cy="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/>
              <a:endParaRPr lang="en-US" sz="2000" dirty="0">
                <a:ea typeface="Times New Roman" pitchFamily="18" charset="0"/>
                <a:cs typeface="Bookman Old Style" pitchFamily="18" charset="0"/>
              </a:endParaRPr>
            </a:p>
          </p:txBody>
        </p:sp>
        <p:sp>
          <p:nvSpPr>
            <p:cNvPr id="287762" name="Prostokąt 16"/>
            <p:cNvSpPr>
              <a:spLocks noChangeArrowheads="1"/>
            </p:cNvSpPr>
            <p:nvPr/>
          </p:nvSpPr>
          <p:spPr bwMode="auto">
            <a:xfrm>
              <a:off x="2590" y="5423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63" name="pole tekstowe 17"/>
            <p:cNvGrpSpPr>
              <a:grpSpLocks/>
            </p:cNvGrpSpPr>
            <p:nvPr/>
          </p:nvGrpSpPr>
          <p:grpSpPr bwMode="auto">
            <a:xfrm>
              <a:off x="2281" y="5423"/>
              <a:ext cx="3841" cy="1659"/>
              <a:chOff x="65" y="1905"/>
              <a:chExt cx="1959" cy="856"/>
            </a:xfrm>
          </p:grpSpPr>
          <p:pic>
            <p:nvPicPr>
              <p:cNvPr id="287793" name="pole tekstowe 17"/>
              <p:cNvPicPr>
                <a:picLocks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5" y="2519"/>
                <a:ext cx="1959" cy="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94" name="Text Box 39"/>
              <p:cNvSpPr txBox="1">
                <a:spLocks noChangeArrowheads="1"/>
              </p:cNvSpPr>
              <p:nvPr/>
            </p:nvSpPr>
            <p:spPr bwMode="auto">
              <a:xfrm>
                <a:off x="223" y="1905"/>
                <a:ext cx="1530" cy="3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ru-RU" sz="2000" dirty="0" smtClean="0">
                    <a:solidFill>
                      <a:schemeClr val="bg1"/>
                    </a:solidFill>
                    <a:ea typeface="Times New Roman" pitchFamily="18" charset="0"/>
                    <a:cs typeface="Bookman Old Style" pitchFamily="18" charset="0"/>
                  </a:rPr>
                  <a:t>Академические советы</a:t>
                </a:r>
                <a:endParaRPr lang="en-US" sz="2000" dirty="0">
                  <a:solidFill>
                    <a:schemeClr val="bg1"/>
                  </a:solidFill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  <p:sp>
          <p:nvSpPr>
            <p:cNvPr id="287764" name="Prostokąt 18"/>
            <p:cNvSpPr>
              <a:spLocks noChangeArrowheads="1"/>
            </p:cNvSpPr>
            <p:nvPr/>
          </p:nvSpPr>
          <p:spPr bwMode="auto">
            <a:xfrm>
              <a:off x="6119" y="5423"/>
              <a:ext cx="3293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65" name="pole tekstowe 19"/>
            <p:cNvGrpSpPr>
              <a:grpSpLocks/>
            </p:cNvGrpSpPr>
            <p:nvPr/>
          </p:nvGrpSpPr>
          <p:grpSpPr bwMode="auto">
            <a:xfrm>
              <a:off x="6018" y="5487"/>
              <a:ext cx="3832" cy="851"/>
              <a:chOff x="1970" y="2257"/>
              <a:chExt cx="1955" cy="233"/>
            </a:xfrm>
          </p:grpSpPr>
          <p:pic>
            <p:nvPicPr>
              <p:cNvPr id="287791" name="pole tekstowe 19"/>
              <p:cNvPicPr>
                <a:picLocks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970" y="2257"/>
                <a:ext cx="1955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92" name="Text Box 35"/>
              <p:cNvSpPr txBox="1">
                <a:spLocks noChangeArrowheads="1"/>
              </p:cNvSpPr>
              <p:nvPr/>
            </p:nvSpPr>
            <p:spPr bwMode="auto">
              <a:xfrm>
                <a:off x="1970" y="2257"/>
                <a:ext cx="1785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ru-RU" sz="200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Комитет по финансам</a:t>
                </a:r>
                <a:endParaRPr lang="ru-RU" sz="2000"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  <p:sp>
          <p:nvSpPr>
            <p:cNvPr id="287766" name="Prostokąt 20"/>
            <p:cNvSpPr>
              <a:spLocks noChangeArrowheads="1"/>
            </p:cNvSpPr>
            <p:nvPr/>
          </p:nvSpPr>
          <p:spPr bwMode="auto">
            <a:xfrm>
              <a:off x="9783" y="5380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r>
                <a:rPr lang="ru-RU" sz="2000">
                  <a:solidFill>
                    <a:schemeClr val="bg1"/>
                  </a:solidFill>
                </a:rPr>
                <a:t>Научно-методический совет</a:t>
              </a:r>
            </a:p>
          </p:txBody>
        </p:sp>
        <p:grpSp>
          <p:nvGrpSpPr>
            <p:cNvPr id="287767" name="pole tekstowe 21"/>
            <p:cNvGrpSpPr>
              <a:grpSpLocks/>
            </p:cNvGrpSpPr>
            <p:nvPr/>
          </p:nvGrpSpPr>
          <p:grpSpPr bwMode="auto">
            <a:xfrm>
              <a:off x="9663" y="6446"/>
              <a:ext cx="3578" cy="2154"/>
              <a:chOff x="3736" y="2473"/>
              <a:chExt cx="1959" cy="1011"/>
            </a:xfrm>
          </p:grpSpPr>
          <p:pic>
            <p:nvPicPr>
              <p:cNvPr id="287789" name="pole tekstowe 21"/>
              <p:cNvPicPr>
                <a:picLocks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736" y="2473"/>
                <a:ext cx="1959" cy="4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90" name="Text Box 31"/>
              <p:cNvSpPr txBox="1">
                <a:spLocks noChangeArrowheads="1"/>
              </p:cNvSpPr>
              <p:nvPr/>
            </p:nvSpPr>
            <p:spPr bwMode="auto">
              <a:xfrm>
                <a:off x="3784" y="3127"/>
                <a:ext cx="1816" cy="3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ru-RU" sz="2000" dirty="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Приемная комиссия</a:t>
                </a:r>
                <a:endParaRPr lang="ru-RU" sz="2000" dirty="0"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  <p:sp>
          <p:nvSpPr>
            <p:cNvPr id="287768" name="Prostokąt 22"/>
            <p:cNvSpPr>
              <a:spLocks noChangeArrowheads="1"/>
            </p:cNvSpPr>
            <p:nvPr/>
          </p:nvSpPr>
          <p:spPr bwMode="auto">
            <a:xfrm>
              <a:off x="6103" y="6555"/>
              <a:ext cx="3293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69" name="pole tekstowe 23"/>
            <p:cNvGrpSpPr>
              <a:grpSpLocks/>
            </p:cNvGrpSpPr>
            <p:nvPr/>
          </p:nvGrpSpPr>
          <p:grpSpPr bwMode="auto">
            <a:xfrm>
              <a:off x="5850" y="6761"/>
              <a:ext cx="3887" cy="1547"/>
              <a:chOff x="1885" y="2595"/>
              <a:chExt cx="1983" cy="800"/>
            </a:xfrm>
          </p:grpSpPr>
          <p:pic>
            <p:nvPicPr>
              <p:cNvPr id="287787" name="pole tekstowe 23"/>
              <p:cNvPicPr>
                <a:picLocks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885" y="3153"/>
                <a:ext cx="1955" cy="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88" name="Text Box 27"/>
              <p:cNvSpPr txBox="1">
                <a:spLocks noChangeArrowheads="1"/>
              </p:cNvSpPr>
              <p:nvPr/>
            </p:nvSpPr>
            <p:spPr bwMode="auto">
              <a:xfrm>
                <a:off x="1917" y="2595"/>
                <a:ext cx="195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en-US" sz="200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IT комитет</a:t>
                </a:r>
                <a:endParaRPr lang="en-US" sz="2000"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  <p:sp>
          <p:nvSpPr>
            <p:cNvPr id="287770" name="Prostokąt 24"/>
            <p:cNvSpPr>
              <a:spLocks noChangeArrowheads="1"/>
            </p:cNvSpPr>
            <p:nvPr/>
          </p:nvSpPr>
          <p:spPr bwMode="auto">
            <a:xfrm>
              <a:off x="2569" y="6555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71" name="pole tekstowe 25"/>
            <p:cNvGrpSpPr>
              <a:grpSpLocks/>
            </p:cNvGrpSpPr>
            <p:nvPr/>
          </p:nvGrpSpPr>
          <p:grpSpPr bwMode="auto">
            <a:xfrm>
              <a:off x="2281" y="6599"/>
              <a:ext cx="4057" cy="1880"/>
              <a:chOff x="65" y="2557"/>
              <a:chExt cx="2069" cy="968"/>
            </a:xfrm>
          </p:grpSpPr>
          <p:pic>
            <p:nvPicPr>
              <p:cNvPr id="287785" name="pole tekstowe 25"/>
              <p:cNvPicPr>
                <a:picLocks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65" y="3110"/>
                <a:ext cx="1959" cy="4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86" name="Text Box 23"/>
              <p:cNvSpPr txBox="1">
                <a:spLocks noChangeArrowheads="1"/>
              </p:cNvSpPr>
              <p:nvPr/>
            </p:nvSpPr>
            <p:spPr bwMode="auto">
              <a:xfrm>
                <a:off x="184" y="2557"/>
                <a:ext cx="1950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endParaRPr lang="ru-RU" sz="2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87772" name="Prostokąt 26"/>
            <p:cNvSpPr>
              <a:spLocks noChangeArrowheads="1"/>
            </p:cNvSpPr>
            <p:nvPr/>
          </p:nvSpPr>
          <p:spPr bwMode="auto">
            <a:xfrm>
              <a:off x="9750" y="6546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73" name="Prostokąt 28"/>
            <p:cNvSpPr>
              <a:spLocks noChangeArrowheads="1"/>
            </p:cNvSpPr>
            <p:nvPr/>
          </p:nvSpPr>
          <p:spPr bwMode="auto">
            <a:xfrm>
              <a:off x="9687" y="3971"/>
              <a:ext cx="3290" cy="878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grpSp>
          <p:nvGrpSpPr>
            <p:cNvPr id="287774" name="pole tekstowe 29"/>
            <p:cNvGrpSpPr>
              <a:grpSpLocks/>
            </p:cNvGrpSpPr>
            <p:nvPr/>
          </p:nvGrpSpPr>
          <p:grpSpPr bwMode="auto">
            <a:xfrm>
              <a:off x="9479" y="4047"/>
              <a:ext cx="3861" cy="1363"/>
              <a:chOff x="3736" y="1192"/>
              <a:chExt cx="1969" cy="705"/>
            </a:xfrm>
          </p:grpSpPr>
          <p:pic>
            <p:nvPicPr>
              <p:cNvPr id="287783" name="pole tekstowe 29"/>
              <p:cNvPicPr>
                <a:picLocks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736" y="1659"/>
                <a:ext cx="1959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84" name="Text Box 18"/>
              <p:cNvSpPr txBox="1">
                <a:spLocks noChangeArrowheads="1"/>
              </p:cNvSpPr>
              <p:nvPr/>
            </p:nvSpPr>
            <p:spPr bwMode="auto">
              <a:xfrm>
                <a:off x="3755" y="1192"/>
                <a:ext cx="1950" cy="3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ru-RU" sz="200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Комитет по делам молодежи</a:t>
                </a:r>
                <a:endParaRPr lang="ru-RU" sz="2000">
                  <a:ea typeface="Times New Roman" pitchFamily="18" charset="0"/>
                </a:endParaRPr>
              </a:p>
            </p:txBody>
          </p:sp>
        </p:grpSp>
        <p:sp>
          <p:nvSpPr>
            <p:cNvPr id="287775" name="Text Box 15"/>
            <p:cNvSpPr txBox="1">
              <a:spLocks noChangeArrowheads="1"/>
            </p:cNvSpPr>
            <p:nvPr/>
          </p:nvSpPr>
          <p:spPr bwMode="auto">
            <a:xfrm>
              <a:off x="9613" y="6774"/>
              <a:ext cx="3823" cy="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/>
              <a:r>
                <a:rPr lang="ru-RU" sz="2000">
                  <a:solidFill>
                    <a:srgbClr val="FFFFFF"/>
                  </a:solidFill>
                  <a:ea typeface="Times New Roman" pitchFamily="18" charset="0"/>
                  <a:cs typeface="Bookman Old Style" pitchFamily="18" charset="0"/>
                </a:rPr>
                <a:t>Комитет по науке</a:t>
              </a:r>
              <a:endParaRPr lang="ru-RU" sz="2000">
                <a:ea typeface="Times New Roman" pitchFamily="18" charset="0"/>
                <a:cs typeface="Bookman Old Style" pitchFamily="18" charset="0"/>
              </a:endParaRPr>
            </a:p>
          </p:txBody>
        </p:sp>
        <p:sp>
          <p:nvSpPr>
            <p:cNvPr id="287776" name="Prostokąt 31"/>
            <p:cNvSpPr>
              <a:spLocks noChangeArrowheads="1"/>
            </p:cNvSpPr>
            <p:nvPr/>
          </p:nvSpPr>
          <p:spPr bwMode="auto">
            <a:xfrm>
              <a:off x="6138" y="7687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77" name="Text Box 11"/>
            <p:cNvSpPr txBox="1">
              <a:spLocks noChangeArrowheads="1"/>
            </p:cNvSpPr>
            <p:nvPr/>
          </p:nvSpPr>
          <p:spPr bwMode="auto">
            <a:xfrm>
              <a:off x="6175" y="7733"/>
              <a:ext cx="3269" cy="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/>
              <a:r>
                <a:rPr lang="ru-RU" sz="1600" b="1">
                  <a:solidFill>
                    <a:srgbClr val="FFFFFF"/>
                  </a:solidFill>
                  <a:ea typeface="Times New Roman" pitchFamily="18" charset="0"/>
                  <a:cs typeface="Bookman Old Style" pitchFamily="18" charset="0"/>
                </a:rPr>
                <a:t>Комиссия по контролю </a:t>
              </a:r>
            </a:p>
            <a:p>
              <a:pPr algn="ctr"/>
              <a:r>
                <a:rPr lang="ru-RU" sz="1600" b="1">
                  <a:solidFill>
                    <a:srgbClr val="FFFFFF"/>
                  </a:solidFill>
                  <a:ea typeface="Times New Roman" pitchFamily="18" charset="0"/>
                  <a:cs typeface="Bookman Old Style" pitchFamily="18" charset="0"/>
                </a:rPr>
                <a:t>качества</a:t>
              </a:r>
            </a:p>
          </p:txBody>
        </p:sp>
        <p:sp>
          <p:nvSpPr>
            <p:cNvPr id="287778" name="Prostokąt 34"/>
            <p:cNvSpPr>
              <a:spLocks noChangeArrowheads="1"/>
            </p:cNvSpPr>
            <p:nvPr/>
          </p:nvSpPr>
          <p:spPr bwMode="auto">
            <a:xfrm>
              <a:off x="2557" y="7675"/>
              <a:ext cx="3290" cy="879"/>
            </a:xfrm>
            <a:prstGeom prst="rect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lIns="60350" tIns="30175" rIns="60350" bIns="30175" anchor="ctr"/>
            <a:lstStyle/>
            <a:p>
              <a:endParaRPr lang="ru-RU" sz="2000"/>
            </a:p>
          </p:txBody>
        </p:sp>
        <p:sp>
          <p:nvSpPr>
            <p:cNvPr id="287779" name="Text Box 7"/>
            <p:cNvSpPr txBox="1">
              <a:spLocks noChangeArrowheads="1"/>
            </p:cNvSpPr>
            <p:nvPr/>
          </p:nvSpPr>
          <p:spPr bwMode="auto">
            <a:xfrm>
              <a:off x="2609" y="8703"/>
              <a:ext cx="3623" cy="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/>
              <a:r>
                <a:rPr lang="ru-RU" sz="2000">
                  <a:solidFill>
                    <a:srgbClr val="FFFFFF"/>
                  </a:solidFill>
                  <a:ea typeface="Times New Roman" pitchFamily="18" charset="0"/>
                  <a:cs typeface="Bookman Old Style" pitchFamily="18" charset="0"/>
                </a:rPr>
                <a:t>Дисциплинарная комиссия</a:t>
              </a:r>
              <a:endParaRPr lang="ru-RU" sz="2000">
                <a:ea typeface="Times New Roman" pitchFamily="18" charset="0"/>
                <a:cs typeface="Bookman Old Style" pitchFamily="18" charset="0"/>
              </a:endParaRPr>
            </a:p>
          </p:txBody>
        </p:sp>
        <p:grpSp>
          <p:nvGrpSpPr>
            <p:cNvPr id="287780" name="pole tekstowe 37"/>
            <p:cNvGrpSpPr>
              <a:grpSpLocks/>
            </p:cNvGrpSpPr>
            <p:nvPr/>
          </p:nvGrpSpPr>
          <p:grpSpPr bwMode="auto">
            <a:xfrm>
              <a:off x="9478" y="8896"/>
              <a:ext cx="3841" cy="468"/>
              <a:chOff x="3736" y="3698"/>
              <a:chExt cx="1959" cy="242"/>
            </a:xfrm>
          </p:grpSpPr>
          <p:pic>
            <p:nvPicPr>
              <p:cNvPr id="287781" name="pole tekstowe 37"/>
              <p:cNvPicPr>
                <a:picLocks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736" y="3698"/>
                <a:ext cx="1959" cy="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7782" name="Text Box 3"/>
              <p:cNvSpPr txBox="1">
                <a:spLocks noChangeArrowheads="1"/>
              </p:cNvSpPr>
              <p:nvPr/>
            </p:nvSpPr>
            <p:spPr bwMode="auto">
              <a:xfrm>
                <a:off x="3742" y="3702"/>
                <a:ext cx="195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/>
                <a:r>
                  <a:rPr lang="en-US" sz="2000">
                    <a:solidFill>
                      <a:srgbClr val="FFFFFF"/>
                    </a:solidFill>
                    <a:ea typeface="Times New Roman" pitchFamily="18" charset="0"/>
                    <a:cs typeface="Bookman Old Style" pitchFamily="18" charset="0"/>
                  </a:rPr>
                  <a:t>…</a:t>
                </a:r>
                <a:endParaRPr lang="en-US" sz="2000">
                  <a:ea typeface="Times New Roman" pitchFamily="18" charset="0"/>
                  <a:cs typeface="Bookman Old Style" pitchFamily="18" charset="0"/>
                </a:endParaRPr>
              </a:p>
            </p:txBody>
          </p:sp>
        </p:grpSp>
      </p:grpSp>
      <p:sp>
        <p:nvSpPr>
          <p:cNvPr id="61" name="Прямоугольный треугольник 60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7749" name="Prostokąt 36"/>
          <p:cNvSpPr>
            <a:spLocks noChangeArrowheads="1"/>
          </p:cNvSpPr>
          <p:nvPr/>
        </p:nvSpPr>
        <p:spPr bwMode="auto">
          <a:xfrm>
            <a:off x="3792538" y="6196013"/>
            <a:ext cx="2692400" cy="728662"/>
          </a:xfrm>
          <a:prstGeom prst="rect">
            <a:avLst/>
          </a:prstGeom>
          <a:solidFill>
            <a:srgbClr val="0070C0"/>
          </a:solidFill>
          <a:ln w="25400">
            <a:noFill/>
            <a:miter lim="800000"/>
            <a:headEnd/>
            <a:tailEnd/>
          </a:ln>
        </p:spPr>
        <p:txBody>
          <a:bodyPr lIns="60350" tIns="30175" rIns="60350" bIns="30175" anchor="ctr"/>
          <a:lstStyle/>
          <a:p>
            <a:pPr algn="ctr"/>
            <a:r>
              <a:rPr lang="ru-RU" sz="2000" dirty="0" smtClean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Конкурсная комиссия</a:t>
            </a:r>
            <a:endParaRPr lang="ru-RU" sz="2000" dirty="0">
              <a:solidFill>
                <a:srgbClr val="FFFFFF"/>
              </a:solidFill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287750" name="Prostokąt 36"/>
          <p:cNvSpPr>
            <a:spLocks noChangeArrowheads="1"/>
          </p:cNvSpPr>
          <p:nvPr/>
        </p:nvSpPr>
        <p:spPr bwMode="auto">
          <a:xfrm>
            <a:off x="6775450" y="6184900"/>
            <a:ext cx="2692400" cy="728663"/>
          </a:xfrm>
          <a:prstGeom prst="rect">
            <a:avLst/>
          </a:prstGeom>
          <a:solidFill>
            <a:srgbClr val="0070C0"/>
          </a:solidFill>
          <a:ln w="25400">
            <a:noFill/>
            <a:miter lim="800000"/>
            <a:headEnd/>
            <a:tailEnd/>
          </a:ln>
        </p:spPr>
        <p:txBody>
          <a:bodyPr lIns="60350" tIns="30175" rIns="60350" bIns="30175" anchor="ctr"/>
          <a:lstStyle/>
          <a:p>
            <a:pPr algn="ctr"/>
            <a:r>
              <a:rPr lang="en-US" sz="200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…</a:t>
            </a:r>
            <a:endParaRPr lang="ru-RU" sz="2000">
              <a:solidFill>
                <a:srgbClr val="FFFFFF"/>
              </a:solidFill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814388" y="5325477"/>
            <a:ext cx="2716344" cy="683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350" tIns="30175" rIns="60350" bIns="30175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Комиссия по образовательным льготам </a:t>
            </a:r>
            <a:endParaRPr lang="ru-RU" sz="1600" b="1" dirty="0">
              <a:solidFill>
                <a:schemeClr val="bg1"/>
              </a:solidFill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75925" y="2301141"/>
            <a:ext cx="5346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Координационный </a:t>
            </a:r>
          </a:p>
          <a:p>
            <a:pPr algn="ctr"/>
            <a:r>
              <a:rPr lang="ru-RU" dirty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совет</a:t>
            </a:r>
            <a:endParaRPr lang="en-US" dirty="0"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2506" y="4333850"/>
            <a:ext cx="2873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Комиссия по антикоррупционной деятельности</a:t>
            </a:r>
            <a:endParaRPr lang="ru-RU" sz="1600" b="1" dirty="0"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A254A3-F7E0-41DE-9A63-CF9FB199144B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5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2288" y="325438"/>
            <a:ext cx="4895850" cy="792162"/>
          </a:xfrm>
        </p:spPr>
        <p:txBody>
          <a:bodyPr/>
          <a:lstStyle/>
          <a:p>
            <a:pPr eaLnBrk="1" hangingPunct="1"/>
            <a:r>
              <a:rPr lang="ru-RU" sz="3200" b="1" i="1" smtClean="0">
                <a:solidFill>
                  <a:srgbClr val="C00000"/>
                </a:solidFill>
                <a:latin typeface="Calibri" pitchFamily="34" charset="0"/>
                <a:ea typeface="Gotham Pro Narrow Medium"/>
              </a:rPr>
              <a:t>КДМ. Студенческий совет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22288" y="2844800"/>
            <a:ext cx="4537075" cy="4370388"/>
          </a:xfrm>
          <a:solidFill>
            <a:srgbClr val="FF9900">
              <a:alpha val="79000"/>
            </a:srgbClr>
          </a:solidFill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1600" b="1" dirty="0" smtClean="0">
                <a:solidFill>
                  <a:srgbClr val="C00000"/>
                </a:solidFill>
                <a:latin typeface="Calibri" pitchFamily="34" charset="0"/>
                <a:ea typeface="Gotham Pro"/>
              </a:rPr>
              <a:t>КДМ осуществляет свою деятельность по следующим направлениям: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по реализации Государственной молодёжной политики РК, обеспечение соблюдения прав и социальной защиты студенческой молодежи;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координация деятельности общественных организаций университета, органов самоуправления и клубов по интересам;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по профилактике религиозного экстремизма, правонарушений среди студенческой молодёжи и борьбы с коррупционными проявлениями;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по общественно-политическому, нравственному, этнокультурному воспитанию и пропаганде здорового образа жизни;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оздоровительно-воспитательного характера, с целью профилактики </a:t>
            </a:r>
            <a:r>
              <a:rPr lang="ru-RU" dirty="0" err="1" smtClean="0">
                <a:latin typeface="Calibri" pitchFamily="34" charset="0"/>
                <a:ea typeface="Gotham Pro"/>
              </a:rPr>
              <a:t>табакокурения</a:t>
            </a:r>
            <a:r>
              <a:rPr lang="ru-RU" dirty="0" smtClean="0">
                <a:latin typeface="Calibri" pitchFamily="34" charset="0"/>
                <a:ea typeface="Gotham Pro"/>
              </a:rPr>
              <a:t> и сокращения числа курящих среди студентов, борьбы с наркоманией;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кооперирование с кафедрой языков, организация совместных мероприятий на государственном языке;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нацеленных на привитие элементов культуры и творческого мировоззрения, уважительного отношения к старшим, нравственно-психологического воздействия.</a:t>
            </a:r>
          </a:p>
          <a:p>
            <a:pPr eaLnBrk="1" hangingPunct="1">
              <a:spcBef>
                <a:spcPct val="0"/>
              </a:spcBef>
            </a:pPr>
            <a:endParaRPr lang="ru-RU" dirty="0" smtClean="0">
              <a:ea typeface="Gotham Pro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3"/>
          </p:nvPr>
        </p:nvSpPr>
        <p:spPr>
          <a:xfrm>
            <a:off x="5491163" y="828675"/>
            <a:ext cx="4824412" cy="6408738"/>
          </a:xfrm>
          <a:solidFill>
            <a:srgbClr val="FF9900">
              <a:alpha val="50000"/>
            </a:srgbClr>
          </a:solidFill>
        </p:spPr>
        <p:txBody>
          <a:bodyPr/>
          <a:lstStyle/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800" b="1" dirty="0" smtClean="0">
                <a:solidFill>
                  <a:srgbClr val="C00000"/>
                </a:solidFill>
                <a:latin typeface="Calibri" pitchFamily="34" charset="0"/>
                <a:ea typeface="Gotham Pro"/>
              </a:rPr>
              <a:t>Студенческий Совет </a:t>
            </a:r>
            <a:r>
              <a:rPr lang="ru-RU" sz="1600" dirty="0" smtClean="0">
                <a:solidFill>
                  <a:srgbClr val="C00000"/>
                </a:solidFill>
                <a:latin typeface="Calibri" pitchFamily="34" charset="0"/>
                <a:ea typeface="Gotham Pro"/>
              </a:rPr>
              <a:t>– </a:t>
            </a: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реализация проектов студентов и защита интересов обучающихся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800" b="1" dirty="0" smtClean="0">
                <a:solidFill>
                  <a:srgbClr val="C00000"/>
                </a:solidFill>
                <a:latin typeface="Calibri" pitchFamily="34" charset="0"/>
                <a:ea typeface="Gotham Pro"/>
              </a:rPr>
              <a:t>Основные цели: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Всесторонне развить самоуправление студентов в университете;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Привить культуру академической честности среди студентов;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Увеличить гражданскую роль и ответственность студентов, живущих в общежитии;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Развить интеллектуальные возможности и патриотический дух у студентов.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endParaRPr lang="ru-RU" sz="1600" dirty="0" smtClean="0">
              <a:solidFill>
                <a:srgbClr val="004274"/>
              </a:solidFill>
              <a:latin typeface="Calibri" pitchFamily="34" charset="0"/>
              <a:ea typeface="Gotham Pro"/>
            </a:endParaRP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800" b="1" dirty="0" smtClean="0">
                <a:solidFill>
                  <a:srgbClr val="C00000"/>
                </a:solidFill>
                <a:latin typeface="Calibri" pitchFamily="34" charset="0"/>
                <a:ea typeface="Gotham Pro"/>
              </a:rPr>
              <a:t>Полномочия Студенческого совета:</a:t>
            </a:r>
            <a:endParaRPr lang="ru-RU" sz="1800" dirty="0" smtClean="0">
              <a:solidFill>
                <a:srgbClr val="C00000"/>
              </a:solidFill>
              <a:latin typeface="Calibri" pitchFamily="34" charset="0"/>
              <a:ea typeface="Gotham Pro"/>
            </a:endParaRP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Представление и защита прав и интересов студента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Разработка предложений по повышению качества образовательного процесса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Содействие в решении социально-бытовых, образовательных и других вопросов затрагивающих интересы студентов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Содействие реализации инициатив студентов </a:t>
            </a: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Участие в работе комиссий и ученого совета Университета </a:t>
            </a:r>
            <a:r>
              <a:rPr lang="ru-RU" sz="1600" dirty="0" err="1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КазЭУФМиТ</a:t>
            </a:r>
            <a:endParaRPr lang="ru-RU" sz="1600" dirty="0" smtClean="0">
              <a:solidFill>
                <a:srgbClr val="004274"/>
              </a:solidFill>
              <a:latin typeface="Calibri" pitchFamily="34" charset="0"/>
              <a:ea typeface="Gotham Pro"/>
            </a:endParaRPr>
          </a:p>
          <a:p>
            <a:pPr marL="285750" indent="-285750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Предоставление обратной связи от обучающихся для повышения эффективности и качества предоставляемых услуг</a:t>
            </a:r>
          </a:p>
          <a:p>
            <a:pPr marL="285750" indent="-285750" eaLnBrk="1" hangingPunct="1">
              <a:spcBef>
                <a:spcPct val="0"/>
              </a:spcBef>
            </a:pPr>
            <a:endParaRPr lang="ru-RU" sz="1600" dirty="0" smtClean="0">
              <a:latin typeface="Calibri" pitchFamily="34" charset="0"/>
              <a:ea typeface="Gotham Pro"/>
            </a:endParaRPr>
          </a:p>
          <a:p>
            <a:pPr marL="285750" indent="-285750" eaLnBrk="1" hangingPunct="1">
              <a:spcBef>
                <a:spcPct val="0"/>
              </a:spcBef>
            </a:pPr>
            <a:endParaRPr lang="ru-RU" sz="1600" dirty="0" smtClean="0">
              <a:latin typeface="Calibri" pitchFamily="34" charset="0"/>
              <a:ea typeface="Gotham Pro"/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63173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625" y="828675"/>
            <a:ext cx="3889375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8F4C2-5C6F-464D-AC16-D3B960404CA5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2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88" y="236538"/>
            <a:ext cx="10158412" cy="554037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>
                <a:solidFill>
                  <a:srgbClr val="C00000"/>
                </a:solidFill>
                <a:cs typeface="Times New Roman" pitchFamily="18" charset="0"/>
              </a:rPr>
              <a:t>Студенческое самоуправление </a:t>
            </a:r>
            <a:r>
              <a:rPr lang="ru-RU" sz="3600" b="1" i="1" dirty="0" err="1" smtClean="0">
                <a:solidFill>
                  <a:srgbClr val="C00000"/>
                </a:solidFill>
                <a:cs typeface="Times New Roman" pitchFamily="18" charset="0"/>
              </a:rPr>
              <a:t>КазУЭФМТ</a:t>
            </a:r>
            <a:endParaRPr lang="ru-RU" sz="3600" i="1" dirty="0">
              <a:solidFill>
                <a:schemeClr val="tx1"/>
              </a:solidFill>
              <a:cs typeface="Gotham Pro Narrow Medium"/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28353" name="Picture 1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>
            <a:off x="278995" y="973113"/>
            <a:ext cx="10163175" cy="6046812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48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024" y="509588"/>
            <a:ext cx="9175180" cy="1661993"/>
          </a:xfrm>
        </p:spPr>
        <p:txBody>
          <a:bodyPr/>
          <a:lstStyle/>
          <a:p>
            <a:r>
              <a:rPr lang="ru-RU" sz="3600" b="1" i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Социальная поддержка студентов. </a:t>
            </a:r>
            <a:br>
              <a:rPr lang="ru-RU" sz="3600" b="1" i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</a:br>
            <a:endParaRPr lang="ru-RU" sz="3600" b="1" i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51116-78C5-40D5-8298-B07AB84589C6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838393"/>
              </p:ext>
            </p:extLst>
          </p:nvPr>
        </p:nvGraphicFramePr>
        <p:xfrm>
          <a:off x="1170237" y="1621186"/>
          <a:ext cx="8568950" cy="4638649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2855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6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6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5"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Средства, выделенные на образовательные льготы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за 2017-2019 гг., тенге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65A9A"/>
                          </a:solidFill>
                          <a:effectLst/>
                        </a:rPr>
                        <a:t>2017 г.</a:t>
                      </a: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65A9A"/>
                          </a:solidFill>
                          <a:effectLst/>
                        </a:rPr>
                        <a:t>2018 г.</a:t>
                      </a: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65A9A"/>
                          </a:solidFill>
                          <a:effectLst/>
                        </a:rPr>
                        <a:t>2019 г</a:t>
                      </a: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65A9A"/>
                          </a:solidFill>
                          <a:effectLst/>
                        </a:rPr>
                        <a:t>2 258 </a:t>
                      </a:r>
                      <a:r>
                        <a:rPr lang="ru-RU" sz="2400" dirty="0" smtClean="0">
                          <a:solidFill>
                            <a:srgbClr val="265A9A"/>
                          </a:solidFill>
                          <a:effectLst/>
                        </a:rPr>
                        <a:t>000</a:t>
                      </a: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65A9A"/>
                          </a:solidFill>
                          <a:effectLst/>
                        </a:rPr>
                        <a:t>3 435 </a:t>
                      </a:r>
                      <a:r>
                        <a:rPr lang="ru-RU" sz="2400" b="1" dirty="0" smtClean="0">
                          <a:solidFill>
                            <a:srgbClr val="265A9A"/>
                          </a:solidFill>
                          <a:effectLst/>
                        </a:rPr>
                        <a:t>000</a:t>
                      </a: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65A9A"/>
                          </a:solidFill>
                          <a:effectLst/>
                        </a:rPr>
                        <a:t>7 513 </a:t>
                      </a:r>
                      <a:r>
                        <a:rPr lang="ru-RU" sz="2400" b="1" dirty="0" smtClean="0">
                          <a:solidFill>
                            <a:srgbClr val="265A9A"/>
                          </a:solidFill>
                          <a:effectLst/>
                        </a:rPr>
                        <a:t>200</a:t>
                      </a: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8962"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265A9A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в виде материальной помощи и премии за активное участие в жизни университета: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65A9A"/>
                          </a:solidFill>
                          <a:effectLst/>
                        </a:rPr>
                        <a:t>456 000</a:t>
                      </a: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265A9A"/>
                          </a:solidFill>
                          <a:effectLst/>
                        </a:rPr>
                        <a:t> 231 000</a:t>
                      </a:r>
                      <a:endParaRPr lang="ru-RU" sz="2400" b="1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65A9A"/>
                          </a:solidFill>
                          <a:effectLst/>
                        </a:rPr>
                        <a:t>453 400</a:t>
                      </a:r>
                      <a:endParaRPr lang="ru-RU" sz="24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Прямоугольный треугольник 12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23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025" y="509588"/>
            <a:ext cx="4710113" cy="923925"/>
          </a:xfrm>
        </p:spPr>
        <p:txBody>
          <a:bodyPr/>
          <a:lstStyle/>
          <a:p>
            <a:pPr eaLnBrk="1" hangingPunct="1"/>
            <a:r>
              <a:rPr lang="kk-KZ" b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</a:rPr>
              <a:t>НАУЧНАЯ БИБЛИОТЕКА </a:t>
            </a:r>
            <a:r>
              <a:rPr lang="ru-RU" altLang="ru-RU" sz="1800" b="1" dirty="0" smtClean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  <a:t>– </a:t>
            </a:r>
            <a:r>
              <a:rPr lang="ru-RU" sz="1800" b="1" dirty="0" smtClean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  <a:t>абонемент и 6 читальных залов</a:t>
            </a:r>
            <a:br>
              <a:rPr lang="ru-RU" sz="1800" b="1" dirty="0" smtClean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</a:br>
            <a:endParaRPr lang="ru-RU" sz="1800" b="1" dirty="0" smtClean="0">
              <a:solidFill>
                <a:srgbClr val="C00000"/>
              </a:solidFill>
              <a:latin typeface="Gotham Pro"/>
              <a:ea typeface="Gotham Pro"/>
              <a:cs typeface="Gotham Pro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377825" y="1193800"/>
            <a:ext cx="4864100" cy="6463308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ru-RU" sz="1800" b="1" dirty="0" smtClean="0">
                <a:solidFill>
                  <a:srgbClr val="004274"/>
                </a:solidFill>
                <a:ea typeface="Gotham Pro"/>
              </a:rPr>
              <a:t>100% - обеспеченность дисциплин учебного плана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Через электронную библиотеку университета имеется полный доступ к передовым электронным библиотекам мира (</a:t>
            </a:r>
            <a:r>
              <a:rPr lang="en-US" sz="1800" dirty="0" err="1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IPRbooks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, </a:t>
            </a:r>
            <a:r>
              <a:rPr lang="en-US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                                             Thomson Reuters, Springer 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(Германия), «</a:t>
            </a:r>
            <a:r>
              <a:rPr lang="en-US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Scopus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», ЭБС Издательства «ЛАНЬ» и др.).</a:t>
            </a:r>
            <a:endParaRPr lang="en-US" sz="1800" dirty="0" smtClean="0">
              <a:solidFill>
                <a:srgbClr val="004274"/>
              </a:solidFill>
              <a:latin typeface="Calibri" pitchFamily="34" charset="0"/>
              <a:ea typeface="Gotham Pro"/>
            </a:endParaRP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Договор </a:t>
            </a:r>
            <a:r>
              <a:rPr lang="kk-KZ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с Ассоциацией вузов РК, которая обеспечивает бесперебойное предоставление доступа к единой научно-образовательной компьютерной сети с доступом в Интернет 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Имеется доступ к электронным ресурсам: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Национальной библиотеки РК, к веб–порталу «</a:t>
            </a:r>
            <a:r>
              <a:rPr lang="ru-RU" sz="1800" dirty="0" err="1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Әдебиет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 порталы», уникальному Интернет-ресурсу произведений казахстанских и зарубежных авторов, доступных на казахском, русском, английском языках. 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800" dirty="0" err="1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Wi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-</a:t>
            </a:r>
            <a:r>
              <a:rPr lang="en-US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F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i сеть полностью покрывает учебный корпус университета, при этом количество точек доступа по учебному корпусу составляет 26 единиц (модели D-</a:t>
            </a:r>
            <a:r>
              <a:rPr lang="ru-RU" sz="1800" dirty="0" err="1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Link</a:t>
            </a:r>
            <a:r>
              <a:rPr lang="ru-RU" sz="1800" dirty="0" smtClean="0">
                <a:solidFill>
                  <a:srgbClr val="004274"/>
                </a:solidFill>
                <a:latin typeface="Calibri" pitchFamily="34" charset="0"/>
                <a:ea typeface="Gotham Pro"/>
              </a:rPr>
              <a:t> DWL-2600) на 2018 г., общежитие.</a:t>
            </a:r>
          </a:p>
          <a:p>
            <a:pPr eaLnBrk="1" hangingPunct="1">
              <a:spcBef>
                <a:spcPct val="0"/>
              </a:spcBef>
            </a:pPr>
            <a:endParaRPr lang="ru-RU" sz="2400" dirty="0" smtClean="0">
              <a:solidFill>
                <a:srgbClr val="004274"/>
              </a:solidFill>
              <a:latin typeface="Calibri" pitchFamily="34" charset="0"/>
              <a:ea typeface="Gotham Pro"/>
            </a:endParaRPr>
          </a:p>
        </p:txBody>
      </p:sp>
      <p:sp>
        <p:nvSpPr>
          <p:cNvPr id="7" name="Прямоугольный треугольник 6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Рисунок 10"/>
          <p:cNvPicPr>
            <a:picLocks noGrp="1" noChangeAspect="1"/>
          </p:cNvPicPr>
          <p:nvPr>
            <p:ph sz="half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562724" y="1878633"/>
            <a:ext cx="4608511" cy="4495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8F4C2-5C6F-464D-AC16-D3B960404CA5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71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650" y="468313"/>
            <a:ext cx="9239250" cy="86201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cap="all" dirty="0">
                <a:solidFill>
                  <a:srgbClr val="C00000"/>
                </a:solidFill>
                <a:cs typeface="Times New Roman" pitchFamily="18" charset="0"/>
              </a:rPr>
              <a:t>Объем книжного фонда университета за период </a:t>
            </a:r>
            <a:br>
              <a:rPr lang="ru-RU" sz="2800" b="1" i="1" cap="all" dirty="0">
                <a:solidFill>
                  <a:srgbClr val="C00000"/>
                </a:solidFill>
                <a:cs typeface="Times New Roman" pitchFamily="18" charset="0"/>
              </a:rPr>
            </a:br>
            <a:r>
              <a:rPr lang="ru-RU" sz="2800" b="1" i="1" cap="all" dirty="0">
                <a:solidFill>
                  <a:srgbClr val="C00000"/>
                </a:solidFill>
                <a:cs typeface="Times New Roman" pitchFamily="18" charset="0"/>
              </a:rPr>
              <a:t>с 2013 по </a:t>
            </a:r>
            <a:r>
              <a:rPr lang="ru-RU" sz="2800" b="1" i="1" cap="all" dirty="0" smtClean="0">
                <a:solidFill>
                  <a:srgbClr val="C00000"/>
                </a:solidFill>
                <a:cs typeface="Times New Roman" pitchFamily="18" charset="0"/>
              </a:rPr>
              <a:t>2019 </a:t>
            </a:r>
            <a:r>
              <a:rPr lang="ru-RU" sz="2800" b="1" i="1" cap="all" dirty="0">
                <a:solidFill>
                  <a:srgbClr val="C00000"/>
                </a:solidFill>
                <a:cs typeface="Times New Roman" pitchFamily="18" charset="0"/>
              </a:rPr>
              <a:t>гг.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535565"/>
              </p:ext>
            </p:extLst>
          </p:nvPr>
        </p:nvGraphicFramePr>
        <p:xfrm>
          <a:off x="584200" y="1476376"/>
          <a:ext cx="9607351" cy="5046690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2818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9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6203"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Учебный год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Общий фонд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Учебная литература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Научная лит</a:t>
                      </a:r>
                      <a:r>
                        <a:rPr kumimoji="0" lang="kk-KZ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ература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На электронных носителях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68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2014-2015 учебный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362 812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296 087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66 724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11 525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3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179 591</a:t>
                      </a:r>
                      <a:endParaRPr kumimoji="0" 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145 787</a:t>
                      </a:r>
                      <a:endParaRPr kumimoji="0" 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33 804</a:t>
                      </a:r>
                      <a:endParaRPr kumimoji="0" 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4 144</a:t>
                      </a:r>
                      <a:endParaRPr kumimoji="0" 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657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2015-2016 учебный год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391463 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314 956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76 507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14 535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13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202 522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160680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40 842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4 525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97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2016-2017 учебный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395 640 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317 626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78 014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16 200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13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204 400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162 505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41 895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4 850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68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2017-2018 учебный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396 470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318 246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78224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16320</a:t>
                      </a: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13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204 980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162984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41996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5 030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6473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2018-2019 учебный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397726</a:t>
                      </a:r>
                      <a:endParaRPr kumimoji="0" lang="ru-RU" sz="180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319246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78480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16920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413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206980</a:t>
                      </a:r>
                      <a:endParaRPr kumimoji="0" lang="ru-RU" sz="180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164728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42252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6027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073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189" y="325042"/>
            <a:ext cx="8688386" cy="553998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err="1" smtClean="0">
                <a:solidFill>
                  <a:srgbClr val="C00000"/>
                </a:solidFill>
                <a:cs typeface="Arial" pitchFamily="34" charset="0"/>
              </a:rPr>
              <a:t>Цифровизация</a:t>
            </a:r>
            <a:r>
              <a:rPr lang="ru-RU" sz="3600" b="1" i="1" dirty="0" smtClean="0">
                <a:solidFill>
                  <a:srgbClr val="C00000"/>
                </a:solidFill>
                <a:cs typeface="Arial" pitchFamily="34" charset="0"/>
              </a:rPr>
              <a:t> образования</a:t>
            </a:r>
            <a:endParaRPr lang="ru-RU" sz="3600" b="1" i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34830" name="Скругленный прямоугольник 15"/>
          <p:cNvSpPr>
            <a:spLocks noChangeArrowheads="1"/>
          </p:cNvSpPr>
          <p:nvPr/>
        </p:nvSpPr>
        <p:spPr bwMode="auto">
          <a:xfrm>
            <a:off x="534049" y="2733153"/>
            <a:ext cx="6869256" cy="90346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just"/>
            <a:endParaRPr lang="ru-RU"/>
          </a:p>
        </p:txBody>
      </p:sp>
      <p:sp>
        <p:nvSpPr>
          <p:cNvPr id="34828" name="Скругленный прямоугольник 13"/>
          <p:cNvSpPr>
            <a:spLocks noChangeArrowheads="1"/>
          </p:cNvSpPr>
          <p:nvPr/>
        </p:nvSpPr>
        <p:spPr bwMode="auto">
          <a:xfrm>
            <a:off x="3892550" y="1711325"/>
            <a:ext cx="6657975" cy="7016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Прямоугольный треугольник 2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825" name="Прямоугольник 24"/>
          <p:cNvSpPr>
            <a:spLocks noChangeArrowheads="1"/>
          </p:cNvSpPr>
          <p:nvPr/>
        </p:nvSpPr>
        <p:spPr bwMode="auto">
          <a:xfrm>
            <a:off x="534049" y="1216645"/>
            <a:ext cx="4452611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600" b="1" u="sng" dirty="0">
                <a:solidFill>
                  <a:srgbClr val="2B67AF"/>
                </a:solidFill>
              </a:rPr>
              <a:t>Разработан уникальный проект </a:t>
            </a:r>
            <a:endParaRPr lang="ru-RU" sz="1600" b="1" u="sng" dirty="0" smtClean="0">
              <a:solidFill>
                <a:srgbClr val="2B67AF"/>
              </a:solidFill>
            </a:endParaRPr>
          </a:p>
          <a:p>
            <a:r>
              <a:rPr lang="ru-RU" sz="1600" b="1" u="sng" dirty="0" smtClean="0">
                <a:solidFill>
                  <a:srgbClr val="2B67AF"/>
                </a:solidFill>
              </a:rPr>
              <a:t>E-</a:t>
            </a:r>
            <a:r>
              <a:rPr lang="ru-RU" sz="1600" b="1" u="sng" dirty="0" err="1" smtClean="0">
                <a:solidFill>
                  <a:srgbClr val="2B67AF"/>
                </a:solidFill>
              </a:rPr>
              <a:t>University</a:t>
            </a:r>
            <a:r>
              <a:rPr lang="ru-RU" sz="1600" b="1" u="sng" dirty="0">
                <a:solidFill>
                  <a:srgbClr val="2B67AF"/>
                </a:solidFill>
              </a:rPr>
              <a:t>. </a:t>
            </a:r>
            <a:endParaRPr lang="ru-RU" sz="1600" b="1" u="sng" dirty="0" smtClean="0">
              <a:solidFill>
                <a:srgbClr val="2B67AF"/>
              </a:solidFill>
            </a:endParaRPr>
          </a:p>
          <a:p>
            <a:r>
              <a:rPr lang="ru-RU" sz="1600" b="1" dirty="0" smtClean="0">
                <a:solidFill>
                  <a:srgbClr val="2B67AF"/>
                </a:solidFill>
              </a:rPr>
              <a:t>Ведется </a:t>
            </a:r>
            <a:r>
              <a:rPr lang="ru-RU" sz="1600" b="1" dirty="0">
                <a:solidFill>
                  <a:srgbClr val="2B67AF"/>
                </a:solidFill>
              </a:rPr>
              <a:t>постепенное внедрение практически всех основных </a:t>
            </a:r>
            <a:r>
              <a:rPr lang="ru-RU" sz="1600" b="1" u="sng" dirty="0" smtClean="0">
                <a:solidFill>
                  <a:srgbClr val="2B67AF"/>
                </a:solidFill>
              </a:rPr>
              <a:t>подсистем</a:t>
            </a:r>
            <a:r>
              <a:rPr lang="ru-RU" sz="1600" b="1" dirty="0">
                <a:solidFill>
                  <a:srgbClr val="2B67AF"/>
                </a:solidFill>
              </a:rPr>
              <a:t>: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Взаимодействие пользователей,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Е-библиотека,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Маркетинговые исследования,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Приемная комиссия,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Управление персоналом,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Академическая поддержка обучающихся (ЦОО), 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</a:rPr>
              <a:t>Учебный процесс (</a:t>
            </a:r>
            <a:r>
              <a:rPr lang="ru-RU" sz="1600" dirty="0" err="1">
                <a:solidFill>
                  <a:srgbClr val="2B67AF"/>
                </a:solidFill>
              </a:rPr>
              <a:t>УПиМУП</a:t>
            </a:r>
            <a:r>
              <a:rPr lang="ru-RU" sz="1600" dirty="0">
                <a:solidFill>
                  <a:srgbClr val="2B67AF"/>
                </a:solidFill>
              </a:rPr>
              <a:t>, офис-регистратора, деканатов, кафедр) и другие</a:t>
            </a:r>
            <a:r>
              <a:rPr lang="ru-RU" sz="1600" dirty="0" smtClean="0">
                <a:solidFill>
                  <a:srgbClr val="2B67AF"/>
                </a:solidFill>
              </a:rPr>
              <a:t>.</a:t>
            </a: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Ø"/>
            </a:pPr>
            <a:endParaRPr lang="ru-RU" sz="1600" dirty="0">
              <a:solidFill>
                <a:srgbClr val="002060"/>
              </a:solidFill>
            </a:endParaRPr>
          </a:p>
          <a:p>
            <a:endParaRPr lang="ru-RU" sz="1600" dirty="0">
              <a:solidFill>
                <a:srgbClr val="002060"/>
              </a:solidFill>
            </a:endParaRPr>
          </a:p>
          <a:p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7608A5-0AA0-4AFC-A84A-BD6FEEA55285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5202684" y="3184883"/>
            <a:ext cx="4544695" cy="3693319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Font typeface="Wingdings" pitchFamily="2" charset="2"/>
              <a:buChar char="q"/>
            </a:pPr>
            <a:r>
              <a:rPr lang="ru-RU" sz="1600" b="1" u="sng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Функционирует ЦООС</a:t>
            </a:r>
            <a:r>
              <a:rPr lang="ru-RU" sz="1600" u="sng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оснащенный 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«электронной очередью», организованы места для самообслуживания, позволяющие обучающимся получить в онлайн-режиме различные </a:t>
            </a: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услуги (до 11 видов заявлений, до 22 видов справок): </a:t>
            </a:r>
            <a:endParaRPr lang="ru-RU" sz="1600" dirty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заказ справки с места учебы, работы, </a:t>
            </a:r>
            <a:endParaRPr lang="ru-RU" sz="1600" dirty="0" smtClean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дубликат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студенческого билета, зачетной книжки; </a:t>
            </a:r>
            <a:endParaRPr lang="ru-RU" sz="1600" dirty="0" smtClean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подача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заявления на получение справки о наличии либо отсутствии стипендии, </a:t>
            </a:r>
            <a:endParaRPr lang="ru-RU" sz="1600" dirty="0" smtClean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копии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документов, имеющихся в личном деле, </a:t>
            </a:r>
            <a:endParaRPr lang="ru-RU" sz="1600" dirty="0" smtClean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приложения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к диплому, </a:t>
            </a:r>
            <a:endParaRPr lang="ru-RU" sz="1600" dirty="0" smtClean="0">
              <a:solidFill>
                <a:srgbClr val="2B67A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600" dirty="0" smtClean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изготовление </a:t>
            </a:r>
            <a:r>
              <a:rPr lang="ru-RU" sz="1600" dirty="0">
                <a:solidFill>
                  <a:srgbClr val="2B67AF"/>
                </a:solidFill>
                <a:latin typeface="Arial" pitchFamily="34" charset="0"/>
                <a:cs typeface="Arial" pitchFamily="34" charset="0"/>
              </a:rPr>
              <a:t>смарт-карт и прочее.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66180" y="5088325"/>
            <a:ext cx="3551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600" b="1" u="sng" dirty="0">
                <a:solidFill>
                  <a:srgbClr val="2B67AF"/>
                </a:solidFill>
              </a:rPr>
              <a:t>Виртуальный прием документов абитуриентов</a:t>
            </a:r>
          </a:p>
          <a:p>
            <a:endParaRPr lang="ru-RU" sz="1600" b="1" u="sng" dirty="0">
              <a:solidFill>
                <a:srgbClr val="2B67AF"/>
              </a:solidFill>
            </a:endParaRPr>
          </a:p>
          <a:p>
            <a:endParaRPr lang="ru-RU" sz="1600" b="1" u="sng" dirty="0">
              <a:solidFill>
                <a:srgbClr val="2B67AF"/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600" b="1" u="sng" dirty="0">
                <a:solidFill>
                  <a:srgbClr val="2B67AF"/>
                </a:solidFill>
              </a:rPr>
              <a:t>Запущен компьютерный класс </a:t>
            </a:r>
            <a:r>
              <a:rPr lang="ru-RU" sz="1600" b="1" u="sng" dirty="0" err="1">
                <a:solidFill>
                  <a:srgbClr val="2B67AF"/>
                </a:solidFill>
              </a:rPr>
              <a:t>Эразмус</a:t>
            </a:r>
            <a:r>
              <a:rPr lang="ru-RU" sz="1600" b="1" u="sng" dirty="0">
                <a:solidFill>
                  <a:srgbClr val="2B67AF"/>
                </a:solidFill>
              </a:rPr>
              <a:t>+ (220 </a:t>
            </a:r>
            <a:r>
              <a:rPr lang="ru-RU" sz="1600" b="1" u="sng" dirty="0" err="1">
                <a:solidFill>
                  <a:srgbClr val="2B67AF"/>
                </a:solidFill>
              </a:rPr>
              <a:t>каб</a:t>
            </a:r>
            <a:r>
              <a:rPr lang="ru-RU" sz="1600" b="1" u="sng" dirty="0">
                <a:solidFill>
                  <a:srgbClr val="2B67AF"/>
                </a:solidFill>
              </a:rPr>
              <a:t>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03949" y="1323498"/>
            <a:ext cx="43987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600" b="1" u="sng" dirty="0">
                <a:solidFill>
                  <a:srgbClr val="2B67AF"/>
                </a:solidFill>
              </a:rPr>
              <a:t>ЦЦОТ – центр цифровых образовательных технологий – </a:t>
            </a:r>
            <a:r>
              <a:rPr lang="ru-RU" dirty="0" smtClean="0">
                <a:solidFill>
                  <a:srgbClr val="2B67AF"/>
                </a:solidFill>
              </a:rPr>
              <a:t>создание цифровых образовательных ресурсов и организация массовых онлайн-курсов (МООК)</a:t>
            </a:r>
            <a:endParaRPr lang="ru-RU" dirty="0">
              <a:solidFill>
                <a:srgbClr val="2B67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83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9900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650" y="468313"/>
            <a:ext cx="9239250" cy="493712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cap="all" dirty="0" smtClean="0">
                <a:solidFill>
                  <a:srgbClr val="C00000"/>
                </a:solidFill>
                <a:cs typeface="Times New Roman" pitchFamily="18" charset="0"/>
              </a:rPr>
              <a:t>Компьютерный парк</a:t>
            </a:r>
            <a:endParaRPr lang="ru-RU" sz="3200" b="1" i="1" cap="all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814836"/>
              </p:ext>
            </p:extLst>
          </p:nvPr>
        </p:nvGraphicFramePr>
        <p:xfrm>
          <a:off x="5707063" y="1261145"/>
          <a:ext cx="4569617" cy="2340834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725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8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4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48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2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4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 dirty="0">
                          <a:effectLst/>
                        </a:rPr>
                        <a:t>2016 год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 dirty="0">
                          <a:effectLst/>
                        </a:rPr>
                        <a:t>2017 год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 dirty="0">
                          <a:effectLst/>
                        </a:rPr>
                        <a:t>2018 год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06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Общее количество: 361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Общее количество: 390</a:t>
                      </a:r>
                      <a:endParaRPr lang="ru-RU" sz="1400" dirty="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Общее количество: </a:t>
                      </a:r>
                      <a:r>
                        <a:rPr lang="ru-RU" sz="1400" dirty="0" smtClean="0">
                          <a:effectLst/>
                        </a:rPr>
                        <a:t>530</a:t>
                      </a:r>
                      <a:endParaRPr lang="ru-RU" sz="1400" dirty="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3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 dirty="0">
                          <a:effectLst/>
                        </a:rPr>
                        <a:t>учебный процесс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200" dirty="0" err="1" smtClean="0">
                          <a:effectLst/>
                        </a:rPr>
                        <a:t>Струк</a:t>
                      </a:r>
                      <a:r>
                        <a:rPr lang="ru-RU" sz="1200" dirty="0" smtClean="0">
                          <a:effectLst/>
                        </a:rPr>
                        <a:t>. подразделения</a:t>
                      </a:r>
                      <a:endParaRPr lang="ru-RU" sz="1200" dirty="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200" dirty="0">
                          <a:effectLst/>
                        </a:rPr>
                        <a:t>учебный процесс</a:t>
                      </a:r>
                      <a:endParaRPr lang="ru-RU" sz="1200" dirty="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200" dirty="0" err="1" smtClean="0">
                          <a:effectLst/>
                        </a:rPr>
                        <a:t>Струк</a:t>
                      </a:r>
                      <a:r>
                        <a:rPr lang="ru-RU" sz="1200" dirty="0" smtClean="0">
                          <a:effectLst/>
                        </a:rPr>
                        <a:t>. </a:t>
                      </a:r>
                      <a:r>
                        <a:rPr lang="ru-RU" sz="1200" dirty="0">
                          <a:effectLst/>
                        </a:rPr>
                        <a:t>подразделения</a:t>
                      </a:r>
                      <a:endParaRPr lang="ru-RU" sz="1200" dirty="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200" dirty="0">
                          <a:effectLst/>
                        </a:rPr>
                        <a:t>учебный процесс</a:t>
                      </a:r>
                      <a:endParaRPr lang="ru-RU" sz="1200" dirty="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200" dirty="0" err="1" smtClean="0">
                          <a:effectLst/>
                        </a:rPr>
                        <a:t>Струк</a:t>
                      </a:r>
                      <a:r>
                        <a:rPr lang="ru-RU" sz="1200" dirty="0" smtClean="0">
                          <a:effectLst/>
                        </a:rPr>
                        <a:t>. </a:t>
                      </a:r>
                      <a:r>
                        <a:rPr lang="ru-RU" sz="1200" dirty="0">
                          <a:effectLst/>
                        </a:rPr>
                        <a:t>подразделения</a:t>
                      </a:r>
                      <a:endParaRPr lang="ru-RU" sz="1200" dirty="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3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>
                          <a:effectLst/>
                        </a:rPr>
                        <a:t>307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 dirty="0">
                          <a:effectLst/>
                        </a:rPr>
                        <a:t>51</a:t>
                      </a:r>
                      <a:endParaRPr lang="ru-RU" sz="1400" dirty="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>
                          <a:effectLst/>
                        </a:rPr>
                        <a:t>335</a:t>
                      </a:r>
                      <a:endParaRPr lang="ru-RU" sz="140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>
                          <a:effectLst/>
                        </a:rPr>
                        <a:t>55</a:t>
                      </a:r>
                      <a:endParaRPr lang="ru-RU" sz="140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 dirty="0" smtClean="0">
                          <a:effectLst/>
                        </a:rPr>
                        <a:t>470</a:t>
                      </a:r>
                      <a:endParaRPr lang="ru-RU" sz="1400" dirty="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071245" algn="l"/>
                          <a:tab pos="1071880" algn="l"/>
                        </a:tabLst>
                      </a:pPr>
                      <a:r>
                        <a:rPr lang="ru-RU" sz="1400" dirty="0">
                          <a:effectLst/>
                        </a:rPr>
                        <a:t>60</a:t>
                      </a:r>
                      <a:endParaRPr lang="ru-RU" sz="1400" dirty="0">
                        <a:solidFill>
                          <a:srgbClr val="004274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7476" name="Прямоугольник 3"/>
          <p:cNvSpPr>
            <a:spLocks noChangeArrowheads="1"/>
          </p:cNvSpPr>
          <p:nvPr/>
        </p:nvSpPr>
        <p:spPr bwMode="auto">
          <a:xfrm>
            <a:off x="5707063" y="3997325"/>
            <a:ext cx="4784725" cy="289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solidFill>
                  <a:srgbClr val="004274"/>
                </a:solidFill>
                <a:latin typeface="Calibri" pitchFamily="34" charset="0"/>
              </a:rPr>
              <a:t>Через электронную библиотеку университета имеется полный доступ к передовым электронным библиотекам мира (</a:t>
            </a:r>
            <a:r>
              <a:rPr lang="en-US" sz="1400" dirty="0" err="1">
                <a:solidFill>
                  <a:srgbClr val="004274"/>
                </a:solidFill>
                <a:latin typeface="Calibri" pitchFamily="34" charset="0"/>
              </a:rPr>
              <a:t>IPRbooks</a:t>
            </a:r>
            <a:r>
              <a:rPr lang="ru-RU" sz="1400" dirty="0">
                <a:solidFill>
                  <a:srgbClr val="004274"/>
                </a:solidFill>
                <a:latin typeface="Calibri" pitchFamily="34" charset="0"/>
              </a:rPr>
              <a:t>, </a:t>
            </a:r>
            <a:r>
              <a:rPr lang="en-US" sz="1400" dirty="0" err="1">
                <a:solidFill>
                  <a:srgbClr val="004274"/>
                </a:solidFill>
                <a:latin typeface="Calibri" pitchFamily="34" charset="0"/>
                <a:hlinkClick r:id="rId2"/>
              </a:rPr>
              <a:t>ThomsonReuters</a:t>
            </a:r>
            <a:r>
              <a:rPr lang="ru-RU" sz="1400" b="1" dirty="0">
                <a:solidFill>
                  <a:srgbClr val="004274"/>
                </a:solidFill>
                <a:latin typeface="Calibri" pitchFamily="34" charset="0"/>
              </a:rPr>
              <a:t>, </a:t>
            </a:r>
            <a:r>
              <a:rPr lang="ru-RU" sz="1400" dirty="0" err="1">
                <a:solidFill>
                  <a:srgbClr val="004274"/>
                </a:solidFill>
                <a:latin typeface="Calibri" pitchFamily="34" charset="0"/>
                <a:hlinkClick r:id="rId3"/>
              </a:rPr>
              <a:t>Springer</a:t>
            </a:r>
            <a:r>
              <a:rPr lang="ru-RU" sz="1400" dirty="0">
                <a:solidFill>
                  <a:srgbClr val="004274"/>
                </a:solidFill>
                <a:latin typeface="Calibri" pitchFamily="34" charset="0"/>
                <a:hlinkClick r:id="rId3"/>
              </a:rPr>
              <a:t> </a:t>
            </a:r>
            <a:r>
              <a:rPr lang="ru-RU" sz="1400" dirty="0">
                <a:solidFill>
                  <a:srgbClr val="004274"/>
                </a:solidFill>
                <a:latin typeface="Calibri" pitchFamily="34" charset="0"/>
              </a:rPr>
              <a:t>(Германия), «</a:t>
            </a:r>
            <a:r>
              <a:rPr lang="en-US" sz="1400" dirty="0">
                <a:solidFill>
                  <a:srgbClr val="004274"/>
                </a:solidFill>
                <a:latin typeface="Calibri" pitchFamily="34" charset="0"/>
              </a:rPr>
              <a:t>Scopus</a:t>
            </a:r>
            <a:r>
              <a:rPr lang="ru-RU" sz="1400" dirty="0">
                <a:solidFill>
                  <a:srgbClr val="004274"/>
                </a:solidFill>
                <a:latin typeface="Calibri" pitchFamily="34" charset="0"/>
              </a:rPr>
              <a:t>», ЭБС Издательства «ЛАНЬ» и др.).</a:t>
            </a:r>
            <a:r>
              <a:rPr lang="kk-KZ" sz="1400" dirty="0">
                <a:solidFill>
                  <a:srgbClr val="004274"/>
                </a:solidFill>
                <a:latin typeface="Calibri" pitchFamily="34" charset="0"/>
              </a:rPr>
              <a:t>КазУЭФМТ заключил договор с Ассоциацией вузов Республики Казахстан, которая обеспечивает бесперебойное предоставление доступа к единой научно-образовательной компьютерной сети с доступом в Интернет (</a:t>
            </a:r>
            <a:r>
              <a:rPr lang="ru-RU" sz="1400" dirty="0">
                <a:solidFill>
                  <a:srgbClr val="004274"/>
                </a:solidFill>
                <a:latin typeface="Calibri" pitchFamily="34" charset="0"/>
              </a:rPr>
              <a:t>БАЗЫ ДАННЫХ:  https://www.kuef.kz/ru/about/library/base/)</a:t>
            </a:r>
          </a:p>
          <a:p>
            <a:r>
              <a:rPr lang="ru-RU" sz="1400" dirty="0" err="1">
                <a:solidFill>
                  <a:srgbClr val="004274"/>
                </a:solidFill>
                <a:latin typeface="Calibri" pitchFamily="34" charset="0"/>
              </a:rPr>
              <a:t>Wi</a:t>
            </a:r>
            <a:r>
              <a:rPr lang="ru-RU" sz="1400" dirty="0">
                <a:solidFill>
                  <a:srgbClr val="004274"/>
                </a:solidFill>
                <a:latin typeface="Calibri" pitchFamily="34" charset="0"/>
              </a:rPr>
              <a:t>-</a:t>
            </a:r>
            <a:r>
              <a:rPr lang="en-US" sz="1400" dirty="0">
                <a:solidFill>
                  <a:srgbClr val="004274"/>
                </a:solidFill>
                <a:latin typeface="Calibri" pitchFamily="34" charset="0"/>
              </a:rPr>
              <a:t>F</a:t>
            </a:r>
            <a:r>
              <a:rPr lang="ru-RU" sz="1400" dirty="0">
                <a:solidFill>
                  <a:srgbClr val="004274"/>
                </a:solidFill>
                <a:latin typeface="Calibri" pitchFamily="34" charset="0"/>
              </a:rPr>
              <a:t>i сеть полностью покрывает учебный корпус университета, при этом количество точек доступа по учебному корпусу составляет 26 единиц (модели D-</a:t>
            </a:r>
            <a:r>
              <a:rPr lang="ru-RU" sz="1400" dirty="0" err="1">
                <a:solidFill>
                  <a:srgbClr val="004274"/>
                </a:solidFill>
                <a:latin typeface="Calibri" pitchFamily="34" charset="0"/>
              </a:rPr>
              <a:t>Link</a:t>
            </a:r>
            <a:r>
              <a:rPr lang="ru-RU" sz="1400" dirty="0">
                <a:solidFill>
                  <a:srgbClr val="004274"/>
                </a:solidFill>
                <a:latin typeface="Calibri" pitchFamily="34" charset="0"/>
              </a:rPr>
              <a:t> DWL-2600) на 2018 г.</a:t>
            </a:r>
          </a:p>
        </p:txBody>
      </p:sp>
      <p:pic>
        <p:nvPicPr>
          <p:cNvPr id="317477" name="Picture 1" descr="D:\Фотографий\Студенты. Каф.Информатыика 04.04.2018\DSC_00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825" y="1261145"/>
            <a:ext cx="5113338" cy="5688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35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3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3175" y="3925888"/>
            <a:ext cx="33337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825" y="252413"/>
            <a:ext cx="9505950" cy="1724025"/>
          </a:xfrm>
        </p:spPr>
        <p:txBody>
          <a:bodyPr/>
          <a:lstStyle/>
          <a:p>
            <a:pPr eaLnBrk="1" hangingPunct="1"/>
            <a:r>
              <a:rPr lang="ru-RU" sz="2000" b="1" i="1" smtClean="0">
                <a:solidFill>
                  <a:srgbClr val="C00000"/>
                </a:solidFill>
                <a:latin typeface="Calibri" pitchFamily="34" charset="0"/>
                <a:ea typeface="Gotham Pro Narrow Medium"/>
              </a:rPr>
              <a:t>В УНИВЕРСИТЕТЕ ВНЕДРЕНЫ ПЕРЕДОВЫЕ ИНФОРМАЦИОННО-КОММУНИКАЦИОННЫЕ ТЕХНОЛОГИИ</a:t>
            </a:r>
            <a:br>
              <a:rPr lang="ru-RU" sz="2000" b="1" i="1" smtClean="0">
                <a:solidFill>
                  <a:srgbClr val="C00000"/>
                </a:solidFill>
                <a:latin typeface="Calibri" pitchFamily="34" charset="0"/>
                <a:ea typeface="Gotham Pro Narrow Medium"/>
              </a:rPr>
            </a:br>
            <a:r>
              <a:rPr lang="ru-RU" b="1" i="1" smtClean="0">
                <a:solidFill>
                  <a:srgbClr val="004274"/>
                </a:solidFill>
                <a:latin typeface="Calibri" pitchFamily="34" charset="0"/>
                <a:ea typeface="Gotham Pro Narrow Medium"/>
              </a:rPr>
              <a:t>Современная информационно-образовательная среда, включающая в себя 7 веб ориентированных информационных систем автоматизации учебного процесса </a:t>
            </a:r>
            <a:r>
              <a:rPr lang="en-US" b="1" i="1" smtClean="0">
                <a:solidFill>
                  <a:srgbClr val="004274"/>
                </a:solidFill>
                <a:latin typeface="Calibri" pitchFamily="34" charset="0"/>
                <a:ea typeface="Gotham Pro Narrow Medium"/>
              </a:rPr>
              <a:t>E-university</a:t>
            </a:r>
            <a:endParaRPr lang="ru-RU" b="1" i="1" smtClean="0">
              <a:solidFill>
                <a:srgbClr val="004274"/>
              </a:solidFill>
              <a:latin typeface="Calibri" pitchFamily="34" charset="0"/>
              <a:ea typeface="Gotham Pro Narrow Medium"/>
            </a:endParaRPr>
          </a:p>
        </p:txBody>
      </p:sp>
      <p:pic>
        <p:nvPicPr>
          <p:cNvPr id="24883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65150" y="2187575"/>
            <a:ext cx="4575175" cy="2663825"/>
          </a:xfrm>
        </p:spPr>
      </p:pic>
      <p:pic>
        <p:nvPicPr>
          <p:cNvPr id="248836" name="Объект 6"/>
          <p:cNvPicPr>
            <a:picLocks noGrp="1" noChangeAspect="1"/>
          </p:cNvPicPr>
          <p:nvPr>
            <p:ph sz="half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711826" y="1981225"/>
            <a:ext cx="4348162" cy="2716213"/>
          </a:xfrm>
        </p:spPr>
      </p:pic>
      <p:sp>
        <p:nvSpPr>
          <p:cNvPr id="8" name="Прямоугольник 7"/>
          <p:cNvSpPr/>
          <p:nvPr/>
        </p:nvSpPr>
        <p:spPr>
          <a:xfrm>
            <a:off x="597276" y="5054292"/>
            <a:ext cx="3024336" cy="104797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Функционирует официальный сайт университета </a:t>
            </a:r>
            <a:r>
              <a:rPr lang="en-US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www.kuef.kz</a:t>
            </a:r>
            <a:endParaRPr lang="ru-RU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14451" y="6229697"/>
            <a:ext cx="4824537" cy="9417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Автоматизированы бизнес-процессы ВУЗа </a:t>
            </a:r>
            <a:endParaRPr lang="en-US" sz="16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 внедрена корпоративная  информационная </a:t>
            </a:r>
            <a:endParaRPr lang="en-US" sz="16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en-US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KAZUEFMT-PLATONUS </a:t>
            </a:r>
            <a:endParaRPr lang="ru-RU" sz="16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90915" y="4842909"/>
            <a:ext cx="3024337" cy="122495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Реализовано дистанционное обучение </a:t>
            </a:r>
            <a:endParaRPr lang="en-US" sz="16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посредством Интернет-портала </a:t>
            </a:r>
            <a:r>
              <a:rPr lang="en-US" sz="16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KAZUEFMT-MODLE</a:t>
            </a:r>
            <a:endParaRPr lang="ru-RU" sz="16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8F4C2-5C6F-464D-AC16-D3B960404CA5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64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9939938">
            <a:off x="-517597" y="3280143"/>
            <a:ext cx="11003627" cy="553998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Участие в рейтинге </a:t>
            </a:r>
            <a:r>
              <a:rPr lang="ru-RU" sz="3600" b="1" i="1" dirty="0" err="1">
                <a:solidFill>
                  <a:srgbClr val="C00000"/>
                </a:solidFill>
              </a:rPr>
              <a:t>Webometrics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302" y="1045121"/>
            <a:ext cx="96490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400" i="1" dirty="0" smtClean="0">
                <a:solidFill>
                  <a:srgbClr val="265B9C"/>
                </a:solidFill>
              </a:rPr>
              <a:t>Позиция </a:t>
            </a:r>
            <a:r>
              <a:rPr lang="ru-RU" sz="2400" i="1" dirty="0" err="1">
                <a:solidFill>
                  <a:srgbClr val="265B9C"/>
                </a:solidFill>
              </a:rPr>
              <a:t>КазУЭФМТ</a:t>
            </a:r>
            <a:r>
              <a:rPr lang="ru-RU" sz="2400" i="1" dirty="0">
                <a:solidFill>
                  <a:srgbClr val="265B9C"/>
                </a:solidFill>
              </a:rPr>
              <a:t> в мировом рейтинге </a:t>
            </a:r>
            <a:r>
              <a:rPr lang="ru-RU" sz="2400" i="1" dirty="0" err="1">
                <a:solidFill>
                  <a:srgbClr val="265B9C"/>
                </a:solidFill>
              </a:rPr>
              <a:t>Webometrics</a:t>
            </a:r>
            <a:r>
              <a:rPr lang="ru-RU" sz="2400" i="1" dirty="0">
                <a:solidFill>
                  <a:srgbClr val="265B9C"/>
                </a:solidFill>
              </a:rPr>
              <a:t> </a:t>
            </a:r>
            <a:r>
              <a:rPr lang="ru-RU" sz="2400" i="1" dirty="0" smtClean="0">
                <a:solidFill>
                  <a:srgbClr val="265B9C"/>
                </a:solidFill>
              </a:rPr>
              <a:t>– среди </a:t>
            </a:r>
            <a:r>
              <a:rPr lang="ru-RU" sz="2400" i="1" dirty="0">
                <a:solidFill>
                  <a:srgbClr val="265B9C"/>
                </a:solidFill>
              </a:rPr>
              <a:t>казахстанских университетов – </a:t>
            </a:r>
            <a:r>
              <a:rPr lang="ru-RU" sz="2400" i="1" dirty="0">
                <a:solidFill>
                  <a:srgbClr val="C00000"/>
                </a:solidFill>
              </a:rPr>
              <a:t>69 место</a:t>
            </a:r>
            <a:r>
              <a:rPr lang="ru-RU" sz="2400" i="1" dirty="0" smtClean="0">
                <a:solidFill>
                  <a:srgbClr val="C00000"/>
                </a:solidFill>
              </a:rPr>
              <a:t>.</a:t>
            </a:r>
          </a:p>
          <a:p>
            <a:pPr algn="just">
              <a:buClr>
                <a:srgbClr val="C00000"/>
              </a:buClr>
            </a:pPr>
            <a:endParaRPr lang="ru-RU" sz="2400" i="1" dirty="0" smtClean="0">
              <a:solidFill>
                <a:srgbClr val="C00000"/>
              </a:solidFill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400" i="1" dirty="0" smtClean="0">
                <a:solidFill>
                  <a:srgbClr val="265B9C"/>
                </a:solidFill>
              </a:rPr>
              <a:t>Это показатель </a:t>
            </a:r>
            <a:r>
              <a:rPr lang="ru-RU" sz="2400" dirty="0">
                <a:solidFill>
                  <a:srgbClr val="265B9C"/>
                </a:solidFill>
              </a:rPr>
              <a:t>«</a:t>
            </a:r>
            <a:r>
              <a:rPr lang="ru-RU" sz="2400" dirty="0" smtClean="0">
                <a:solidFill>
                  <a:srgbClr val="265B9C"/>
                </a:solidFill>
              </a:rPr>
              <a:t>представленности» </a:t>
            </a:r>
            <a:r>
              <a:rPr lang="ru-RU" sz="2400" dirty="0">
                <a:solidFill>
                  <a:srgbClr val="265B9C"/>
                </a:solidFill>
              </a:rPr>
              <a:t>вуза в Интернет-пространстве.</a:t>
            </a:r>
            <a:endParaRPr lang="ru-RU" sz="2400" dirty="0">
              <a:solidFill>
                <a:srgbClr val="C00000"/>
              </a:solidFill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ü"/>
            </a:pPr>
            <a:endParaRPr lang="ru-RU" sz="2400" dirty="0" smtClean="0">
              <a:solidFill>
                <a:srgbClr val="265B9C"/>
              </a:solidFill>
            </a:endParaRPr>
          </a:p>
          <a:p>
            <a:pPr marL="457200" indent="-4572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400" dirty="0">
                <a:solidFill>
                  <a:srgbClr val="265B9C"/>
                </a:solidFill>
              </a:rPr>
              <a:t>	</a:t>
            </a:r>
            <a:r>
              <a:rPr lang="ru-RU" sz="2400" dirty="0" smtClean="0">
                <a:solidFill>
                  <a:srgbClr val="265B9C"/>
                </a:solidFill>
              </a:rPr>
              <a:t>С 2017-2018 учебного года Центр информационных технологий вуза выполняет задачу </a:t>
            </a:r>
            <a:r>
              <a:rPr lang="ru-RU" sz="2400" dirty="0">
                <a:solidFill>
                  <a:srgbClr val="265B9C"/>
                </a:solidFill>
              </a:rPr>
              <a:t>по улучшению показателей корпоративного сайта </a:t>
            </a:r>
            <a:r>
              <a:rPr lang="ru-RU" sz="2400" b="1" dirty="0" smtClean="0">
                <a:solidFill>
                  <a:srgbClr val="C00000"/>
                </a:solidFill>
              </a:rPr>
              <a:t>www.kuef </a:t>
            </a:r>
            <a:r>
              <a:rPr lang="ru-RU" sz="2400" dirty="0" smtClean="0">
                <a:solidFill>
                  <a:srgbClr val="265B9C"/>
                </a:solidFill>
              </a:rPr>
              <a:t>в </a:t>
            </a:r>
            <a:r>
              <a:rPr lang="ru-RU" sz="2400" dirty="0">
                <a:solidFill>
                  <a:srgbClr val="265B9C"/>
                </a:solidFill>
              </a:rPr>
              <a:t>рейтинге «</a:t>
            </a:r>
            <a:r>
              <a:rPr lang="ru-RU" sz="2400" dirty="0" err="1">
                <a:solidFill>
                  <a:srgbClr val="265B9C"/>
                </a:solidFill>
              </a:rPr>
              <a:t>Webometrics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Ranking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of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World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Universities</a:t>
            </a:r>
            <a:r>
              <a:rPr lang="ru-RU" sz="2400" dirty="0">
                <a:solidFill>
                  <a:srgbClr val="265B9C"/>
                </a:solidFill>
              </a:rPr>
              <a:t>» (</a:t>
            </a:r>
            <a:r>
              <a:rPr lang="ru-RU" sz="2400" dirty="0" err="1">
                <a:solidFill>
                  <a:srgbClr val="265B9C"/>
                </a:solidFill>
              </a:rPr>
              <a:t>Webometrics-Вебометрикс</a:t>
            </a:r>
            <a:r>
              <a:rPr lang="ru-RU" sz="2400" dirty="0">
                <a:solidFill>
                  <a:srgbClr val="265B9C"/>
                </a:solidFill>
              </a:rPr>
              <a:t>). </a:t>
            </a:r>
            <a:endParaRPr lang="ru-RU" sz="2400" dirty="0" smtClean="0">
              <a:solidFill>
                <a:srgbClr val="265B9C"/>
              </a:solidFill>
            </a:endParaRPr>
          </a:p>
          <a:p>
            <a:pPr algn="just">
              <a:buClr>
                <a:srgbClr val="C00000"/>
              </a:buClr>
            </a:pPr>
            <a:endParaRPr lang="ru-RU" sz="2400" dirty="0" smtClean="0">
              <a:solidFill>
                <a:srgbClr val="265B9C"/>
              </a:solidFill>
            </a:endParaRPr>
          </a:p>
          <a:p>
            <a:pPr marL="457200" indent="-45720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400" dirty="0">
                <a:solidFill>
                  <a:srgbClr val="265B9C"/>
                </a:solidFill>
              </a:rPr>
              <a:t>Рейтинг </a:t>
            </a:r>
            <a:r>
              <a:rPr lang="ru-RU" sz="2400" dirty="0" err="1">
                <a:solidFill>
                  <a:srgbClr val="265B9C"/>
                </a:solidFill>
              </a:rPr>
              <a:t>Webometrics</a:t>
            </a:r>
            <a:r>
              <a:rPr lang="ru-RU" sz="2400" dirty="0">
                <a:solidFill>
                  <a:srgbClr val="265B9C"/>
                </a:solidFill>
              </a:rPr>
              <a:t> имеет влияние на Рейтинг лучших университетов мира QS-рейтинг университетов мира» (QS </a:t>
            </a:r>
            <a:r>
              <a:rPr lang="ru-RU" sz="2400" dirty="0" err="1">
                <a:solidFill>
                  <a:srgbClr val="265B9C"/>
                </a:solidFill>
              </a:rPr>
              <a:t>World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University</a:t>
            </a:r>
            <a:r>
              <a:rPr lang="ru-RU" sz="2400" dirty="0">
                <a:solidFill>
                  <a:srgbClr val="265B9C"/>
                </a:solidFill>
              </a:rPr>
              <a:t> </a:t>
            </a:r>
            <a:r>
              <a:rPr lang="ru-RU" sz="2400" dirty="0" err="1">
                <a:solidFill>
                  <a:srgbClr val="265B9C"/>
                </a:solidFill>
              </a:rPr>
              <a:t>Rankings</a:t>
            </a:r>
            <a:r>
              <a:rPr lang="ru-RU" sz="2400" dirty="0">
                <a:solidFill>
                  <a:srgbClr val="265B9C"/>
                </a:solidFill>
              </a:rPr>
              <a:t>) </a:t>
            </a:r>
          </a:p>
          <a:p>
            <a:pPr algn="just">
              <a:buClr>
                <a:srgbClr val="C00000"/>
              </a:buClr>
            </a:pPr>
            <a:endParaRPr lang="ru-RU" sz="2400" b="1" dirty="0" smtClean="0">
              <a:solidFill>
                <a:srgbClr val="265B9C"/>
              </a:solidFill>
            </a:endParaRPr>
          </a:p>
          <a:p>
            <a:pPr marL="457200" indent="-457200" algn="just">
              <a:buClr>
                <a:srgbClr val="C00000"/>
              </a:buClr>
              <a:buFont typeface="Wingdings" pitchFamily="2" charset="2"/>
              <a:buChar char="ü"/>
            </a:pP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8AB4F-3B18-4684-BAF8-7349035C5B7D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59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46309</TotalTime>
  <Words>3886</Words>
  <Application>Microsoft Office PowerPoint</Application>
  <PresentationFormat>Произвольный</PresentationFormat>
  <Paragraphs>1098</Paragraphs>
  <Slides>37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8" baseType="lpstr">
      <vt:lpstr>Arial</vt:lpstr>
      <vt:lpstr>Bookman Old Style</vt:lpstr>
      <vt:lpstr>Calibri</vt:lpstr>
      <vt:lpstr>Franklin Gothic Book</vt:lpstr>
      <vt:lpstr>Gill Sans MT</vt:lpstr>
      <vt:lpstr>Gotham Pro</vt:lpstr>
      <vt:lpstr>Gotham Pro Narrow Medium</vt:lpstr>
      <vt:lpstr>Times New Roman</vt:lpstr>
      <vt:lpstr>Wingdings</vt:lpstr>
      <vt:lpstr>Office Theme</vt:lpstr>
      <vt:lpstr>PHOTO-PAINT</vt:lpstr>
      <vt:lpstr>Казахский университет экономики, финансов и международной торговли</vt:lpstr>
      <vt:lpstr> 1. Учебно-методическая работа в  КазУЭФМТ</vt:lpstr>
      <vt:lpstr> в  КазУЭФМТ</vt:lpstr>
      <vt:lpstr>КазУЭФМТ. Факты. 2017-2019 гг.</vt:lpstr>
      <vt:lpstr>Специальности, аккредитованные европейским агентством по аккредитации и экспертизе качества высшего образования FIBAA (г. Бонн, Германия).</vt:lpstr>
      <vt:lpstr>Участие в ранжировании вузов – рейтинг Независимого агентства  аккредитации и рейтинга (НААР), НПП РК «Атамекен»  </vt:lpstr>
      <vt:lpstr>Рейтинг Независимого казахстанского агентства по обеспечению качества в образовании (НКАОКО, НАОКО)</vt:lpstr>
      <vt:lpstr>Казхастан-2050 - Национальный рейтинг по инновациям и академическому превосходству (Генеральный рейтинг вузов - по версии Республиканского рейтингового агентства  НАН ВШ Казахстана) 4 место – в Генеральном рейтинге 2019</vt:lpstr>
      <vt:lpstr>Презентация PowerPoint</vt:lpstr>
      <vt:lpstr>РЕЕСТР ОП.  Степень достижимости формируемых результатов обучения в разрезе ОП кафедр, бакалавритат, %: </vt:lpstr>
      <vt:lpstr>Магистратура, докторантура</vt:lpstr>
      <vt:lpstr>Динамика контингента обучающихся в разрезе программ за период с 2015 по 2019 гг. (по сост. на  1  октября)</vt:lpstr>
      <vt:lpstr>Динамика обучающихся по государственным образовательным грантам </vt:lpstr>
      <vt:lpstr>Динамика приема обучающихся по формам и уровням подготовки с 2015 по 2019 гг.</vt:lpstr>
      <vt:lpstr>Динамика выпуска бакалавров и магистров   с 2017 по 2019 гг.</vt:lpstr>
      <vt:lpstr>Трудоустройство выпускников, %</vt:lpstr>
      <vt:lpstr> 2. Научно-исследовательская работа в  КазУЭФМТ</vt:lpstr>
      <vt:lpstr>Научные темы ППС в разрезе кафедр</vt:lpstr>
      <vt:lpstr>Научные темы ППС в разрезе кафедр</vt:lpstr>
      <vt:lpstr>Количество  проведенных научных  мероприятий  за 2016-2019 гг.</vt:lpstr>
      <vt:lpstr>Динамика публикаций штатного ППС  в период с 2015 по 2019 гг. по состоянию на 31 августа</vt:lpstr>
      <vt:lpstr>Индекс Хирша (h-index)</vt:lpstr>
      <vt:lpstr>Учебно-научные лаборатории кафедр университета</vt:lpstr>
      <vt:lpstr>Учебно-научные лаборатории кафедр университета</vt:lpstr>
      <vt:lpstr>Программы двойного диплома и академ.мобильность</vt:lpstr>
      <vt:lpstr>WELCOME Centre. Иностранные студенты</vt:lpstr>
      <vt:lpstr>3. Воспитательная работа</vt:lpstr>
      <vt:lpstr>Презентация PowerPoint</vt:lpstr>
      <vt:lpstr>КДМ. Студенческий совет</vt:lpstr>
      <vt:lpstr>Студенческое самоуправление КазУЭФМТ</vt:lpstr>
      <vt:lpstr>Социальная поддержка студентов.  </vt:lpstr>
      <vt:lpstr>НАУЧНАЯ БИБЛИОТЕКА – абонемент и 6 читальных залов </vt:lpstr>
      <vt:lpstr>Объем книжного фонда университета за период  с 2013 по 2019 гг.</vt:lpstr>
      <vt:lpstr>Цифровизация образования</vt:lpstr>
      <vt:lpstr>Компьютерный парк</vt:lpstr>
      <vt:lpstr>В УНИВЕРСИТЕТЕ ВНЕДРЕНЫ ПЕРЕДОВЫЕ ИНФОРМАЦИОННО-КОММУНИКАЦИОННЫЕ ТЕХНОЛОГИИ Современная информационно-образовательная среда, включающая в себя 7 веб ориентированных информационных систем автоматизации учебного процесса E-university</vt:lpstr>
      <vt:lpstr>Участие в рейтинге Webometrics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номерами.indd</dc:title>
  <dc:creator>Кирилл</dc:creator>
  <cp:lastModifiedBy>ОТОиСПО</cp:lastModifiedBy>
  <cp:revision>387</cp:revision>
  <cp:lastPrinted>2019-11-11T09:44:33Z</cp:lastPrinted>
  <dcterms:created xsi:type="dcterms:W3CDTF">2017-12-15T13:55:10Z</dcterms:created>
  <dcterms:modified xsi:type="dcterms:W3CDTF">2019-11-20T14:27:09Z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2017-09-28T00:00:00Z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2017-12-15T00:00:00Z</vt:filetime>
  </property>
</Properties>
</file>