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4" r:id="rId1"/>
  </p:sldMasterIdLst>
  <p:notesMasterIdLst>
    <p:notesMasterId r:id="rId39"/>
  </p:notesMasterIdLst>
  <p:handoutMasterIdLst>
    <p:handoutMasterId r:id="rId40"/>
  </p:handoutMasterIdLst>
  <p:sldIdLst>
    <p:sldId id="380" r:id="rId2"/>
    <p:sldId id="360" r:id="rId3"/>
    <p:sldId id="303" r:id="rId4"/>
    <p:sldId id="322" r:id="rId5"/>
    <p:sldId id="308" r:id="rId6"/>
    <p:sldId id="362" r:id="rId7"/>
    <p:sldId id="363" r:id="rId8"/>
    <p:sldId id="364" r:id="rId9"/>
    <p:sldId id="307" r:id="rId10"/>
    <p:sldId id="309" r:id="rId11"/>
    <p:sldId id="331" r:id="rId12"/>
    <p:sldId id="382" r:id="rId13"/>
    <p:sldId id="333" r:id="rId14"/>
    <p:sldId id="320" r:id="rId15"/>
    <p:sldId id="311" r:id="rId16"/>
    <p:sldId id="365" r:id="rId17"/>
    <p:sldId id="366" r:id="rId18"/>
    <p:sldId id="347" r:id="rId19"/>
    <p:sldId id="367" r:id="rId20"/>
    <p:sldId id="368" r:id="rId21"/>
    <p:sldId id="338" r:id="rId22"/>
    <p:sldId id="371" r:id="rId23"/>
    <p:sldId id="372" r:id="rId24"/>
    <p:sldId id="373" r:id="rId25"/>
    <p:sldId id="374" r:id="rId26"/>
    <p:sldId id="354" r:id="rId27"/>
    <p:sldId id="369" r:id="rId28"/>
    <p:sldId id="340" r:id="rId29"/>
    <p:sldId id="323" r:id="rId30"/>
    <p:sldId id="370" r:id="rId31"/>
    <p:sldId id="357" r:id="rId32"/>
    <p:sldId id="375" r:id="rId33"/>
    <p:sldId id="376" r:id="rId34"/>
    <p:sldId id="377" r:id="rId35"/>
    <p:sldId id="378" r:id="rId36"/>
    <p:sldId id="358" r:id="rId37"/>
    <p:sldId id="280" r:id="rId38"/>
  </p:sldIdLst>
  <p:sldSz cx="9144000" cy="6858000" type="screen4x3"/>
  <p:notesSz cx="9144000" cy="6858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2EE"/>
    <a:srgbClr val="F2BDA8"/>
    <a:srgbClr val="F9E1D7"/>
    <a:srgbClr val="FCE9E4"/>
    <a:srgbClr val="69A4D9"/>
    <a:srgbClr val="003964"/>
    <a:srgbClr val="004274"/>
    <a:srgbClr val="F1B8A1"/>
    <a:srgbClr val="F4C6BE"/>
    <a:srgbClr val="9434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717" autoAdjust="0"/>
  </p:normalViewPr>
  <p:slideViewPr>
    <p:cSldViewPr>
      <p:cViewPr varScale="1">
        <p:scale>
          <a:sx n="55" d="100"/>
          <a:sy n="55" d="100"/>
        </p:scale>
        <p:origin x="-96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8" d="100"/>
        <a:sy n="178" d="100"/>
      </p:scale>
      <p:origin x="0" y="0"/>
    </p:cViewPr>
  </p:sorterViewPr>
  <p:notesViewPr>
    <p:cSldViewPr>
      <p:cViewPr varScale="1">
        <p:scale>
          <a:sx n="117" d="100"/>
          <a:sy n="117" d="100"/>
        </p:scale>
        <p:origin x="-2400" y="-10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5;&#1050;\&#1044;&#1086;&#1083;&#1103;_&#1055;&#1088;&#1080;&#1105;&#1084;&#1072;-2016%20&#1050;&#1072;&#1079;&#1059;&#1069;&#1060;&#1052;&#1058;%20&#1087;&#1086;%20&#1075;.&#1040;&#1089;&#1090;&#1072;&#1085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&#1055;&#1050;\&#1044;&#1086;&#1083;&#1103;_&#1055;&#1088;&#1080;&#1105;&#1084;&#1072;-2016%20&#1050;&#1072;&#1079;&#1059;&#1069;&#1060;&#1052;&#1058;%20&#1087;&#1086;%20&#1075;.&#1040;&#1089;&#1090;&#1072;&#1085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477450689239659"/>
          <c:y val="3.4124623675693591E-2"/>
          <c:w val="0.87335448304889196"/>
          <c:h val="0.88654311633862171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rgbClr val="AD362D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Лист5!$D$12:$I$12</c:f>
              <c:strCache>
                <c:ptCount val="6"/>
                <c:pt idx="0">
                  <c:v>2012-2013</c:v>
                </c:pt>
                <c:pt idx="1">
                  <c:v>2013-2014</c:v>
                </c:pt>
                <c:pt idx="2">
                  <c:v>2014-2015</c:v>
                </c:pt>
                <c:pt idx="3">
                  <c:v>2015-2016</c:v>
                </c:pt>
                <c:pt idx="4">
                  <c:v>2016-2017</c:v>
                </c:pt>
                <c:pt idx="5">
                  <c:v>2017-2018</c:v>
                </c:pt>
              </c:strCache>
            </c:strRef>
          </c:cat>
          <c:val>
            <c:numRef>
              <c:f>Лист5!$D$13:$I$13</c:f>
              <c:numCache>
                <c:formatCode>0.0</c:formatCode>
                <c:ptCount val="6"/>
                <c:pt idx="0">
                  <c:v>87.9</c:v>
                </c:pt>
                <c:pt idx="1">
                  <c:v>88.2</c:v>
                </c:pt>
                <c:pt idx="2">
                  <c:v>89</c:v>
                </c:pt>
                <c:pt idx="3">
                  <c:v>93</c:v>
                </c:pt>
                <c:pt idx="4">
                  <c:v>93.6</c:v>
                </c:pt>
                <c:pt idx="5">
                  <c:v>93.9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5C1-41DF-BF05-BE48856C1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2057088"/>
        <c:axId val="272058624"/>
      </c:lineChart>
      <c:catAx>
        <c:axId val="27205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2058624"/>
        <c:crosses val="autoZero"/>
        <c:auto val="1"/>
        <c:lblAlgn val="ctr"/>
        <c:lblOffset val="100"/>
        <c:noMultiLvlLbl val="0"/>
      </c:catAx>
      <c:valAx>
        <c:axId val="27205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/>
                  <a:t>процент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2057088"/>
        <c:crosses val="autoZero"/>
        <c:crossBetween val="between"/>
      </c:valAx>
      <c:spPr>
        <a:gradFill>
          <a:gsLst>
            <a:gs pos="0">
              <a:schemeClr val="accent2">
                <a:lumMod val="0"/>
                <a:lumOff val="100000"/>
                <a:alpha val="22000"/>
              </a:schemeClr>
            </a:gs>
            <a:gs pos="76000">
              <a:srgbClr val="F7C4A2">
                <a:alpha val="78000"/>
                <a:lumMod val="96000"/>
                <a:lumOff val="4000"/>
              </a:srgbClr>
            </a:gs>
            <a:gs pos="100000">
              <a:schemeClr val="accent2">
                <a:lumMod val="45000"/>
                <a:lumOff val="55000"/>
              </a:schemeClr>
            </a:gs>
            <a:gs pos="90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ln cap="sq">
          <a:solidFill>
            <a:schemeClr val="accent3">
              <a:lumMod val="60000"/>
              <a:lumOff val="40000"/>
              <a:alpha val="51000"/>
            </a:schemeClr>
          </a:solidFill>
          <a:miter lim="800000"/>
        </a:ln>
        <a:effectLst/>
      </c:spPr>
    </c:plotArea>
    <c:plotVisOnly val="1"/>
    <c:dispBlanksAs val="gap"/>
    <c:showDLblsOverMax val="0"/>
  </c:chart>
  <c:spPr>
    <a:gradFill>
      <a:gsLst>
        <a:gs pos="0">
          <a:schemeClr val="accent2">
            <a:lumMod val="0"/>
            <a:lumOff val="100000"/>
            <a:alpha val="22000"/>
          </a:schemeClr>
        </a:gs>
        <a:gs pos="100000">
          <a:schemeClr val="accent2">
            <a:lumMod val="45000"/>
            <a:lumOff val="55000"/>
          </a:schemeClr>
        </a:gs>
        <a:gs pos="100000">
          <a:schemeClr val="accent2">
            <a:lumMod val="45000"/>
            <a:lumOff val="55000"/>
          </a:schemeClr>
        </a:gs>
        <a:gs pos="100000">
          <a:schemeClr val="accent2">
            <a:lumMod val="30000"/>
            <a:lumOff val="70000"/>
          </a:schemeClr>
        </a:gs>
      </a:gsLst>
      <a:lin ang="5400000" scaled="1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189-4C13-BFB2-09025262088D}"/>
              </c:ext>
            </c:extLst>
          </c:dPt>
          <c:dPt>
            <c:idx val="1"/>
            <c:bubble3D val="0"/>
            <c:spPr>
              <a:solidFill>
                <a:srgbClr val="0B03A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89-4C13-BFB2-09025262088D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189-4C13-BFB2-09025262088D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89-4C13-BFB2-09025262088D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189-4C13-BFB2-09025262088D}"/>
              </c:ext>
            </c:extLst>
          </c:dPt>
          <c:dLbls>
            <c:dLbl>
              <c:idx val="0"/>
              <c:layout>
                <c:manualLayout>
                  <c:x val="4.2296713130163532E-2"/>
                  <c:y val="-2.644834215216962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89-4C13-BFB2-09025262088D}"/>
                </c:ext>
              </c:extLst>
            </c:dLbl>
            <c:dLbl>
              <c:idx val="1"/>
              <c:layout>
                <c:manualLayout>
                  <c:x val="-7.3733970819556361E-3"/>
                  <c:y val="0.1925933443452134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89-4C13-BFB2-09025262088D}"/>
                </c:ext>
              </c:extLst>
            </c:dLbl>
            <c:dLbl>
              <c:idx val="2"/>
              <c:layout>
                <c:manualLayout>
                  <c:x val="-3.4487999822829872E-2"/>
                  <c:y val="5.177916515020014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189-4C13-BFB2-09025262088D}"/>
                </c:ext>
              </c:extLst>
            </c:dLbl>
            <c:dLbl>
              <c:idx val="3"/>
              <c:layout>
                <c:manualLayout>
                  <c:x val="3.5879165184764014E-2"/>
                  <c:y val="0.20518048284293341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магистры; </a:t>
                    </a:r>
                    <a:r>
                      <a:rPr lang="ru-RU" sz="1400" b="0" dirty="0" smtClean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91</a:t>
                    </a:r>
                  </a:p>
                  <a:p>
                    <a:endParaRPr lang="ru-RU" sz="1400" b="0" dirty="0">
                      <a:solidFill>
                        <a:srgbClr val="282B6A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89-4C13-BFB2-09025262088D}"/>
                </c:ext>
              </c:extLst>
            </c:dLbl>
            <c:dLbl>
              <c:idx val="4"/>
              <c:layout>
                <c:manualLayout>
                  <c:x val="9.2188460752810258E-2"/>
                  <c:y val="-2.272716668066505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189-4C13-BFB2-0902526208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rgbClr val="282B6A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Лист2!$I$8:$I$12</c:f>
              <c:strCache>
                <c:ptCount val="5"/>
                <c:pt idx="0">
                  <c:v>доктора наук</c:v>
                </c:pt>
                <c:pt idx="1">
                  <c:v>кандидаты наук</c:v>
                </c:pt>
                <c:pt idx="2">
                  <c:v>PhD</c:v>
                </c:pt>
                <c:pt idx="3">
                  <c:v>магистры</c:v>
                </c:pt>
                <c:pt idx="4">
                  <c:v>остальные</c:v>
                </c:pt>
              </c:strCache>
            </c:strRef>
          </c:cat>
          <c:val>
            <c:numRef>
              <c:f>Лист2!$J$8:$J$12</c:f>
              <c:numCache>
                <c:formatCode>General</c:formatCode>
                <c:ptCount val="5"/>
                <c:pt idx="0">
                  <c:v>29</c:v>
                </c:pt>
                <c:pt idx="1">
                  <c:v>90</c:v>
                </c:pt>
                <c:pt idx="2">
                  <c:v>20</c:v>
                </c:pt>
                <c:pt idx="3">
                  <c:v>95</c:v>
                </c:pt>
                <c:pt idx="4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189-4C13-BFB2-090252620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2.3698692285438829E-2"/>
          <c:y val="0.86569426169079855"/>
          <c:w val="0.96076981940948813"/>
          <c:h val="0.11591496589116904"/>
        </c:manualLayout>
      </c:layout>
      <c:overlay val="0"/>
      <c:txPr>
        <a:bodyPr/>
        <a:lstStyle/>
        <a:p>
          <a:pPr>
            <a:defRPr sz="1400" b="0">
              <a:solidFill>
                <a:srgbClr val="282B6A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992F2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68A-47B0-B3C1-7F130E802BF0}"/>
              </c:ext>
            </c:extLst>
          </c:dPt>
          <c:dPt>
            <c:idx val="1"/>
            <c:bubble3D val="0"/>
            <c:spPr>
              <a:solidFill>
                <a:srgbClr val="0B03A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68A-47B0-B3C1-7F130E802BF0}"/>
              </c:ext>
            </c:extLst>
          </c:dPt>
          <c:dPt>
            <c:idx val="2"/>
            <c:bubble3D val="0"/>
            <c:spPr>
              <a:solidFill>
                <a:srgbClr val="DC7D7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68A-47B0-B3C1-7F130E802BF0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68A-47B0-B3C1-7F130E802BF0}"/>
              </c:ext>
            </c:extLst>
          </c:dPt>
          <c:dPt>
            <c:idx val="4"/>
            <c:bubble3D val="0"/>
            <c:spPr>
              <a:solidFill>
                <a:srgbClr val="00A1DA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68A-47B0-B3C1-7F130E802BF0}"/>
              </c:ext>
            </c:extLst>
          </c:dPt>
          <c:dLbls>
            <c:dLbl>
              <c:idx val="0"/>
              <c:layout>
                <c:manualLayout>
                  <c:x val="4.2296713130163532E-2"/>
                  <c:y val="-2.6448342152169603E-2"/>
                </c:manualLayout>
              </c:layout>
              <c:tx>
                <c:rich>
                  <a:bodyPr/>
                  <a:lstStyle/>
                  <a:p>
                    <a:fld id="{1DF1B424-20EA-4848-BED3-9DBF078A8C19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 smtClean="0"/>
                      <a:t> - 26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68A-47B0-B3C1-7F130E802BF0}"/>
                </c:ext>
              </c:extLst>
            </c:dLbl>
            <c:dLbl>
              <c:idx val="1"/>
              <c:layout>
                <c:manualLayout>
                  <c:x val="-7.3733970819556309E-3"/>
                  <c:y val="0.19259334434521341"/>
                </c:manualLayout>
              </c:layout>
              <c:tx>
                <c:rich>
                  <a:bodyPr/>
                  <a:lstStyle/>
                  <a:p>
                    <a:fld id="{927DE47D-5B6F-4239-ACCD-7FF0AD810090}" type="CATEGORYNAME">
                      <a:rPr lang="ru-RU" smtClean="0"/>
                      <a:pPr/>
                      <a:t>[ИМЯ КАТЕГОРИИ]</a:t>
                    </a:fld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- 69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68A-47B0-B3C1-7F130E802BF0}"/>
                </c:ext>
              </c:extLst>
            </c:dLbl>
            <c:dLbl>
              <c:idx val="2"/>
              <c:layout>
                <c:manualLayout>
                  <c:x val="-3.4487999822829858E-2"/>
                  <c:y val="5.1779165150200146E-2"/>
                </c:manualLayout>
              </c:layout>
              <c:tx>
                <c:rich>
                  <a:bodyPr/>
                  <a:lstStyle/>
                  <a:p>
                    <a:fld id="{096D6FC1-CD03-48F1-AE15-D323AE3F9C7E}" type="CATEGORYNAME">
                      <a:rPr lang="en-US" smtClean="0"/>
                      <a:pPr/>
                      <a:t>[ИМЯ КАТЕГОРИИ]</a:t>
                    </a:fld>
                    <a:r>
                      <a:rPr lang="en-US" baseline="0" dirty="0" smtClean="0"/>
                      <a:t> - 20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68A-47B0-B3C1-7F130E802BF0}"/>
                </c:ext>
              </c:extLst>
            </c:dLbl>
            <c:dLbl>
              <c:idx val="3"/>
              <c:layout>
                <c:manualLayout>
                  <c:x val="3.5879165184763986E-2"/>
                  <c:y val="0.2051804828429333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dirty="0" smtClean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Магистры</a:t>
                    </a:r>
                    <a:r>
                      <a:rPr lang="ru-RU" sz="1400" b="0" baseline="0" dirty="0" smtClean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- 84</a:t>
                    </a:r>
                    <a:endParaRPr lang="ru-RU" sz="1400" b="0" dirty="0" smtClean="0">
                      <a:solidFill>
                        <a:srgbClr val="282B6A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endParaRPr lang="ru-RU" sz="1400" b="0" dirty="0">
                      <a:solidFill>
                        <a:srgbClr val="282B6A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8A-47B0-B3C1-7F130E802BF0}"/>
                </c:ext>
              </c:extLst>
            </c:dLbl>
            <c:dLbl>
              <c:idx val="4"/>
              <c:layout>
                <c:manualLayout>
                  <c:x val="0.10316240725360055"/>
                  <c:y val="-2.5690108905624471E-2"/>
                </c:manualLayout>
              </c:layout>
              <c:tx>
                <c:rich>
                  <a:bodyPr/>
                  <a:lstStyle/>
                  <a:p>
                    <a:fld id="{12BD7181-E10F-42C7-9CCB-AA0345FBDDC3}" type="CATEGORYNAME">
                      <a:rPr lang="ru-RU" smtClean="0"/>
                      <a:pPr/>
                      <a:t>[ИМЯ КАТЕГОРИИ]</a:t>
                    </a:fld>
                    <a:r>
                      <a:rPr lang="ru-RU" dirty="0" smtClean="0"/>
                      <a:t> - 25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68A-47B0-B3C1-7F130E802B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rgbClr val="282B6A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Лист2!$I$8:$I$12</c:f>
              <c:strCache>
                <c:ptCount val="5"/>
                <c:pt idx="0">
                  <c:v>доктора наук</c:v>
                </c:pt>
                <c:pt idx="1">
                  <c:v>кандидаты наук</c:v>
                </c:pt>
                <c:pt idx="2">
                  <c:v>PhD</c:v>
                </c:pt>
                <c:pt idx="3">
                  <c:v>магистры</c:v>
                </c:pt>
                <c:pt idx="4">
                  <c:v>остальные</c:v>
                </c:pt>
              </c:strCache>
            </c:strRef>
          </c:cat>
          <c:val>
            <c:numRef>
              <c:f>Лист2!$J$8:$J$12</c:f>
              <c:numCache>
                <c:formatCode>General</c:formatCode>
                <c:ptCount val="5"/>
                <c:pt idx="0">
                  <c:v>29</c:v>
                </c:pt>
                <c:pt idx="1">
                  <c:v>90</c:v>
                </c:pt>
                <c:pt idx="2">
                  <c:v>20</c:v>
                </c:pt>
                <c:pt idx="3">
                  <c:v>95</c:v>
                </c:pt>
                <c:pt idx="4">
                  <c:v>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68A-47B0-B3C1-7F130E802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2.3698692285438829E-2"/>
          <c:y val="0.86569426169079811"/>
          <c:w val="0.96076981940948769"/>
          <c:h val="0.11591496589116904"/>
        </c:manualLayout>
      </c:layout>
      <c:overlay val="0"/>
      <c:txPr>
        <a:bodyPr/>
        <a:lstStyle/>
        <a:p>
          <a:pPr>
            <a:defRPr sz="1400" b="0">
              <a:solidFill>
                <a:srgbClr val="282B6A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DAF61F-8B19-44DA-B38C-FF0051890209}" type="doc">
      <dgm:prSet loTypeId="urn:microsoft.com/office/officeart/2005/8/layout/pyramid2" loCatId="list" qsTypeId="urn:microsoft.com/office/officeart/2005/8/quickstyle/simple5" qsCatId="simple" csTypeId="urn:microsoft.com/office/officeart/2005/8/colors/accent2_4" csCatId="accent2" phldr="1"/>
      <dgm:spPr/>
    </dgm:pt>
    <dgm:pt modelId="{DA03704C-9696-4C89-A148-5798E95D67C1}">
      <dgm:prSet custT="1"/>
      <dgm:spPr>
        <a:ln>
          <a:solidFill>
            <a:srgbClr val="B41814"/>
          </a:solidFill>
        </a:ln>
      </dgm:spPr>
      <dgm:t>
        <a:bodyPr/>
        <a:lstStyle/>
        <a:p>
          <a:pPr algn="just"/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1. </a:t>
          </a:r>
          <a:r>
            <a:rPr lang="ru-RU" alt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Получение подтверждения международной аккредитации образовательных программ через аккредитационное агентство </a:t>
          </a:r>
          <a:r>
            <a:rPr lang="en-US" alt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FIBAA</a:t>
          </a:r>
          <a:r>
            <a:rPr lang="ru-RU" alt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(Германия) сроком на 5 лет до сентября 2022 г. (сертификаты)</a:t>
          </a:r>
          <a:endParaRPr lang="ru-RU" sz="1350" b="1" i="1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gm:t>
    </dgm:pt>
    <dgm:pt modelId="{A34428F2-B72A-4F56-9E89-BD59CE0C4474}" type="parTrans" cxnId="{A7865E5B-E839-4243-9363-9FC2E449E691}">
      <dgm:prSet/>
      <dgm:spPr/>
      <dgm:t>
        <a:bodyPr/>
        <a:lstStyle/>
        <a:p>
          <a:endParaRPr lang="ru-RU"/>
        </a:p>
      </dgm:t>
    </dgm:pt>
    <dgm:pt modelId="{EB6A3680-7D0B-4EC4-8C48-5E98E5C01A26}" type="sibTrans" cxnId="{A7865E5B-E839-4243-9363-9FC2E449E691}">
      <dgm:prSet/>
      <dgm:spPr/>
      <dgm:t>
        <a:bodyPr/>
        <a:lstStyle/>
        <a:p>
          <a:endParaRPr lang="ru-RU"/>
        </a:p>
      </dgm:t>
    </dgm:pt>
    <dgm:pt modelId="{6448DF67-DD2F-4AD7-8D2F-E8E416DD8827}">
      <dgm:prSet phldrT="[Текст]" custT="1"/>
      <dgm:spPr/>
      <dgm:t>
        <a:bodyPr/>
        <a:lstStyle/>
        <a:p>
          <a:pPr algn="just"/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Times New Roman" panose="02020603050405020304" pitchFamily="18" charset="0"/>
            </a:rPr>
            <a:t>3</a:t>
          </a:r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. Март 2018 г. – пройден 2-ой </a:t>
          </a:r>
          <a:r>
            <a:rPr lang="ru-RU" sz="1350" b="1" i="1" dirty="0" err="1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постмониторинг</a:t>
          </a:r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по специализированной аккредитации НААР РК.</a:t>
          </a:r>
          <a:endParaRPr lang="ru-RU" sz="1350" b="1" i="1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gm:t>
    </dgm:pt>
    <dgm:pt modelId="{CF467ABB-7C3F-4674-9FD7-8A377B2E000C}" type="parTrans" cxnId="{D0384216-E1EB-49E5-8D3D-2932F08F5EAB}">
      <dgm:prSet/>
      <dgm:spPr/>
      <dgm:t>
        <a:bodyPr/>
        <a:lstStyle/>
        <a:p>
          <a:endParaRPr lang="ru-RU"/>
        </a:p>
      </dgm:t>
    </dgm:pt>
    <dgm:pt modelId="{6EF79EC3-1836-415C-9C9A-051726A05868}" type="sibTrans" cxnId="{D0384216-E1EB-49E5-8D3D-2932F08F5EAB}">
      <dgm:prSet/>
      <dgm:spPr/>
      <dgm:t>
        <a:bodyPr/>
        <a:lstStyle/>
        <a:p>
          <a:endParaRPr lang="ru-RU"/>
        </a:p>
      </dgm:t>
    </dgm:pt>
    <dgm:pt modelId="{3B16B291-24FB-413F-BD6A-C50BA387F4C0}">
      <dgm:prSet phldrT="[Текст]" custT="1"/>
      <dgm:spPr/>
      <dgm:t>
        <a:bodyPr/>
        <a:lstStyle/>
        <a:p>
          <a:pPr algn="just"/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Times New Roman" panose="02020603050405020304" pitchFamily="18" charset="0"/>
            </a:rPr>
            <a:t>4</a:t>
          </a:r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.</a:t>
          </a:r>
          <a:r>
            <a:rPr lang="ru-RU" alt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Высокие показатели трудоустройства выпускников</a:t>
          </a:r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</a:t>
          </a:r>
          <a:endParaRPr lang="ru-RU" sz="1350" b="1" i="1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gm:t>
    </dgm:pt>
    <dgm:pt modelId="{944EE5A5-C529-4791-A66E-315C84708CD5}" type="parTrans" cxnId="{54A582DC-C261-4D27-B1AB-01F1A61116F1}">
      <dgm:prSet/>
      <dgm:spPr/>
      <dgm:t>
        <a:bodyPr/>
        <a:lstStyle/>
        <a:p>
          <a:endParaRPr lang="ru-RU"/>
        </a:p>
      </dgm:t>
    </dgm:pt>
    <dgm:pt modelId="{9F3C3615-2486-4D27-BB07-D89396640E60}" type="sibTrans" cxnId="{54A582DC-C261-4D27-B1AB-01F1A61116F1}">
      <dgm:prSet/>
      <dgm:spPr/>
      <dgm:t>
        <a:bodyPr/>
        <a:lstStyle/>
        <a:p>
          <a:endParaRPr lang="ru-RU"/>
        </a:p>
      </dgm:t>
    </dgm:pt>
    <dgm:pt modelId="{228C05F5-C07F-4EA8-AF00-43E54CD7BBAE}">
      <dgm:prSet phldrT="[Текст]" custT="1"/>
      <dgm:spPr/>
      <dgm:t>
        <a:bodyPr/>
        <a:lstStyle/>
        <a:p>
          <a:pPr algn="just"/>
          <a:r>
            <a:rPr lang="ru-RU" alt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5. Хорошие позиции в ранжировании вузов</a:t>
          </a:r>
          <a:endParaRPr lang="ru-RU" sz="1350" b="1" i="1" dirty="0">
            <a:solidFill>
              <a:schemeClr val="bg2">
                <a:lumMod val="2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C7CE3EB0-40EC-4C58-BDCB-C4DF95210E95}" type="parTrans" cxnId="{69633ADF-E3B7-4DEB-B3FA-0DE80C439179}">
      <dgm:prSet/>
      <dgm:spPr/>
      <dgm:t>
        <a:bodyPr/>
        <a:lstStyle/>
        <a:p>
          <a:endParaRPr lang="ru-RU"/>
        </a:p>
      </dgm:t>
    </dgm:pt>
    <dgm:pt modelId="{DD39982F-C748-4DEC-A83B-FF31A25F5EA4}" type="sibTrans" cxnId="{69633ADF-E3B7-4DEB-B3FA-0DE80C439179}">
      <dgm:prSet/>
      <dgm:spPr/>
      <dgm:t>
        <a:bodyPr/>
        <a:lstStyle/>
        <a:p>
          <a:endParaRPr lang="ru-RU"/>
        </a:p>
      </dgm:t>
    </dgm:pt>
    <dgm:pt modelId="{0A13ECE2-877C-45CD-90E9-B2BA1905BEDD}">
      <dgm:prSet phldrT="[Текст]" custT="1"/>
      <dgm:spPr/>
      <dgm:t>
        <a:bodyPr/>
        <a:lstStyle/>
        <a:p>
          <a:pPr algn="just"/>
          <a:r>
            <a:rPr lang="ru-RU" alt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6. </a:t>
          </a:r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18 апреля 2018 г. – успешное прохождение 1-го инспекционного аудита СМК. </a:t>
          </a:r>
          <a:endParaRPr lang="ru-RU" sz="1350" b="1" i="1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gm:t>
    </dgm:pt>
    <dgm:pt modelId="{7256FFB4-A0A7-47DD-BFCA-8C08AB8957B6}" type="parTrans" cxnId="{B233B9E4-29BB-40BC-ACCF-57CED98804B8}">
      <dgm:prSet/>
      <dgm:spPr/>
      <dgm:t>
        <a:bodyPr/>
        <a:lstStyle/>
        <a:p>
          <a:endParaRPr lang="ru-RU"/>
        </a:p>
      </dgm:t>
    </dgm:pt>
    <dgm:pt modelId="{1B626672-5A96-4925-ACA8-51774F1B437F}" type="sibTrans" cxnId="{B233B9E4-29BB-40BC-ACCF-57CED98804B8}">
      <dgm:prSet/>
      <dgm:spPr/>
      <dgm:t>
        <a:bodyPr/>
        <a:lstStyle/>
        <a:p>
          <a:endParaRPr lang="ru-RU"/>
        </a:p>
      </dgm:t>
    </dgm:pt>
    <dgm:pt modelId="{BC63E673-674C-4C43-9368-699F87A834F2}">
      <dgm:prSet phldrT="[Текст]" custT="1"/>
      <dgm:spPr/>
      <dgm:t>
        <a:bodyPr/>
        <a:lstStyle/>
        <a:p>
          <a:pPr algn="just"/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7. 27 апреля 2018 г.– прохождение мониторинга по проектам </a:t>
          </a:r>
          <a:r>
            <a:rPr lang="pl-PL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Erasmus+</a:t>
          </a:r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«</a:t>
          </a:r>
          <a:r>
            <a:rPr lang="en-US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EDUQAS</a:t>
          </a:r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» «Внедрение системы обеспечения качества образования посредством сотрудничества Университет-Бизнес-Государство в вузах», «Международная кредитная мобильность».</a:t>
          </a:r>
          <a:endParaRPr lang="ru-RU" sz="1350" b="1" i="1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gm:t>
    </dgm:pt>
    <dgm:pt modelId="{039F183D-EA43-4D1C-B1A6-5792F6027A2D}" type="parTrans" cxnId="{CD1D4688-D9F0-410B-A4CF-E8963720D7E8}">
      <dgm:prSet/>
      <dgm:spPr/>
      <dgm:t>
        <a:bodyPr/>
        <a:lstStyle/>
        <a:p>
          <a:endParaRPr lang="ru-RU"/>
        </a:p>
      </dgm:t>
    </dgm:pt>
    <dgm:pt modelId="{175BB8B4-70DD-4200-8D77-5B10453CAE00}" type="sibTrans" cxnId="{CD1D4688-D9F0-410B-A4CF-E8963720D7E8}">
      <dgm:prSet/>
      <dgm:spPr/>
      <dgm:t>
        <a:bodyPr/>
        <a:lstStyle/>
        <a:p>
          <a:endParaRPr lang="ru-RU"/>
        </a:p>
      </dgm:t>
    </dgm:pt>
    <dgm:pt modelId="{D98F3617-455A-41FA-BD7F-BD579E405BEF}">
      <dgm:prSet phldrT="[Текст]" custT="1"/>
      <dgm:spPr/>
      <dgm:t>
        <a:bodyPr/>
        <a:lstStyle/>
        <a:p>
          <a:pPr algn="just"/>
          <a:r>
            <a:rPr lang="ru-RU" alt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8. </a:t>
          </a:r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Оптимизация организационной структуры университета</a:t>
          </a:r>
          <a:endParaRPr lang="ru-RU" sz="1350" b="1" i="1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gm:t>
    </dgm:pt>
    <dgm:pt modelId="{1B9F8E67-D3B2-47EC-820F-1CC44F4EBA83}" type="parTrans" cxnId="{F4528020-C5D6-48CE-BAFD-2EE57CF8D8DF}">
      <dgm:prSet/>
      <dgm:spPr/>
      <dgm:t>
        <a:bodyPr/>
        <a:lstStyle/>
        <a:p>
          <a:endParaRPr lang="ru-RU"/>
        </a:p>
      </dgm:t>
    </dgm:pt>
    <dgm:pt modelId="{2A30EE53-E606-4C55-951D-7E83402D6F53}" type="sibTrans" cxnId="{F4528020-C5D6-48CE-BAFD-2EE57CF8D8DF}">
      <dgm:prSet/>
      <dgm:spPr/>
      <dgm:t>
        <a:bodyPr/>
        <a:lstStyle/>
        <a:p>
          <a:endParaRPr lang="ru-RU"/>
        </a:p>
      </dgm:t>
    </dgm:pt>
    <dgm:pt modelId="{47577BDC-D8F8-420B-921B-6A90AE5EA269}">
      <dgm:prSet custT="1"/>
      <dgm:spPr>
        <a:ln>
          <a:solidFill>
            <a:srgbClr val="B41814"/>
          </a:solidFill>
        </a:ln>
      </dgm:spPr>
      <dgm:t>
        <a:bodyPr/>
        <a:lstStyle/>
        <a:p>
          <a:pPr algn="just"/>
          <a:r>
            <a:rPr lang="ru-RU" sz="1350" b="1" i="1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2. 24-30 января 2018 г. – успешное прохождение проверки на соблюдение законодательства Республики Казахстан об образовании и квалификационных требований к образовательной деятельности, и перечня документов, подтверждающих соответствие им со стороны ККСОН Министерства образования РК.</a:t>
          </a:r>
          <a:endParaRPr lang="ru-RU" sz="1350" b="1" i="1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gm:t>
    </dgm:pt>
    <dgm:pt modelId="{038B80E6-670D-4566-AE24-DF15415A8FD3}" type="parTrans" cxnId="{7ED87D5F-0EA1-4172-93C7-2E8EABFF52D3}">
      <dgm:prSet/>
      <dgm:spPr/>
      <dgm:t>
        <a:bodyPr/>
        <a:lstStyle/>
        <a:p>
          <a:endParaRPr lang="ru-RU"/>
        </a:p>
      </dgm:t>
    </dgm:pt>
    <dgm:pt modelId="{1E2E1E99-B248-4355-9899-D047EEEF4F95}" type="sibTrans" cxnId="{7ED87D5F-0EA1-4172-93C7-2E8EABFF52D3}">
      <dgm:prSet/>
      <dgm:spPr/>
      <dgm:t>
        <a:bodyPr/>
        <a:lstStyle/>
        <a:p>
          <a:endParaRPr lang="ru-RU"/>
        </a:p>
      </dgm:t>
    </dgm:pt>
    <dgm:pt modelId="{0D6575D2-3DFB-4E9E-960F-8895F47D3C76}" type="pres">
      <dgm:prSet presAssocID="{D4DAF61F-8B19-44DA-B38C-FF0051890209}" presName="compositeShape" presStyleCnt="0">
        <dgm:presLayoutVars>
          <dgm:dir/>
          <dgm:resizeHandles/>
        </dgm:presLayoutVars>
      </dgm:prSet>
      <dgm:spPr/>
    </dgm:pt>
    <dgm:pt modelId="{1D6C0AF5-5BBB-45B8-9F92-77DBF5A1BAEE}" type="pres">
      <dgm:prSet presAssocID="{D4DAF61F-8B19-44DA-B38C-FF0051890209}" presName="pyramid" presStyleLbl="node1" presStyleIdx="0" presStyleCnt="1" custScaleX="114829"/>
      <dgm:spPr>
        <a:solidFill>
          <a:srgbClr val="943439"/>
        </a:solidFill>
      </dgm:spPr>
    </dgm:pt>
    <dgm:pt modelId="{C746E5F7-AC92-4B96-9413-3BF4F7E06EB3}" type="pres">
      <dgm:prSet presAssocID="{D4DAF61F-8B19-44DA-B38C-FF0051890209}" presName="theList" presStyleCnt="0"/>
      <dgm:spPr/>
    </dgm:pt>
    <dgm:pt modelId="{FBEFD25A-8E41-47C1-A2FC-B360CE3F576C}" type="pres">
      <dgm:prSet presAssocID="{DA03704C-9696-4C89-A148-5798E95D67C1}" presName="aNode" presStyleLbl="fgAcc1" presStyleIdx="0" presStyleCnt="8" custScaleX="174879" custScaleY="324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E7F1A-68A3-42FF-BE61-82C8B9A398C5}" type="pres">
      <dgm:prSet presAssocID="{DA03704C-9696-4C89-A148-5798E95D67C1}" presName="aSpace" presStyleCnt="0"/>
      <dgm:spPr/>
    </dgm:pt>
    <dgm:pt modelId="{2A5E5ADA-257F-4CD8-844F-8F4BF0B204EA}" type="pres">
      <dgm:prSet presAssocID="{47577BDC-D8F8-420B-921B-6A90AE5EA269}" presName="aNode" presStyleLbl="fgAcc1" presStyleIdx="1" presStyleCnt="8" custScaleX="173124" custScaleY="469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E070B4-07FD-4689-8DE5-813955C6A33C}" type="pres">
      <dgm:prSet presAssocID="{47577BDC-D8F8-420B-921B-6A90AE5EA269}" presName="aSpace" presStyleCnt="0"/>
      <dgm:spPr/>
    </dgm:pt>
    <dgm:pt modelId="{3E61E2C1-1E37-4240-9176-B8DF0789F29D}" type="pres">
      <dgm:prSet presAssocID="{6448DF67-DD2F-4AD7-8D2F-E8E416DD8827}" presName="aNode" presStyleLbl="fgAcc1" presStyleIdx="2" presStyleCnt="8" custScaleX="173124" custScaleY="207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6E9B4B-6D7A-4F53-A746-05CA70B30D0C}" type="pres">
      <dgm:prSet presAssocID="{6448DF67-DD2F-4AD7-8D2F-E8E416DD8827}" presName="aSpace" presStyleCnt="0"/>
      <dgm:spPr/>
    </dgm:pt>
    <dgm:pt modelId="{5890B034-5BC7-44F4-89DB-B74DA09C431F}" type="pres">
      <dgm:prSet presAssocID="{3B16B291-24FB-413F-BD6A-C50BA387F4C0}" presName="aNode" presStyleLbl="fgAcc1" presStyleIdx="3" presStyleCnt="8" custScaleX="172503" custScaleY="142004" custLinFactY="11378" custLinFactNeighborX="-52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D3CAF5-4499-4669-B043-43ED54EBFB3E}" type="pres">
      <dgm:prSet presAssocID="{3B16B291-24FB-413F-BD6A-C50BA387F4C0}" presName="aSpace" presStyleCnt="0"/>
      <dgm:spPr/>
    </dgm:pt>
    <dgm:pt modelId="{6608FD0A-61AF-4F12-A090-233C7CD4091F}" type="pres">
      <dgm:prSet presAssocID="{228C05F5-C07F-4EA8-AF00-43E54CD7BBAE}" presName="aNode" presStyleLbl="fgAcc1" presStyleIdx="4" presStyleCnt="8" custScaleX="172503" custScaleY="90447" custLinFactY="30716" custLinFactNeighborX="-52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F5B51D-B698-42DE-8166-5BD7A40F0C6F}" type="pres">
      <dgm:prSet presAssocID="{228C05F5-C07F-4EA8-AF00-43E54CD7BBAE}" presName="aSpace" presStyleCnt="0"/>
      <dgm:spPr/>
    </dgm:pt>
    <dgm:pt modelId="{91955098-E9F7-4506-A608-B34A61AA62A3}" type="pres">
      <dgm:prSet presAssocID="{0A13ECE2-877C-45CD-90E9-B2BA1905BEDD}" presName="aNode" presStyleLbl="fgAcc1" presStyleIdx="5" presStyleCnt="8" custScaleX="172503" custScaleY="134203" custLinFactY="43138" custLinFactNeighborX="-52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A2764F-0218-4FE2-8501-FD81C3D9D067}" type="pres">
      <dgm:prSet presAssocID="{0A13ECE2-877C-45CD-90E9-B2BA1905BEDD}" presName="aSpace" presStyleCnt="0"/>
      <dgm:spPr/>
    </dgm:pt>
    <dgm:pt modelId="{DEA895A2-F6FD-4EDF-BA7E-24E16DC6F119}" type="pres">
      <dgm:prSet presAssocID="{BC63E673-674C-4C43-9368-699F87A834F2}" presName="aNode" presStyleLbl="fgAcc1" presStyleIdx="6" presStyleCnt="8" custScaleX="172503" custScaleY="364189" custLinFactY="59214" custLinFactNeighborX="-52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BC310-4DA9-4852-B672-FE99DE884A21}" type="pres">
      <dgm:prSet presAssocID="{BC63E673-674C-4C43-9368-699F87A834F2}" presName="aSpace" presStyleCnt="0"/>
      <dgm:spPr/>
    </dgm:pt>
    <dgm:pt modelId="{4B199CFC-4626-4C63-8933-491B13695C95}" type="pres">
      <dgm:prSet presAssocID="{D98F3617-455A-41FA-BD7F-BD579E405BEF}" presName="aNode" presStyleLbl="fgAcc1" presStyleIdx="7" presStyleCnt="8" custScaleX="172503" custScaleY="189010" custLinFactY="66426" custLinFactNeighborX="-52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74D44D-680D-4A23-B25C-BE1480202EB5}" type="pres">
      <dgm:prSet presAssocID="{D98F3617-455A-41FA-BD7F-BD579E405BEF}" presName="aSpace" presStyleCnt="0"/>
      <dgm:spPr/>
    </dgm:pt>
  </dgm:ptLst>
  <dgm:cxnLst>
    <dgm:cxn modelId="{F4528020-C5D6-48CE-BAFD-2EE57CF8D8DF}" srcId="{D4DAF61F-8B19-44DA-B38C-FF0051890209}" destId="{D98F3617-455A-41FA-BD7F-BD579E405BEF}" srcOrd="7" destOrd="0" parTransId="{1B9F8E67-D3B2-47EC-820F-1CC44F4EBA83}" sibTransId="{2A30EE53-E606-4C55-951D-7E83402D6F53}"/>
    <dgm:cxn modelId="{7ED87D5F-0EA1-4172-93C7-2E8EABFF52D3}" srcId="{D4DAF61F-8B19-44DA-B38C-FF0051890209}" destId="{47577BDC-D8F8-420B-921B-6A90AE5EA269}" srcOrd="1" destOrd="0" parTransId="{038B80E6-670D-4566-AE24-DF15415A8FD3}" sibTransId="{1E2E1E99-B248-4355-9899-D047EEEF4F95}"/>
    <dgm:cxn modelId="{A7865E5B-E839-4243-9363-9FC2E449E691}" srcId="{D4DAF61F-8B19-44DA-B38C-FF0051890209}" destId="{DA03704C-9696-4C89-A148-5798E95D67C1}" srcOrd="0" destOrd="0" parTransId="{A34428F2-B72A-4F56-9E89-BD59CE0C4474}" sibTransId="{EB6A3680-7D0B-4EC4-8C48-5E98E5C01A26}"/>
    <dgm:cxn modelId="{69633ADF-E3B7-4DEB-B3FA-0DE80C439179}" srcId="{D4DAF61F-8B19-44DA-B38C-FF0051890209}" destId="{228C05F5-C07F-4EA8-AF00-43E54CD7BBAE}" srcOrd="4" destOrd="0" parTransId="{C7CE3EB0-40EC-4C58-BDCB-C4DF95210E95}" sibTransId="{DD39982F-C748-4DEC-A83B-FF31A25F5EA4}"/>
    <dgm:cxn modelId="{CC04D5C9-B881-4769-8B8A-CE9A5DCF3E2F}" type="presOf" srcId="{3B16B291-24FB-413F-BD6A-C50BA387F4C0}" destId="{5890B034-5BC7-44F4-89DB-B74DA09C431F}" srcOrd="0" destOrd="0" presId="urn:microsoft.com/office/officeart/2005/8/layout/pyramid2"/>
    <dgm:cxn modelId="{5AC1216C-EA8F-44E0-BC30-03AAE9C6CB20}" type="presOf" srcId="{0A13ECE2-877C-45CD-90E9-B2BA1905BEDD}" destId="{91955098-E9F7-4506-A608-B34A61AA62A3}" srcOrd="0" destOrd="0" presId="urn:microsoft.com/office/officeart/2005/8/layout/pyramid2"/>
    <dgm:cxn modelId="{B233B9E4-29BB-40BC-ACCF-57CED98804B8}" srcId="{D4DAF61F-8B19-44DA-B38C-FF0051890209}" destId="{0A13ECE2-877C-45CD-90E9-B2BA1905BEDD}" srcOrd="5" destOrd="0" parTransId="{7256FFB4-A0A7-47DD-BFCA-8C08AB8957B6}" sibTransId="{1B626672-5A96-4925-ACA8-51774F1B437F}"/>
    <dgm:cxn modelId="{CD1D4688-D9F0-410B-A4CF-E8963720D7E8}" srcId="{D4DAF61F-8B19-44DA-B38C-FF0051890209}" destId="{BC63E673-674C-4C43-9368-699F87A834F2}" srcOrd="6" destOrd="0" parTransId="{039F183D-EA43-4D1C-B1A6-5792F6027A2D}" sibTransId="{175BB8B4-70DD-4200-8D77-5B10453CAE00}"/>
    <dgm:cxn modelId="{3870663A-AEA6-44D9-B32B-39BD9961F74B}" type="presOf" srcId="{D98F3617-455A-41FA-BD7F-BD579E405BEF}" destId="{4B199CFC-4626-4C63-8933-491B13695C95}" srcOrd="0" destOrd="0" presId="urn:microsoft.com/office/officeart/2005/8/layout/pyramid2"/>
    <dgm:cxn modelId="{29ABAA0D-3422-4988-9213-A36BC8AA229F}" type="presOf" srcId="{228C05F5-C07F-4EA8-AF00-43E54CD7BBAE}" destId="{6608FD0A-61AF-4F12-A090-233C7CD4091F}" srcOrd="0" destOrd="0" presId="urn:microsoft.com/office/officeart/2005/8/layout/pyramid2"/>
    <dgm:cxn modelId="{54A582DC-C261-4D27-B1AB-01F1A61116F1}" srcId="{D4DAF61F-8B19-44DA-B38C-FF0051890209}" destId="{3B16B291-24FB-413F-BD6A-C50BA387F4C0}" srcOrd="3" destOrd="0" parTransId="{944EE5A5-C529-4791-A66E-315C84708CD5}" sibTransId="{9F3C3615-2486-4D27-BB07-D89396640E60}"/>
    <dgm:cxn modelId="{B96782F5-1735-4DD9-8CAA-314F96F6FB51}" type="presOf" srcId="{DA03704C-9696-4C89-A148-5798E95D67C1}" destId="{FBEFD25A-8E41-47C1-A2FC-B360CE3F576C}" srcOrd="0" destOrd="0" presId="urn:microsoft.com/office/officeart/2005/8/layout/pyramid2"/>
    <dgm:cxn modelId="{745420DA-E681-43EC-AF64-6A5ED5AF2DFF}" type="presOf" srcId="{D4DAF61F-8B19-44DA-B38C-FF0051890209}" destId="{0D6575D2-3DFB-4E9E-960F-8895F47D3C76}" srcOrd="0" destOrd="0" presId="urn:microsoft.com/office/officeart/2005/8/layout/pyramid2"/>
    <dgm:cxn modelId="{F6C4BC32-F48F-44FA-849A-624511341679}" type="presOf" srcId="{6448DF67-DD2F-4AD7-8D2F-E8E416DD8827}" destId="{3E61E2C1-1E37-4240-9176-B8DF0789F29D}" srcOrd="0" destOrd="0" presId="urn:microsoft.com/office/officeart/2005/8/layout/pyramid2"/>
    <dgm:cxn modelId="{BEB40A81-ACE2-4C9C-8C76-15BB90DC311B}" type="presOf" srcId="{47577BDC-D8F8-420B-921B-6A90AE5EA269}" destId="{2A5E5ADA-257F-4CD8-844F-8F4BF0B204EA}" srcOrd="0" destOrd="0" presId="urn:microsoft.com/office/officeart/2005/8/layout/pyramid2"/>
    <dgm:cxn modelId="{D0384216-E1EB-49E5-8D3D-2932F08F5EAB}" srcId="{D4DAF61F-8B19-44DA-B38C-FF0051890209}" destId="{6448DF67-DD2F-4AD7-8D2F-E8E416DD8827}" srcOrd="2" destOrd="0" parTransId="{CF467ABB-7C3F-4674-9FD7-8A377B2E000C}" sibTransId="{6EF79EC3-1836-415C-9C9A-051726A05868}"/>
    <dgm:cxn modelId="{F495864A-787E-4FC9-81B4-FD88C3B33DEE}" type="presOf" srcId="{BC63E673-674C-4C43-9368-699F87A834F2}" destId="{DEA895A2-F6FD-4EDF-BA7E-24E16DC6F119}" srcOrd="0" destOrd="0" presId="urn:microsoft.com/office/officeart/2005/8/layout/pyramid2"/>
    <dgm:cxn modelId="{470327BE-CC87-454A-970A-8F8C168B8DA7}" type="presParOf" srcId="{0D6575D2-3DFB-4E9E-960F-8895F47D3C76}" destId="{1D6C0AF5-5BBB-45B8-9F92-77DBF5A1BAEE}" srcOrd="0" destOrd="0" presId="urn:microsoft.com/office/officeart/2005/8/layout/pyramid2"/>
    <dgm:cxn modelId="{1D0E9662-8B2E-47BC-9AA8-E93D25F33FA9}" type="presParOf" srcId="{0D6575D2-3DFB-4E9E-960F-8895F47D3C76}" destId="{C746E5F7-AC92-4B96-9413-3BF4F7E06EB3}" srcOrd="1" destOrd="0" presId="urn:microsoft.com/office/officeart/2005/8/layout/pyramid2"/>
    <dgm:cxn modelId="{CF0DD3ED-B313-4287-B1F5-3589595BC3D3}" type="presParOf" srcId="{C746E5F7-AC92-4B96-9413-3BF4F7E06EB3}" destId="{FBEFD25A-8E41-47C1-A2FC-B360CE3F576C}" srcOrd="0" destOrd="0" presId="urn:microsoft.com/office/officeart/2005/8/layout/pyramid2"/>
    <dgm:cxn modelId="{AD8C579F-BDA8-4965-A0E1-68CAF3F9D50D}" type="presParOf" srcId="{C746E5F7-AC92-4B96-9413-3BF4F7E06EB3}" destId="{D15E7F1A-68A3-42FF-BE61-82C8B9A398C5}" srcOrd="1" destOrd="0" presId="urn:microsoft.com/office/officeart/2005/8/layout/pyramid2"/>
    <dgm:cxn modelId="{D6481E6D-B799-48DD-A9D8-E05B9840E46C}" type="presParOf" srcId="{C746E5F7-AC92-4B96-9413-3BF4F7E06EB3}" destId="{2A5E5ADA-257F-4CD8-844F-8F4BF0B204EA}" srcOrd="2" destOrd="0" presId="urn:microsoft.com/office/officeart/2005/8/layout/pyramid2"/>
    <dgm:cxn modelId="{14559610-07D1-47D7-8D40-BE8D707CD559}" type="presParOf" srcId="{C746E5F7-AC92-4B96-9413-3BF4F7E06EB3}" destId="{82E070B4-07FD-4689-8DE5-813955C6A33C}" srcOrd="3" destOrd="0" presId="urn:microsoft.com/office/officeart/2005/8/layout/pyramid2"/>
    <dgm:cxn modelId="{AC108701-BFCF-4E9E-B794-DBF4F318BA0E}" type="presParOf" srcId="{C746E5F7-AC92-4B96-9413-3BF4F7E06EB3}" destId="{3E61E2C1-1E37-4240-9176-B8DF0789F29D}" srcOrd="4" destOrd="0" presId="urn:microsoft.com/office/officeart/2005/8/layout/pyramid2"/>
    <dgm:cxn modelId="{AA22D901-A90C-4149-98B0-5F2D37A3081E}" type="presParOf" srcId="{C746E5F7-AC92-4B96-9413-3BF4F7E06EB3}" destId="{416E9B4B-6D7A-4F53-A746-05CA70B30D0C}" srcOrd="5" destOrd="0" presId="urn:microsoft.com/office/officeart/2005/8/layout/pyramid2"/>
    <dgm:cxn modelId="{CF7661EA-BE28-4361-8556-59E0698BF1D9}" type="presParOf" srcId="{C746E5F7-AC92-4B96-9413-3BF4F7E06EB3}" destId="{5890B034-5BC7-44F4-89DB-B74DA09C431F}" srcOrd="6" destOrd="0" presId="urn:microsoft.com/office/officeart/2005/8/layout/pyramid2"/>
    <dgm:cxn modelId="{091706CA-CD96-4AD2-BD00-C7ADF8B7D60E}" type="presParOf" srcId="{C746E5F7-AC92-4B96-9413-3BF4F7E06EB3}" destId="{3CD3CAF5-4499-4669-B043-43ED54EBFB3E}" srcOrd="7" destOrd="0" presId="urn:microsoft.com/office/officeart/2005/8/layout/pyramid2"/>
    <dgm:cxn modelId="{39854897-699A-466C-9F10-FE3709F0330D}" type="presParOf" srcId="{C746E5F7-AC92-4B96-9413-3BF4F7E06EB3}" destId="{6608FD0A-61AF-4F12-A090-233C7CD4091F}" srcOrd="8" destOrd="0" presId="urn:microsoft.com/office/officeart/2005/8/layout/pyramid2"/>
    <dgm:cxn modelId="{F267654A-63AF-4AE1-85D5-D19642BCC645}" type="presParOf" srcId="{C746E5F7-AC92-4B96-9413-3BF4F7E06EB3}" destId="{35F5B51D-B698-42DE-8166-5BD7A40F0C6F}" srcOrd="9" destOrd="0" presId="urn:microsoft.com/office/officeart/2005/8/layout/pyramid2"/>
    <dgm:cxn modelId="{4405085C-FB32-440E-852B-5D26FF23595A}" type="presParOf" srcId="{C746E5F7-AC92-4B96-9413-3BF4F7E06EB3}" destId="{91955098-E9F7-4506-A608-B34A61AA62A3}" srcOrd="10" destOrd="0" presId="urn:microsoft.com/office/officeart/2005/8/layout/pyramid2"/>
    <dgm:cxn modelId="{7CFF4623-FAC0-411D-8E60-930C5015932E}" type="presParOf" srcId="{C746E5F7-AC92-4B96-9413-3BF4F7E06EB3}" destId="{08A2764F-0218-4FE2-8501-FD81C3D9D067}" srcOrd="11" destOrd="0" presId="urn:microsoft.com/office/officeart/2005/8/layout/pyramid2"/>
    <dgm:cxn modelId="{3CCC4248-074C-49DA-817F-87CC8A2CA836}" type="presParOf" srcId="{C746E5F7-AC92-4B96-9413-3BF4F7E06EB3}" destId="{DEA895A2-F6FD-4EDF-BA7E-24E16DC6F119}" srcOrd="12" destOrd="0" presId="urn:microsoft.com/office/officeart/2005/8/layout/pyramid2"/>
    <dgm:cxn modelId="{5CA62E2A-101A-4893-BFB3-10D2BF40F65B}" type="presParOf" srcId="{C746E5F7-AC92-4B96-9413-3BF4F7E06EB3}" destId="{31DBC310-4DA9-4852-B672-FE99DE884A21}" srcOrd="13" destOrd="0" presId="urn:microsoft.com/office/officeart/2005/8/layout/pyramid2"/>
    <dgm:cxn modelId="{FFEC2B32-3410-4A6B-B967-24359D5269B6}" type="presParOf" srcId="{C746E5F7-AC92-4B96-9413-3BF4F7E06EB3}" destId="{4B199CFC-4626-4C63-8933-491B13695C95}" srcOrd="14" destOrd="0" presId="urn:microsoft.com/office/officeart/2005/8/layout/pyramid2"/>
    <dgm:cxn modelId="{057293E9-8652-412D-9195-225C91D62189}" type="presParOf" srcId="{C746E5F7-AC92-4B96-9413-3BF4F7E06EB3}" destId="{9D74D44D-680D-4A23-B25C-BE1480202EB5}" srcOrd="15" destOrd="0" presId="urn:microsoft.com/office/officeart/2005/8/layout/pyramid2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DA7911-0846-4E98-A612-2328C32114E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759EBF-941F-49E9-A0CC-FF0108BD132A}">
      <dgm:prSet phldrT="[Текст]" custT="1"/>
      <dgm:spPr>
        <a:solidFill>
          <a:srgbClr val="F9E1D7"/>
        </a:solidFill>
      </dgm:spPr>
      <dgm:t>
        <a:bodyPr/>
        <a:lstStyle/>
        <a:p>
          <a:r>
            <a:rPr lang="ru-RU" sz="2400" b="1" i="1" cap="all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 а к у л ь т е т ы</a:t>
          </a:r>
          <a:endParaRPr lang="ru-RU" sz="2400" b="1" i="1" cap="all" baseline="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1B1F4D3F-21C1-4849-BF49-F24634931FF7}" type="parTrans" cxnId="{A4E66A22-E47B-4976-96B3-652E204D5215}">
      <dgm:prSet/>
      <dgm:spPr/>
      <dgm:t>
        <a:bodyPr/>
        <a:lstStyle/>
        <a:p>
          <a:endParaRPr lang="ru-RU"/>
        </a:p>
      </dgm:t>
    </dgm:pt>
    <dgm:pt modelId="{81ED39F0-620A-4B8C-AB54-9351648E1235}" type="sibTrans" cxnId="{A4E66A22-E47B-4976-96B3-652E204D5215}">
      <dgm:prSet/>
      <dgm:spPr/>
      <dgm:t>
        <a:bodyPr/>
        <a:lstStyle/>
        <a:p>
          <a:endParaRPr lang="ru-RU"/>
        </a:p>
      </dgm:t>
    </dgm:pt>
    <dgm:pt modelId="{3EF3428A-FAB7-4957-B7A4-94BBA068045A}">
      <dgm:prSet phldrT="[Текст]" custT="1"/>
      <dgm:spPr>
        <a:solidFill>
          <a:srgbClr val="F9E1D7"/>
        </a:solidFill>
      </dgm:spPr>
      <dgm:t>
        <a:bodyPr/>
        <a:lstStyle/>
        <a:p>
          <a:r>
            <a:rPr lang="ru-RU" sz="24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Факультет базовой подготовки</a:t>
          </a:r>
          <a:endParaRPr lang="ru-RU" sz="24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81B2F24A-F62E-48A4-A40E-90171ECCEFC1}" type="parTrans" cxnId="{9C41C43C-CFFA-48A1-A670-F8CD9F3E56A7}">
      <dgm:prSet/>
      <dgm:spPr/>
      <dgm:t>
        <a:bodyPr/>
        <a:lstStyle/>
        <a:p>
          <a:endParaRPr lang="ru-RU"/>
        </a:p>
      </dgm:t>
    </dgm:pt>
    <dgm:pt modelId="{0B3AC4B3-26E9-49A1-B4DE-716BBE7C127D}" type="sibTrans" cxnId="{9C41C43C-CFFA-48A1-A670-F8CD9F3E56A7}">
      <dgm:prSet/>
      <dgm:spPr/>
      <dgm:t>
        <a:bodyPr/>
        <a:lstStyle/>
        <a:p>
          <a:endParaRPr lang="ru-RU"/>
        </a:p>
      </dgm:t>
    </dgm:pt>
    <dgm:pt modelId="{29E65313-6C73-4C47-A9C7-B69F3144644F}">
      <dgm:prSet phldrT="[Текст]" custT="1"/>
      <dgm:spPr>
        <a:solidFill>
          <a:srgbClr val="F9E1D7"/>
        </a:solidFill>
      </dgm:spPr>
      <dgm:t>
        <a:bodyPr/>
        <a:lstStyle/>
        <a:p>
          <a:r>
            <a:rPr lang="ru-RU" sz="2400" b="0" i="1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Факультет «Экономика</a:t>
          </a:r>
          <a:r>
            <a:rPr lang="en-US" sz="2400" b="0" i="1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 </a:t>
          </a:r>
          <a:r>
            <a:rPr lang="ru-RU" sz="2400" b="0" i="1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и бизнес»</a:t>
          </a:r>
          <a:endParaRPr lang="ru-RU" sz="24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E58F61D4-03AA-4221-8110-02035E610248}" type="parTrans" cxnId="{8933DAF3-ABF3-4241-8910-0338CD91D70C}">
      <dgm:prSet/>
      <dgm:spPr/>
      <dgm:t>
        <a:bodyPr/>
        <a:lstStyle/>
        <a:p>
          <a:endParaRPr lang="ru-RU"/>
        </a:p>
      </dgm:t>
    </dgm:pt>
    <dgm:pt modelId="{9A26E64A-4009-479C-9EB7-2E6F7F872753}" type="sibTrans" cxnId="{8933DAF3-ABF3-4241-8910-0338CD91D70C}">
      <dgm:prSet/>
      <dgm:spPr/>
      <dgm:t>
        <a:bodyPr/>
        <a:lstStyle/>
        <a:p>
          <a:endParaRPr lang="ru-RU"/>
        </a:p>
      </dgm:t>
    </dgm:pt>
    <dgm:pt modelId="{42C5A71A-CCAB-420D-B4A7-3F1327318D64}">
      <dgm:prSet phldrT="[Текст]" custT="1"/>
      <dgm:spPr>
        <a:solidFill>
          <a:srgbClr val="F9E1D7"/>
        </a:solidFill>
      </dgm:spPr>
      <dgm:t>
        <a:bodyPr/>
        <a:lstStyle/>
        <a:p>
          <a:r>
            <a:rPr lang="ru-RU" sz="24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Факультет прикладных наук</a:t>
          </a:r>
          <a:endParaRPr lang="ru-RU" sz="24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3E09A464-4FEC-4BBE-AE32-F6FF29B071BC}" type="parTrans" cxnId="{7B3B6C0F-2848-41D0-AAE7-36EFA3542DE4}">
      <dgm:prSet/>
      <dgm:spPr/>
      <dgm:t>
        <a:bodyPr/>
        <a:lstStyle/>
        <a:p>
          <a:endParaRPr lang="ru-RU"/>
        </a:p>
      </dgm:t>
    </dgm:pt>
    <dgm:pt modelId="{1F338CD2-F8BB-4681-A755-D02A1EC010F0}" type="sibTrans" cxnId="{7B3B6C0F-2848-41D0-AAE7-36EFA3542DE4}">
      <dgm:prSet/>
      <dgm:spPr/>
      <dgm:t>
        <a:bodyPr/>
        <a:lstStyle/>
        <a:p>
          <a:endParaRPr lang="ru-RU"/>
        </a:p>
      </dgm:t>
    </dgm:pt>
    <dgm:pt modelId="{8FF1D364-BE90-441B-A72A-80872E672115}">
      <dgm:prSet phldrT="[Текст]" custT="1"/>
      <dgm:spPr>
        <a:solidFill>
          <a:srgbClr val="F9E1D7"/>
        </a:solidFill>
      </dgm:spPr>
      <dgm:t>
        <a:bodyPr/>
        <a:lstStyle/>
        <a:p>
          <a:r>
            <a:rPr lang="ru-RU" sz="24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Факультет дистанционного обучения</a:t>
          </a:r>
          <a:endParaRPr lang="ru-RU" sz="24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37D70EC7-6864-464F-95E1-1381384E8452}" type="parTrans" cxnId="{CC9C9944-7CEE-4E45-8674-7509635B9321}">
      <dgm:prSet/>
      <dgm:spPr/>
      <dgm:t>
        <a:bodyPr/>
        <a:lstStyle/>
        <a:p>
          <a:endParaRPr lang="ru-RU"/>
        </a:p>
      </dgm:t>
    </dgm:pt>
    <dgm:pt modelId="{14CD0BE1-BD19-4650-AF52-0504BE08F61F}" type="sibTrans" cxnId="{CC9C9944-7CEE-4E45-8674-7509635B9321}">
      <dgm:prSet/>
      <dgm:spPr/>
      <dgm:t>
        <a:bodyPr/>
        <a:lstStyle/>
        <a:p>
          <a:endParaRPr lang="ru-RU"/>
        </a:p>
      </dgm:t>
    </dgm:pt>
    <dgm:pt modelId="{98381E61-0D75-4B52-8301-A91E37193CD1}">
      <dgm:prSet phldrT="[Текст]" custT="1"/>
      <dgm:spPr>
        <a:solidFill>
          <a:srgbClr val="F9E1D7"/>
        </a:solidFill>
      </dgm:spPr>
      <dgm:t>
        <a:bodyPr/>
        <a:lstStyle/>
        <a:p>
          <a:r>
            <a:rPr lang="ru-RU" sz="24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Международная бизнес – школа</a:t>
          </a:r>
          <a:endParaRPr lang="ru-RU" sz="24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6E46BE25-4CAA-4928-9828-8BA1EC5B87F7}" type="parTrans" cxnId="{6B2A3AEC-D52B-4DCF-9DC4-81B823E1F506}">
      <dgm:prSet/>
      <dgm:spPr/>
      <dgm:t>
        <a:bodyPr/>
        <a:lstStyle/>
        <a:p>
          <a:endParaRPr lang="ru-RU"/>
        </a:p>
      </dgm:t>
    </dgm:pt>
    <dgm:pt modelId="{687439C0-2ACF-4D8B-A84D-0858F4B037BB}" type="sibTrans" cxnId="{6B2A3AEC-D52B-4DCF-9DC4-81B823E1F506}">
      <dgm:prSet/>
      <dgm:spPr/>
      <dgm:t>
        <a:bodyPr/>
        <a:lstStyle/>
        <a:p>
          <a:endParaRPr lang="ru-RU"/>
        </a:p>
      </dgm:t>
    </dgm:pt>
    <dgm:pt modelId="{8D23658A-872F-4A82-8DE0-D48CAFE2CF10}">
      <dgm:prSet phldrT="[Текст]" custT="1"/>
      <dgm:spPr>
        <a:solidFill>
          <a:srgbClr val="F9E1D7"/>
        </a:solidFill>
      </dgm:spPr>
      <dgm:t>
        <a:bodyPr/>
        <a:lstStyle/>
        <a:p>
          <a:r>
            <a:rPr lang="ru-RU" sz="24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Деканат по работе со студентами</a:t>
          </a:r>
          <a:endParaRPr lang="ru-RU" sz="24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6CB5B7B6-D91C-4327-9EFF-463EEBA20BE5}" type="parTrans" cxnId="{9D020ADE-9402-4D2F-A858-7588FC3E199C}">
      <dgm:prSet/>
      <dgm:spPr/>
      <dgm:t>
        <a:bodyPr/>
        <a:lstStyle/>
        <a:p>
          <a:endParaRPr lang="ru-RU"/>
        </a:p>
      </dgm:t>
    </dgm:pt>
    <dgm:pt modelId="{A2D51904-FA7F-4E48-99E7-ADCA4E50F90A}" type="sibTrans" cxnId="{9D020ADE-9402-4D2F-A858-7588FC3E199C}">
      <dgm:prSet/>
      <dgm:spPr/>
      <dgm:t>
        <a:bodyPr/>
        <a:lstStyle/>
        <a:p>
          <a:endParaRPr lang="ru-RU"/>
        </a:p>
      </dgm:t>
    </dgm:pt>
    <dgm:pt modelId="{2D4C42FE-75AC-4EDE-A401-39B40A56BC7F}" type="pres">
      <dgm:prSet presAssocID="{63DA7911-0846-4E98-A612-2328C32114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AAC6B2-4BAA-4563-A39A-5DB18E5C8362}" type="pres">
      <dgm:prSet presAssocID="{39759EBF-941F-49E9-A0CC-FF0108BD132A}" presName="root1" presStyleCnt="0"/>
      <dgm:spPr/>
    </dgm:pt>
    <dgm:pt modelId="{4B36E13F-77EC-428A-9785-B6438E27C6E2}" type="pres">
      <dgm:prSet presAssocID="{39759EBF-941F-49E9-A0CC-FF0108BD132A}" presName="LevelOneTextNode" presStyleLbl="node0" presStyleIdx="0" presStyleCnt="1" custScaleY="101609" custLinFactNeighborX="-6398" custLinFactNeighborY="11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16B873-C520-46D3-AF86-BE15A4A7B8D4}" type="pres">
      <dgm:prSet presAssocID="{39759EBF-941F-49E9-A0CC-FF0108BD132A}" presName="level2hierChild" presStyleCnt="0"/>
      <dgm:spPr/>
    </dgm:pt>
    <dgm:pt modelId="{03D37E2D-5A61-4AB1-89B9-520EB60B87E7}" type="pres">
      <dgm:prSet presAssocID="{81B2F24A-F62E-48A4-A40E-90171ECCEFC1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4DD730FE-79AB-4437-AE77-11716B6FC3D7}" type="pres">
      <dgm:prSet presAssocID="{81B2F24A-F62E-48A4-A40E-90171ECCEFC1}" presName="connTx" presStyleLbl="parChTrans1D2" presStyleIdx="0" presStyleCnt="6"/>
      <dgm:spPr/>
      <dgm:t>
        <a:bodyPr/>
        <a:lstStyle/>
        <a:p>
          <a:endParaRPr lang="ru-RU"/>
        </a:p>
      </dgm:t>
    </dgm:pt>
    <dgm:pt modelId="{67F0470E-9F55-426E-9ADE-1082FA27D784}" type="pres">
      <dgm:prSet presAssocID="{3EF3428A-FAB7-4957-B7A4-94BBA068045A}" presName="root2" presStyleCnt="0"/>
      <dgm:spPr/>
    </dgm:pt>
    <dgm:pt modelId="{BC19F529-693C-470C-AC32-89C6CDE7026C}" type="pres">
      <dgm:prSet presAssocID="{3EF3428A-FAB7-4957-B7A4-94BBA068045A}" presName="LevelTwoTextNode" presStyleLbl="node2" presStyleIdx="0" presStyleCnt="6" custScaleX="2838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288F01-6F2C-4AC5-989D-0772AD197366}" type="pres">
      <dgm:prSet presAssocID="{3EF3428A-FAB7-4957-B7A4-94BBA068045A}" presName="level3hierChild" presStyleCnt="0"/>
      <dgm:spPr/>
    </dgm:pt>
    <dgm:pt modelId="{5DE023AD-4D91-4E24-90F6-F90F117FFDDA}" type="pres">
      <dgm:prSet presAssocID="{E58F61D4-03AA-4221-8110-02035E610248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40476C2D-531D-4F1E-9982-887C8A142E84}" type="pres">
      <dgm:prSet presAssocID="{E58F61D4-03AA-4221-8110-02035E610248}" presName="connTx" presStyleLbl="parChTrans1D2" presStyleIdx="1" presStyleCnt="6"/>
      <dgm:spPr/>
      <dgm:t>
        <a:bodyPr/>
        <a:lstStyle/>
        <a:p>
          <a:endParaRPr lang="ru-RU"/>
        </a:p>
      </dgm:t>
    </dgm:pt>
    <dgm:pt modelId="{D865341F-0A5C-477F-9DE7-14C2EE396F98}" type="pres">
      <dgm:prSet presAssocID="{29E65313-6C73-4C47-A9C7-B69F3144644F}" presName="root2" presStyleCnt="0"/>
      <dgm:spPr/>
    </dgm:pt>
    <dgm:pt modelId="{7824132F-95AB-4F5E-8723-21305BEFC655}" type="pres">
      <dgm:prSet presAssocID="{29E65313-6C73-4C47-A9C7-B69F3144644F}" presName="LevelTwoTextNode" presStyleLbl="node2" presStyleIdx="1" presStyleCnt="6" custScaleX="284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69798F-2265-4173-9602-64C478BBA522}" type="pres">
      <dgm:prSet presAssocID="{29E65313-6C73-4C47-A9C7-B69F3144644F}" presName="level3hierChild" presStyleCnt="0"/>
      <dgm:spPr/>
    </dgm:pt>
    <dgm:pt modelId="{3FF8B51B-BFD0-4954-8FB0-64D833B77628}" type="pres">
      <dgm:prSet presAssocID="{3E09A464-4FEC-4BBE-AE32-F6FF29B071BC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3B12D5B7-54D5-43EC-A2AE-262C5A2EA3DC}" type="pres">
      <dgm:prSet presAssocID="{3E09A464-4FEC-4BBE-AE32-F6FF29B071BC}" presName="connTx" presStyleLbl="parChTrans1D2" presStyleIdx="2" presStyleCnt="6"/>
      <dgm:spPr/>
      <dgm:t>
        <a:bodyPr/>
        <a:lstStyle/>
        <a:p>
          <a:endParaRPr lang="ru-RU"/>
        </a:p>
      </dgm:t>
    </dgm:pt>
    <dgm:pt modelId="{D2D0A5AF-F602-4862-BD92-C2BF779C0F08}" type="pres">
      <dgm:prSet presAssocID="{42C5A71A-CCAB-420D-B4A7-3F1327318D64}" presName="root2" presStyleCnt="0"/>
      <dgm:spPr/>
    </dgm:pt>
    <dgm:pt modelId="{23F0A4B7-C04F-4702-8FFA-BD742F680412}" type="pres">
      <dgm:prSet presAssocID="{42C5A71A-CCAB-420D-B4A7-3F1327318D64}" presName="LevelTwoTextNode" presStyleLbl="node2" presStyleIdx="2" presStyleCnt="6" custScaleX="284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7C688F-3D31-4EA5-A4DB-4D1684BBE541}" type="pres">
      <dgm:prSet presAssocID="{42C5A71A-CCAB-420D-B4A7-3F1327318D64}" presName="level3hierChild" presStyleCnt="0"/>
      <dgm:spPr/>
    </dgm:pt>
    <dgm:pt modelId="{9B779672-B426-42F8-A27B-8084D3C699DA}" type="pres">
      <dgm:prSet presAssocID="{37D70EC7-6864-464F-95E1-1381384E8452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EDA12A5D-29CA-4C14-B36B-BE12130CABA0}" type="pres">
      <dgm:prSet presAssocID="{37D70EC7-6864-464F-95E1-1381384E8452}" presName="connTx" presStyleLbl="parChTrans1D2" presStyleIdx="3" presStyleCnt="6"/>
      <dgm:spPr/>
      <dgm:t>
        <a:bodyPr/>
        <a:lstStyle/>
        <a:p>
          <a:endParaRPr lang="ru-RU"/>
        </a:p>
      </dgm:t>
    </dgm:pt>
    <dgm:pt modelId="{BFAABDF6-8DB4-43E9-9439-4ACC8FD14FE6}" type="pres">
      <dgm:prSet presAssocID="{8FF1D364-BE90-441B-A72A-80872E672115}" presName="root2" presStyleCnt="0"/>
      <dgm:spPr/>
    </dgm:pt>
    <dgm:pt modelId="{504B529D-8E39-4193-9533-4BFE9620B651}" type="pres">
      <dgm:prSet presAssocID="{8FF1D364-BE90-441B-A72A-80872E672115}" presName="LevelTwoTextNode" presStyleLbl="node2" presStyleIdx="3" presStyleCnt="6" custScaleX="2824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F81F27-418D-4535-8B71-CB0F4D34907E}" type="pres">
      <dgm:prSet presAssocID="{8FF1D364-BE90-441B-A72A-80872E672115}" presName="level3hierChild" presStyleCnt="0"/>
      <dgm:spPr/>
    </dgm:pt>
    <dgm:pt modelId="{97877E40-F41B-4723-9805-B462B420EB47}" type="pres">
      <dgm:prSet presAssocID="{6CB5B7B6-D91C-4327-9EFF-463EEBA20BE5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B886A0DF-1DB3-46C2-8AD5-3ACAA78C1D8F}" type="pres">
      <dgm:prSet presAssocID="{6CB5B7B6-D91C-4327-9EFF-463EEBA20BE5}" presName="connTx" presStyleLbl="parChTrans1D2" presStyleIdx="4" presStyleCnt="6"/>
      <dgm:spPr/>
      <dgm:t>
        <a:bodyPr/>
        <a:lstStyle/>
        <a:p>
          <a:endParaRPr lang="ru-RU"/>
        </a:p>
      </dgm:t>
    </dgm:pt>
    <dgm:pt modelId="{EDF601F0-130D-49F9-A20E-C38573BD2B8F}" type="pres">
      <dgm:prSet presAssocID="{8D23658A-872F-4A82-8DE0-D48CAFE2CF10}" presName="root2" presStyleCnt="0"/>
      <dgm:spPr/>
    </dgm:pt>
    <dgm:pt modelId="{17A32FA2-18D3-4EE9-962D-40AA9A81F284}" type="pres">
      <dgm:prSet presAssocID="{8D23658A-872F-4A82-8DE0-D48CAFE2CF10}" presName="LevelTwoTextNode" presStyleLbl="node2" presStyleIdx="4" presStyleCnt="6" custScaleX="28171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8FB4E2-0111-4106-81ED-7221712C4D6B}" type="pres">
      <dgm:prSet presAssocID="{8D23658A-872F-4A82-8DE0-D48CAFE2CF10}" presName="level3hierChild" presStyleCnt="0"/>
      <dgm:spPr/>
    </dgm:pt>
    <dgm:pt modelId="{CF35DBEB-2D13-47D9-AE8F-4577F3CA521E}" type="pres">
      <dgm:prSet presAssocID="{6E46BE25-4CAA-4928-9828-8BA1EC5B87F7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D167298B-237A-4A6D-9674-1261F262EB65}" type="pres">
      <dgm:prSet presAssocID="{6E46BE25-4CAA-4928-9828-8BA1EC5B87F7}" presName="connTx" presStyleLbl="parChTrans1D2" presStyleIdx="5" presStyleCnt="6"/>
      <dgm:spPr/>
      <dgm:t>
        <a:bodyPr/>
        <a:lstStyle/>
        <a:p>
          <a:endParaRPr lang="ru-RU"/>
        </a:p>
      </dgm:t>
    </dgm:pt>
    <dgm:pt modelId="{2020D5B6-979A-423A-9EF4-DF5CCDC7DE54}" type="pres">
      <dgm:prSet presAssocID="{98381E61-0D75-4B52-8301-A91E37193CD1}" presName="root2" presStyleCnt="0"/>
      <dgm:spPr/>
    </dgm:pt>
    <dgm:pt modelId="{E2ED126B-0391-4E1D-98B7-C47F64274C8B}" type="pres">
      <dgm:prSet presAssocID="{98381E61-0D75-4B52-8301-A91E37193CD1}" presName="LevelTwoTextNode" presStyleLbl="node2" presStyleIdx="5" presStyleCnt="6" custScaleX="280117" custLinFactNeighborX="2277" custLinFactNeighborY="-132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270680-0612-4FAC-A773-D0FD8E134986}" type="pres">
      <dgm:prSet presAssocID="{98381E61-0D75-4B52-8301-A91E37193CD1}" presName="level3hierChild" presStyleCnt="0"/>
      <dgm:spPr/>
    </dgm:pt>
  </dgm:ptLst>
  <dgm:cxnLst>
    <dgm:cxn modelId="{CEDCC24A-A43A-40A8-BD99-0982EA990AB3}" type="presOf" srcId="{29E65313-6C73-4C47-A9C7-B69F3144644F}" destId="{7824132F-95AB-4F5E-8723-21305BEFC655}" srcOrd="0" destOrd="0" presId="urn:microsoft.com/office/officeart/2008/layout/HorizontalMultiLevelHierarchy"/>
    <dgm:cxn modelId="{6F367063-DDA8-47D2-A07A-139F7EDC9831}" type="presOf" srcId="{6E46BE25-4CAA-4928-9828-8BA1EC5B87F7}" destId="{CF35DBEB-2D13-47D9-AE8F-4577F3CA521E}" srcOrd="0" destOrd="0" presId="urn:microsoft.com/office/officeart/2008/layout/HorizontalMultiLevelHierarchy"/>
    <dgm:cxn modelId="{851EFE66-6F84-4A04-8824-F9C9E7BE7B17}" type="presOf" srcId="{E58F61D4-03AA-4221-8110-02035E610248}" destId="{40476C2D-531D-4F1E-9982-887C8A142E84}" srcOrd="1" destOrd="0" presId="urn:microsoft.com/office/officeart/2008/layout/HorizontalMultiLevelHierarchy"/>
    <dgm:cxn modelId="{1FCB2923-8686-421F-9E74-CC3D8D9BCF8F}" type="presOf" srcId="{6E46BE25-4CAA-4928-9828-8BA1EC5B87F7}" destId="{D167298B-237A-4A6D-9674-1261F262EB65}" srcOrd="1" destOrd="0" presId="urn:microsoft.com/office/officeart/2008/layout/HorizontalMultiLevelHierarchy"/>
    <dgm:cxn modelId="{ECACE2A6-FE61-4587-A6A1-403214C2EB5E}" type="presOf" srcId="{3E09A464-4FEC-4BBE-AE32-F6FF29B071BC}" destId="{3B12D5B7-54D5-43EC-A2AE-262C5A2EA3DC}" srcOrd="1" destOrd="0" presId="urn:microsoft.com/office/officeart/2008/layout/HorizontalMultiLevelHierarchy"/>
    <dgm:cxn modelId="{6A4B4A32-D7BE-450B-877B-787C489D786B}" type="presOf" srcId="{81B2F24A-F62E-48A4-A40E-90171ECCEFC1}" destId="{4DD730FE-79AB-4437-AE77-11716B6FC3D7}" srcOrd="1" destOrd="0" presId="urn:microsoft.com/office/officeart/2008/layout/HorizontalMultiLevelHierarchy"/>
    <dgm:cxn modelId="{A4E66A22-E47B-4976-96B3-652E204D5215}" srcId="{63DA7911-0846-4E98-A612-2328C32114EC}" destId="{39759EBF-941F-49E9-A0CC-FF0108BD132A}" srcOrd="0" destOrd="0" parTransId="{1B1F4D3F-21C1-4849-BF49-F24634931FF7}" sibTransId="{81ED39F0-620A-4B8C-AB54-9351648E1235}"/>
    <dgm:cxn modelId="{E2834B86-BD86-4DBA-A463-88DA03D87823}" type="presOf" srcId="{E58F61D4-03AA-4221-8110-02035E610248}" destId="{5DE023AD-4D91-4E24-90F6-F90F117FFDDA}" srcOrd="0" destOrd="0" presId="urn:microsoft.com/office/officeart/2008/layout/HorizontalMultiLevelHierarchy"/>
    <dgm:cxn modelId="{9D020ADE-9402-4D2F-A858-7588FC3E199C}" srcId="{39759EBF-941F-49E9-A0CC-FF0108BD132A}" destId="{8D23658A-872F-4A82-8DE0-D48CAFE2CF10}" srcOrd="4" destOrd="0" parTransId="{6CB5B7B6-D91C-4327-9EFF-463EEBA20BE5}" sibTransId="{A2D51904-FA7F-4E48-99E7-ADCA4E50F90A}"/>
    <dgm:cxn modelId="{8933DAF3-ABF3-4241-8910-0338CD91D70C}" srcId="{39759EBF-941F-49E9-A0CC-FF0108BD132A}" destId="{29E65313-6C73-4C47-A9C7-B69F3144644F}" srcOrd="1" destOrd="0" parTransId="{E58F61D4-03AA-4221-8110-02035E610248}" sibTransId="{9A26E64A-4009-479C-9EB7-2E6F7F872753}"/>
    <dgm:cxn modelId="{58B92FEF-46FD-4E08-9898-BEF903C4F9F7}" type="presOf" srcId="{42C5A71A-CCAB-420D-B4A7-3F1327318D64}" destId="{23F0A4B7-C04F-4702-8FFA-BD742F680412}" srcOrd="0" destOrd="0" presId="urn:microsoft.com/office/officeart/2008/layout/HorizontalMultiLevelHierarchy"/>
    <dgm:cxn modelId="{A8677098-1EFD-4544-B506-F7690CDC5E80}" type="presOf" srcId="{63DA7911-0846-4E98-A612-2328C32114EC}" destId="{2D4C42FE-75AC-4EDE-A401-39B40A56BC7F}" srcOrd="0" destOrd="0" presId="urn:microsoft.com/office/officeart/2008/layout/HorizontalMultiLevelHierarchy"/>
    <dgm:cxn modelId="{9C9D5F8C-BCC8-4810-82B6-B38BFC4A4D26}" type="presOf" srcId="{39759EBF-941F-49E9-A0CC-FF0108BD132A}" destId="{4B36E13F-77EC-428A-9785-B6438E27C6E2}" srcOrd="0" destOrd="0" presId="urn:microsoft.com/office/officeart/2008/layout/HorizontalMultiLevelHierarchy"/>
    <dgm:cxn modelId="{9FCCF722-424F-41D3-8EF0-6D36E60DCEC5}" type="presOf" srcId="{3E09A464-4FEC-4BBE-AE32-F6FF29B071BC}" destId="{3FF8B51B-BFD0-4954-8FB0-64D833B77628}" srcOrd="0" destOrd="0" presId="urn:microsoft.com/office/officeart/2008/layout/HorizontalMultiLevelHierarchy"/>
    <dgm:cxn modelId="{7B3B6C0F-2848-41D0-AAE7-36EFA3542DE4}" srcId="{39759EBF-941F-49E9-A0CC-FF0108BD132A}" destId="{42C5A71A-CCAB-420D-B4A7-3F1327318D64}" srcOrd="2" destOrd="0" parTransId="{3E09A464-4FEC-4BBE-AE32-F6FF29B071BC}" sibTransId="{1F338CD2-F8BB-4681-A755-D02A1EC010F0}"/>
    <dgm:cxn modelId="{0970D688-4947-4EE1-883E-5B797A1DCAA1}" type="presOf" srcId="{8FF1D364-BE90-441B-A72A-80872E672115}" destId="{504B529D-8E39-4193-9533-4BFE9620B651}" srcOrd="0" destOrd="0" presId="urn:microsoft.com/office/officeart/2008/layout/HorizontalMultiLevelHierarchy"/>
    <dgm:cxn modelId="{6B2A3AEC-D52B-4DCF-9DC4-81B823E1F506}" srcId="{39759EBF-941F-49E9-A0CC-FF0108BD132A}" destId="{98381E61-0D75-4B52-8301-A91E37193CD1}" srcOrd="5" destOrd="0" parTransId="{6E46BE25-4CAA-4928-9828-8BA1EC5B87F7}" sibTransId="{687439C0-2ACF-4D8B-A84D-0858F4B037BB}"/>
    <dgm:cxn modelId="{C3624449-5098-463D-A9E6-41D7ADF6C2E7}" type="presOf" srcId="{8D23658A-872F-4A82-8DE0-D48CAFE2CF10}" destId="{17A32FA2-18D3-4EE9-962D-40AA9A81F284}" srcOrd="0" destOrd="0" presId="urn:microsoft.com/office/officeart/2008/layout/HorizontalMultiLevelHierarchy"/>
    <dgm:cxn modelId="{ADB5DB06-A33A-457A-ACD7-A9BF71BE88B1}" type="presOf" srcId="{37D70EC7-6864-464F-95E1-1381384E8452}" destId="{9B779672-B426-42F8-A27B-8084D3C699DA}" srcOrd="0" destOrd="0" presId="urn:microsoft.com/office/officeart/2008/layout/HorizontalMultiLevelHierarchy"/>
    <dgm:cxn modelId="{44589A9C-062D-4E30-85FE-192B8FBA8E6E}" type="presOf" srcId="{37D70EC7-6864-464F-95E1-1381384E8452}" destId="{EDA12A5D-29CA-4C14-B36B-BE12130CABA0}" srcOrd="1" destOrd="0" presId="urn:microsoft.com/office/officeart/2008/layout/HorizontalMultiLevelHierarchy"/>
    <dgm:cxn modelId="{320440D2-CA78-499A-86B1-FB8D6F03A3D2}" type="presOf" srcId="{3EF3428A-FAB7-4957-B7A4-94BBA068045A}" destId="{BC19F529-693C-470C-AC32-89C6CDE7026C}" srcOrd="0" destOrd="0" presId="urn:microsoft.com/office/officeart/2008/layout/HorizontalMultiLevelHierarchy"/>
    <dgm:cxn modelId="{9C41C43C-CFFA-48A1-A670-F8CD9F3E56A7}" srcId="{39759EBF-941F-49E9-A0CC-FF0108BD132A}" destId="{3EF3428A-FAB7-4957-B7A4-94BBA068045A}" srcOrd="0" destOrd="0" parTransId="{81B2F24A-F62E-48A4-A40E-90171ECCEFC1}" sibTransId="{0B3AC4B3-26E9-49A1-B4DE-716BBE7C127D}"/>
    <dgm:cxn modelId="{0DF4FFAB-8609-4790-A716-C4C1A4996D29}" type="presOf" srcId="{6CB5B7B6-D91C-4327-9EFF-463EEBA20BE5}" destId="{97877E40-F41B-4723-9805-B462B420EB47}" srcOrd="0" destOrd="0" presId="urn:microsoft.com/office/officeart/2008/layout/HorizontalMultiLevelHierarchy"/>
    <dgm:cxn modelId="{CC9C9944-7CEE-4E45-8674-7509635B9321}" srcId="{39759EBF-941F-49E9-A0CC-FF0108BD132A}" destId="{8FF1D364-BE90-441B-A72A-80872E672115}" srcOrd="3" destOrd="0" parTransId="{37D70EC7-6864-464F-95E1-1381384E8452}" sibTransId="{14CD0BE1-BD19-4650-AF52-0504BE08F61F}"/>
    <dgm:cxn modelId="{C2C4DC85-6EF4-4D6E-AA37-177AD12A9FB1}" type="presOf" srcId="{81B2F24A-F62E-48A4-A40E-90171ECCEFC1}" destId="{03D37E2D-5A61-4AB1-89B9-520EB60B87E7}" srcOrd="0" destOrd="0" presId="urn:microsoft.com/office/officeart/2008/layout/HorizontalMultiLevelHierarchy"/>
    <dgm:cxn modelId="{D9149BD3-9894-4065-9DDE-8BC54CD6D771}" type="presOf" srcId="{6CB5B7B6-D91C-4327-9EFF-463EEBA20BE5}" destId="{B886A0DF-1DB3-46C2-8AD5-3ACAA78C1D8F}" srcOrd="1" destOrd="0" presId="urn:microsoft.com/office/officeart/2008/layout/HorizontalMultiLevelHierarchy"/>
    <dgm:cxn modelId="{A3CFF721-6308-4834-921C-F8D62C210356}" type="presOf" srcId="{98381E61-0D75-4B52-8301-A91E37193CD1}" destId="{E2ED126B-0391-4E1D-98B7-C47F64274C8B}" srcOrd="0" destOrd="0" presId="urn:microsoft.com/office/officeart/2008/layout/HorizontalMultiLevelHierarchy"/>
    <dgm:cxn modelId="{9750D092-A80E-48D7-9A00-39E3F50DEA62}" type="presParOf" srcId="{2D4C42FE-75AC-4EDE-A401-39B40A56BC7F}" destId="{CDAAC6B2-4BAA-4563-A39A-5DB18E5C8362}" srcOrd="0" destOrd="0" presId="urn:microsoft.com/office/officeart/2008/layout/HorizontalMultiLevelHierarchy"/>
    <dgm:cxn modelId="{4B983567-3EA6-4E9F-96C8-B040F34A8EDD}" type="presParOf" srcId="{CDAAC6B2-4BAA-4563-A39A-5DB18E5C8362}" destId="{4B36E13F-77EC-428A-9785-B6438E27C6E2}" srcOrd="0" destOrd="0" presId="urn:microsoft.com/office/officeart/2008/layout/HorizontalMultiLevelHierarchy"/>
    <dgm:cxn modelId="{E6A5B1E5-1877-4D6E-A2FE-58D6933EC89B}" type="presParOf" srcId="{CDAAC6B2-4BAA-4563-A39A-5DB18E5C8362}" destId="{C016B873-C520-46D3-AF86-BE15A4A7B8D4}" srcOrd="1" destOrd="0" presId="urn:microsoft.com/office/officeart/2008/layout/HorizontalMultiLevelHierarchy"/>
    <dgm:cxn modelId="{6981B0D6-0F8C-435A-A6F6-A6D3BF46B513}" type="presParOf" srcId="{C016B873-C520-46D3-AF86-BE15A4A7B8D4}" destId="{03D37E2D-5A61-4AB1-89B9-520EB60B87E7}" srcOrd="0" destOrd="0" presId="urn:microsoft.com/office/officeart/2008/layout/HorizontalMultiLevelHierarchy"/>
    <dgm:cxn modelId="{BB2989BB-06B8-4DAA-9FDA-CF89716C282E}" type="presParOf" srcId="{03D37E2D-5A61-4AB1-89B9-520EB60B87E7}" destId="{4DD730FE-79AB-4437-AE77-11716B6FC3D7}" srcOrd="0" destOrd="0" presId="urn:microsoft.com/office/officeart/2008/layout/HorizontalMultiLevelHierarchy"/>
    <dgm:cxn modelId="{50775B98-81A8-483E-8F05-59257E528DB9}" type="presParOf" srcId="{C016B873-C520-46D3-AF86-BE15A4A7B8D4}" destId="{67F0470E-9F55-426E-9ADE-1082FA27D784}" srcOrd="1" destOrd="0" presId="urn:microsoft.com/office/officeart/2008/layout/HorizontalMultiLevelHierarchy"/>
    <dgm:cxn modelId="{56919640-CC6C-4813-A534-880AC27F4413}" type="presParOf" srcId="{67F0470E-9F55-426E-9ADE-1082FA27D784}" destId="{BC19F529-693C-470C-AC32-89C6CDE7026C}" srcOrd="0" destOrd="0" presId="urn:microsoft.com/office/officeart/2008/layout/HorizontalMultiLevelHierarchy"/>
    <dgm:cxn modelId="{7644B09B-F297-4A56-A96B-2A492C79AC17}" type="presParOf" srcId="{67F0470E-9F55-426E-9ADE-1082FA27D784}" destId="{7F288F01-6F2C-4AC5-989D-0772AD197366}" srcOrd="1" destOrd="0" presId="urn:microsoft.com/office/officeart/2008/layout/HorizontalMultiLevelHierarchy"/>
    <dgm:cxn modelId="{D5561319-1A8D-4763-A08A-8F8F74151F32}" type="presParOf" srcId="{C016B873-C520-46D3-AF86-BE15A4A7B8D4}" destId="{5DE023AD-4D91-4E24-90F6-F90F117FFDDA}" srcOrd="2" destOrd="0" presId="urn:microsoft.com/office/officeart/2008/layout/HorizontalMultiLevelHierarchy"/>
    <dgm:cxn modelId="{DF3AFDAF-78FF-455B-A6B5-9854D13D5D57}" type="presParOf" srcId="{5DE023AD-4D91-4E24-90F6-F90F117FFDDA}" destId="{40476C2D-531D-4F1E-9982-887C8A142E84}" srcOrd="0" destOrd="0" presId="urn:microsoft.com/office/officeart/2008/layout/HorizontalMultiLevelHierarchy"/>
    <dgm:cxn modelId="{4726B7C1-089A-4323-9952-C145C41531FA}" type="presParOf" srcId="{C016B873-C520-46D3-AF86-BE15A4A7B8D4}" destId="{D865341F-0A5C-477F-9DE7-14C2EE396F98}" srcOrd="3" destOrd="0" presId="urn:microsoft.com/office/officeart/2008/layout/HorizontalMultiLevelHierarchy"/>
    <dgm:cxn modelId="{A16F0C6B-7CA5-4352-98A4-664F45549FD0}" type="presParOf" srcId="{D865341F-0A5C-477F-9DE7-14C2EE396F98}" destId="{7824132F-95AB-4F5E-8723-21305BEFC655}" srcOrd="0" destOrd="0" presId="urn:microsoft.com/office/officeart/2008/layout/HorizontalMultiLevelHierarchy"/>
    <dgm:cxn modelId="{52942819-F39E-481F-B67F-15E4CAFB4ECF}" type="presParOf" srcId="{D865341F-0A5C-477F-9DE7-14C2EE396F98}" destId="{1769798F-2265-4173-9602-64C478BBA522}" srcOrd="1" destOrd="0" presId="urn:microsoft.com/office/officeart/2008/layout/HorizontalMultiLevelHierarchy"/>
    <dgm:cxn modelId="{6827BB18-CE80-4ABA-97AC-CA487639A176}" type="presParOf" srcId="{C016B873-C520-46D3-AF86-BE15A4A7B8D4}" destId="{3FF8B51B-BFD0-4954-8FB0-64D833B77628}" srcOrd="4" destOrd="0" presId="urn:microsoft.com/office/officeart/2008/layout/HorizontalMultiLevelHierarchy"/>
    <dgm:cxn modelId="{BE48A835-1A83-4594-91A4-1B4F5D5FFFA9}" type="presParOf" srcId="{3FF8B51B-BFD0-4954-8FB0-64D833B77628}" destId="{3B12D5B7-54D5-43EC-A2AE-262C5A2EA3DC}" srcOrd="0" destOrd="0" presId="urn:microsoft.com/office/officeart/2008/layout/HorizontalMultiLevelHierarchy"/>
    <dgm:cxn modelId="{EA7FFFF0-4B75-4FAE-A4FF-58079B6F3647}" type="presParOf" srcId="{C016B873-C520-46D3-AF86-BE15A4A7B8D4}" destId="{D2D0A5AF-F602-4862-BD92-C2BF779C0F08}" srcOrd="5" destOrd="0" presId="urn:microsoft.com/office/officeart/2008/layout/HorizontalMultiLevelHierarchy"/>
    <dgm:cxn modelId="{BA16C6D4-E803-414E-B089-7F3967941043}" type="presParOf" srcId="{D2D0A5AF-F602-4862-BD92-C2BF779C0F08}" destId="{23F0A4B7-C04F-4702-8FFA-BD742F680412}" srcOrd="0" destOrd="0" presId="urn:microsoft.com/office/officeart/2008/layout/HorizontalMultiLevelHierarchy"/>
    <dgm:cxn modelId="{DF4CF1C2-BBD7-4166-AC1C-3F55C2DFDF6B}" type="presParOf" srcId="{D2D0A5AF-F602-4862-BD92-C2BF779C0F08}" destId="{557C688F-3D31-4EA5-A4DB-4D1684BBE541}" srcOrd="1" destOrd="0" presId="urn:microsoft.com/office/officeart/2008/layout/HorizontalMultiLevelHierarchy"/>
    <dgm:cxn modelId="{95BAA47A-29C2-4897-829F-66F7E3C77A0C}" type="presParOf" srcId="{C016B873-C520-46D3-AF86-BE15A4A7B8D4}" destId="{9B779672-B426-42F8-A27B-8084D3C699DA}" srcOrd="6" destOrd="0" presId="urn:microsoft.com/office/officeart/2008/layout/HorizontalMultiLevelHierarchy"/>
    <dgm:cxn modelId="{09899733-407F-4401-83F6-64E0BA805629}" type="presParOf" srcId="{9B779672-B426-42F8-A27B-8084D3C699DA}" destId="{EDA12A5D-29CA-4C14-B36B-BE12130CABA0}" srcOrd="0" destOrd="0" presId="urn:microsoft.com/office/officeart/2008/layout/HorizontalMultiLevelHierarchy"/>
    <dgm:cxn modelId="{B015F5B6-FA37-472A-980A-4EAE2C465208}" type="presParOf" srcId="{C016B873-C520-46D3-AF86-BE15A4A7B8D4}" destId="{BFAABDF6-8DB4-43E9-9439-4ACC8FD14FE6}" srcOrd="7" destOrd="0" presId="urn:microsoft.com/office/officeart/2008/layout/HorizontalMultiLevelHierarchy"/>
    <dgm:cxn modelId="{23DF920C-72C2-4146-A4D8-5DAC577A7DA4}" type="presParOf" srcId="{BFAABDF6-8DB4-43E9-9439-4ACC8FD14FE6}" destId="{504B529D-8E39-4193-9533-4BFE9620B651}" srcOrd="0" destOrd="0" presId="urn:microsoft.com/office/officeart/2008/layout/HorizontalMultiLevelHierarchy"/>
    <dgm:cxn modelId="{6F75AC15-5EF0-4F4E-9CE3-7C29CAF09AAF}" type="presParOf" srcId="{BFAABDF6-8DB4-43E9-9439-4ACC8FD14FE6}" destId="{ECF81F27-418D-4535-8B71-CB0F4D34907E}" srcOrd="1" destOrd="0" presId="urn:microsoft.com/office/officeart/2008/layout/HorizontalMultiLevelHierarchy"/>
    <dgm:cxn modelId="{2C7F07BA-987F-443B-952D-78F765EA9C4F}" type="presParOf" srcId="{C016B873-C520-46D3-AF86-BE15A4A7B8D4}" destId="{97877E40-F41B-4723-9805-B462B420EB47}" srcOrd="8" destOrd="0" presId="urn:microsoft.com/office/officeart/2008/layout/HorizontalMultiLevelHierarchy"/>
    <dgm:cxn modelId="{4F6E57BD-7E38-4139-8F19-1440A0684C73}" type="presParOf" srcId="{97877E40-F41B-4723-9805-B462B420EB47}" destId="{B886A0DF-1DB3-46C2-8AD5-3ACAA78C1D8F}" srcOrd="0" destOrd="0" presId="urn:microsoft.com/office/officeart/2008/layout/HorizontalMultiLevelHierarchy"/>
    <dgm:cxn modelId="{B295901B-4DA6-4C1A-9DD6-1531D0714BE2}" type="presParOf" srcId="{C016B873-C520-46D3-AF86-BE15A4A7B8D4}" destId="{EDF601F0-130D-49F9-A20E-C38573BD2B8F}" srcOrd="9" destOrd="0" presId="urn:microsoft.com/office/officeart/2008/layout/HorizontalMultiLevelHierarchy"/>
    <dgm:cxn modelId="{8343D4C4-852A-4A37-A18B-BEC576712AD4}" type="presParOf" srcId="{EDF601F0-130D-49F9-A20E-C38573BD2B8F}" destId="{17A32FA2-18D3-4EE9-962D-40AA9A81F284}" srcOrd="0" destOrd="0" presId="urn:microsoft.com/office/officeart/2008/layout/HorizontalMultiLevelHierarchy"/>
    <dgm:cxn modelId="{5B164D77-555C-4C99-A9ED-A0E4A26D0A99}" type="presParOf" srcId="{EDF601F0-130D-49F9-A20E-C38573BD2B8F}" destId="{AA8FB4E2-0111-4106-81ED-7221712C4D6B}" srcOrd="1" destOrd="0" presId="urn:microsoft.com/office/officeart/2008/layout/HorizontalMultiLevelHierarchy"/>
    <dgm:cxn modelId="{55EC5A9D-98AB-4222-ACD9-EF36CABB6DCA}" type="presParOf" srcId="{C016B873-C520-46D3-AF86-BE15A4A7B8D4}" destId="{CF35DBEB-2D13-47D9-AE8F-4577F3CA521E}" srcOrd="10" destOrd="0" presId="urn:microsoft.com/office/officeart/2008/layout/HorizontalMultiLevelHierarchy"/>
    <dgm:cxn modelId="{E4842CB8-D998-424A-ABF7-3F126D0ABE0F}" type="presParOf" srcId="{CF35DBEB-2D13-47D9-AE8F-4577F3CA521E}" destId="{D167298B-237A-4A6D-9674-1261F262EB65}" srcOrd="0" destOrd="0" presId="urn:microsoft.com/office/officeart/2008/layout/HorizontalMultiLevelHierarchy"/>
    <dgm:cxn modelId="{4E05201C-7AE7-4A18-A9D9-A87927CC81DC}" type="presParOf" srcId="{C016B873-C520-46D3-AF86-BE15A4A7B8D4}" destId="{2020D5B6-979A-423A-9EF4-DF5CCDC7DE54}" srcOrd="11" destOrd="0" presId="urn:microsoft.com/office/officeart/2008/layout/HorizontalMultiLevelHierarchy"/>
    <dgm:cxn modelId="{8F3379E6-EE2F-4A19-8783-099FC4B3C693}" type="presParOf" srcId="{2020D5B6-979A-423A-9EF4-DF5CCDC7DE54}" destId="{E2ED126B-0391-4E1D-98B7-C47F64274C8B}" srcOrd="0" destOrd="0" presId="urn:microsoft.com/office/officeart/2008/layout/HorizontalMultiLevelHierarchy"/>
    <dgm:cxn modelId="{D63961E1-C763-4B84-94D4-06B1A70B82C8}" type="presParOf" srcId="{2020D5B6-979A-423A-9EF4-DF5CCDC7DE54}" destId="{E0270680-0612-4FAC-A773-D0FD8E13498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DA7911-0846-4E98-A612-2328C32114E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759EBF-941F-49E9-A0CC-FF0108BD132A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400" b="1" i="1" cap="all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 </a:t>
          </a:r>
          <a:r>
            <a:rPr lang="ru-RU" sz="2400" b="1" i="1" cap="all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а ф е д р ы</a:t>
          </a:r>
          <a:endParaRPr lang="ru-RU" sz="2400" b="1" i="1" cap="all" baseline="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1B1F4D3F-21C1-4849-BF49-F24634931FF7}" type="parTrans" cxnId="{A4E66A22-E47B-4976-96B3-652E204D5215}">
      <dgm:prSet/>
      <dgm:spPr/>
      <dgm:t>
        <a:bodyPr/>
        <a:lstStyle/>
        <a:p>
          <a:endParaRPr lang="ru-RU"/>
        </a:p>
      </dgm:t>
    </dgm:pt>
    <dgm:pt modelId="{81ED39F0-620A-4B8C-AB54-9351648E1235}" type="sibTrans" cxnId="{A4E66A22-E47B-4976-96B3-652E204D5215}">
      <dgm:prSet/>
      <dgm:spPr/>
      <dgm:t>
        <a:bodyPr/>
        <a:lstStyle/>
        <a:p>
          <a:endParaRPr lang="ru-RU"/>
        </a:p>
      </dgm:t>
    </dgm:pt>
    <dgm:pt modelId="{3EF3428A-FAB7-4957-B7A4-94BBA068045A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2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Экономика</a:t>
          </a:r>
          <a:endParaRPr lang="ru-RU" sz="22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81B2F24A-F62E-48A4-A40E-90171ECCEFC1}" type="parTrans" cxnId="{9C41C43C-CFFA-48A1-A670-F8CD9F3E56A7}">
      <dgm:prSet/>
      <dgm:spPr/>
      <dgm:t>
        <a:bodyPr/>
        <a:lstStyle/>
        <a:p>
          <a:endParaRPr lang="ru-RU"/>
        </a:p>
      </dgm:t>
    </dgm:pt>
    <dgm:pt modelId="{0B3AC4B3-26E9-49A1-B4DE-716BBE7C127D}" type="sibTrans" cxnId="{9C41C43C-CFFA-48A1-A670-F8CD9F3E56A7}">
      <dgm:prSet/>
      <dgm:spPr/>
      <dgm:t>
        <a:bodyPr/>
        <a:lstStyle/>
        <a:p>
          <a:endParaRPr lang="ru-RU"/>
        </a:p>
      </dgm:t>
    </dgm:pt>
    <dgm:pt modelId="{29E65313-6C73-4C47-A9C7-B69F3144644F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2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Финансы</a:t>
          </a:r>
          <a:endParaRPr lang="ru-RU" sz="22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E58F61D4-03AA-4221-8110-02035E610248}" type="parTrans" cxnId="{8933DAF3-ABF3-4241-8910-0338CD91D70C}">
      <dgm:prSet/>
      <dgm:spPr/>
      <dgm:t>
        <a:bodyPr/>
        <a:lstStyle/>
        <a:p>
          <a:endParaRPr lang="ru-RU"/>
        </a:p>
      </dgm:t>
    </dgm:pt>
    <dgm:pt modelId="{9A26E64A-4009-479C-9EB7-2E6F7F872753}" type="sibTrans" cxnId="{8933DAF3-ABF3-4241-8910-0338CD91D70C}">
      <dgm:prSet/>
      <dgm:spPr/>
      <dgm:t>
        <a:bodyPr/>
        <a:lstStyle/>
        <a:p>
          <a:endParaRPr lang="ru-RU"/>
        </a:p>
      </dgm:t>
    </dgm:pt>
    <dgm:pt modelId="{42C5A71A-CCAB-420D-B4A7-3F1327318D64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2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Учет и аудит</a:t>
          </a:r>
          <a:endParaRPr lang="ru-RU" sz="22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3E09A464-4FEC-4BBE-AE32-F6FF29B071BC}" type="parTrans" cxnId="{7B3B6C0F-2848-41D0-AAE7-36EFA3542DE4}">
      <dgm:prSet/>
      <dgm:spPr/>
      <dgm:t>
        <a:bodyPr/>
        <a:lstStyle/>
        <a:p>
          <a:endParaRPr lang="ru-RU"/>
        </a:p>
      </dgm:t>
    </dgm:pt>
    <dgm:pt modelId="{1F338CD2-F8BB-4681-A755-D02A1EC010F0}" type="sibTrans" cxnId="{7B3B6C0F-2848-41D0-AAE7-36EFA3542DE4}">
      <dgm:prSet/>
      <dgm:spPr/>
      <dgm:t>
        <a:bodyPr/>
        <a:lstStyle/>
        <a:p>
          <a:endParaRPr lang="ru-RU"/>
        </a:p>
      </dgm:t>
    </dgm:pt>
    <dgm:pt modelId="{8FF1D364-BE90-441B-A72A-80872E672115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2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Менеджмент</a:t>
          </a:r>
          <a:endParaRPr lang="ru-RU" sz="22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37D70EC7-6864-464F-95E1-1381384E8452}" type="parTrans" cxnId="{CC9C9944-7CEE-4E45-8674-7509635B9321}">
      <dgm:prSet/>
      <dgm:spPr/>
      <dgm:t>
        <a:bodyPr/>
        <a:lstStyle/>
        <a:p>
          <a:endParaRPr lang="ru-RU"/>
        </a:p>
      </dgm:t>
    </dgm:pt>
    <dgm:pt modelId="{14CD0BE1-BD19-4650-AF52-0504BE08F61F}" type="sibTrans" cxnId="{CC9C9944-7CEE-4E45-8674-7509635B9321}">
      <dgm:prSet/>
      <dgm:spPr/>
      <dgm:t>
        <a:bodyPr/>
        <a:lstStyle/>
        <a:p>
          <a:endParaRPr lang="ru-RU"/>
        </a:p>
      </dgm:t>
    </dgm:pt>
    <dgm:pt modelId="{B4A06EED-6182-44BA-A10A-CC3104FBD5A4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2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Дизайн</a:t>
          </a:r>
          <a:endParaRPr lang="ru-RU" sz="22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068B41B4-9BF0-49FB-B91C-611AFA53037C}" type="parTrans" cxnId="{A2840215-957F-4EC2-A9A9-32884A7563EB}">
      <dgm:prSet/>
      <dgm:spPr/>
      <dgm:t>
        <a:bodyPr/>
        <a:lstStyle/>
        <a:p>
          <a:endParaRPr lang="ru-RU"/>
        </a:p>
      </dgm:t>
    </dgm:pt>
    <dgm:pt modelId="{DC8591A6-671F-4A14-B446-684409D3360A}" type="sibTrans" cxnId="{A2840215-957F-4EC2-A9A9-32884A7563EB}">
      <dgm:prSet/>
      <dgm:spPr/>
      <dgm:t>
        <a:bodyPr/>
        <a:lstStyle/>
        <a:p>
          <a:endParaRPr lang="ru-RU"/>
        </a:p>
      </dgm:t>
    </dgm:pt>
    <dgm:pt modelId="{458989E7-8786-4EC4-BEBD-E9BB6593F558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2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Социальная работа и туризм</a:t>
          </a:r>
          <a:endParaRPr lang="ru-RU" sz="22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7C6451F1-2C0D-4751-85A5-06B2ED2AE8D1}" type="parTrans" cxnId="{9D7F9A71-A887-4752-90EF-39B4DB001C93}">
      <dgm:prSet/>
      <dgm:spPr/>
      <dgm:t>
        <a:bodyPr/>
        <a:lstStyle/>
        <a:p>
          <a:endParaRPr lang="ru-RU"/>
        </a:p>
      </dgm:t>
    </dgm:pt>
    <dgm:pt modelId="{B8093914-33D4-45ED-AB3B-9EC9517DECC8}" type="sibTrans" cxnId="{9D7F9A71-A887-4752-90EF-39B4DB001C93}">
      <dgm:prSet/>
      <dgm:spPr/>
      <dgm:t>
        <a:bodyPr/>
        <a:lstStyle/>
        <a:p>
          <a:endParaRPr lang="ru-RU"/>
        </a:p>
      </dgm:t>
    </dgm:pt>
    <dgm:pt modelId="{4DF49BBC-4C23-48E2-9CBC-ACEA30D1847D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2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Казахский и иностранные языки</a:t>
          </a:r>
          <a:endParaRPr lang="ru-RU" sz="22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7F37C7AF-FADE-4352-9647-06442A792B0D}" type="parTrans" cxnId="{75691E37-31B5-4ABD-80A2-02F5A6759B9B}">
      <dgm:prSet/>
      <dgm:spPr/>
      <dgm:t>
        <a:bodyPr/>
        <a:lstStyle/>
        <a:p>
          <a:endParaRPr lang="ru-RU"/>
        </a:p>
      </dgm:t>
    </dgm:pt>
    <dgm:pt modelId="{8FABF014-7B49-44A2-896F-3B901CCF2BCB}" type="sibTrans" cxnId="{75691E37-31B5-4ABD-80A2-02F5A6759B9B}">
      <dgm:prSet/>
      <dgm:spPr/>
      <dgm:t>
        <a:bodyPr/>
        <a:lstStyle/>
        <a:p>
          <a:endParaRPr lang="ru-RU"/>
        </a:p>
      </dgm:t>
    </dgm:pt>
    <dgm:pt modelId="{3D04B094-D3FB-4861-9DA1-D72FA09AC9FE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0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Международная торговля и право</a:t>
          </a:r>
          <a:endParaRPr lang="ru-RU" sz="20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796B9E94-523E-4159-927A-4786F454B714}" type="parTrans" cxnId="{7CC3B8A4-CEE8-4C96-9FAE-1105FD8725D9}">
      <dgm:prSet/>
      <dgm:spPr/>
      <dgm:t>
        <a:bodyPr/>
        <a:lstStyle/>
        <a:p>
          <a:endParaRPr lang="ru-RU"/>
        </a:p>
      </dgm:t>
    </dgm:pt>
    <dgm:pt modelId="{101DEA09-2CAA-48B8-897B-358DFFDCD477}" type="sibTrans" cxnId="{7CC3B8A4-CEE8-4C96-9FAE-1105FD8725D9}">
      <dgm:prSet/>
      <dgm:spPr/>
      <dgm:t>
        <a:bodyPr/>
        <a:lstStyle/>
        <a:p>
          <a:endParaRPr lang="ru-RU"/>
        </a:p>
      </dgm:t>
    </dgm:pt>
    <dgm:pt modelId="{5191DD43-89AB-4086-AFE9-44A8901B10EF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0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Общеобразовательных дисциплин</a:t>
          </a:r>
          <a:endParaRPr lang="ru-RU" sz="20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D27542EF-56E6-4F7C-BC69-D19405C614A7}" type="parTrans" cxnId="{26758F2E-9FF3-45B1-8C1E-E514F365EC06}">
      <dgm:prSet/>
      <dgm:spPr/>
      <dgm:t>
        <a:bodyPr/>
        <a:lstStyle/>
        <a:p>
          <a:endParaRPr lang="ru-RU"/>
        </a:p>
      </dgm:t>
    </dgm:pt>
    <dgm:pt modelId="{B0017770-FAAA-470B-9E07-912809D03FCE}" type="sibTrans" cxnId="{26758F2E-9FF3-45B1-8C1E-E514F365EC06}">
      <dgm:prSet/>
      <dgm:spPr/>
      <dgm:t>
        <a:bodyPr/>
        <a:lstStyle/>
        <a:p>
          <a:endParaRPr lang="ru-RU"/>
        </a:p>
      </dgm:t>
    </dgm:pt>
    <dgm:pt modelId="{334FA80A-99C9-4A0C-831E-ABCB5C94E52C}">
      <dgm:prSet phldrT="[Текст]" custT="1"/>
      <dgm:spPr>
        <a:solidFill>
          <a:srgbClr val="EA9472">
            <a:alpha val="20000"/>
          </a:srgbClr>
        </a:solidFill>
      </dgm:spPr>
      <dgm:t>
        <a:bodyPr/>
        <a:lstStyle/>
        <a:p>
          <a:r>
            <a:rPr lang="ru-RU" sz="2000" b="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Информатика и прикладная экономика</a:t>
          </a:r>
          <a:endParaRPr lang="ru-RU" sz="2400" b="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gm:t>
    </dgm:pt>
    <dgm:pt modelId="{7FAD2F5C-7485-44E2-B749-AE7C3EE897C7}" type="parTrans" cxnId="{FF20A4C9-729C-47F0-8AD7-31898E0C1F41}">
      <dgm:prSet/>
      <dgm:spPr/>
      <dgm:t>
        <a:bodyPr/>
        <a:lstStyle/>
        <a:p>
          <a:endParaRPr lang="ru-RU"/>
        </a:p>
      </dgm:t>
    </dgm:pt>
    <dgm:pt modelId="{CEA214BE-E94C-4606-9F33-E80C23C234A6}" type="sibTrans" cxnId="{FF20A4C9-729C-47F0-8AD7-31898E0C1F41}">
      <dgm:prSet/>
      <dgm:spPr/>
      <dgm:t>
        <a:bodyPr/>
        <a:lstStyle/>
        <a:p>
          <a:endParaRPr lang="ru-RU"/>
        </a:p>
      </dgm:t>
    </dgm:pt>
    <dgm:pt modelId="{2D4C42FE-75AC-4EDE-A401-39B40A56BC7F}" type="pres">
      <dgm:prSet presAssocID="{63DA7911-0846-4E98-A612-2328C32114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AAC6B2-4BAA-4563-A39A-5DB18E5C8362}" type="pres">
      <dgm:prSet presAssocID="{39759EBF-941F-49E9-A0CC-FF0108BD132A}" presName="root1" presStyleCnt="0"/>
      <dgm:spPr/>
    </dgm:pt>
    <dgm:pt modelId="{4B36E13F-77EC-428A-9785-B6438E27C6E2}" type="pres">
      <dgm:prSet presAssocID="{39759EBF-941F-49E9-A0CC-FF0108BD132A}" presName="LevelOneTextNode" presStyleLbl="node0" presStyleIdx="0" presStyleCnt="1" custScaleX="169281" custScaleY="141725" custLinFactNeighborX="-6398" custLinFactNeighborY="11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16B873-C520-46D3-AF86-BE15A4A7B8D4}" type="pres">
      <dgm:prSet presAssocID="{39759EBF-941F-49E9-A0CC-FF0108BD132A}" presName="level2hierChild" presStyleCnt="0"/>
      <dgm:spPr/>
    </dgm:pt>
    <dgm:pt modelId="{03D37E2D-5A61-4AB1-89B9-520EB60B87E7}" type="pres">
      <dgm:prSet presAssocID="{81B2F24A-F62E-48A4-A40E-90171ECCEFC1}" presName="conn2-1" presStyleLbl="parChTrans1D2" presStyleIdx="0" presStyleCnt="10"/>
      <dgm:spPr/>
      <dgm:t>
        <a:bodyPr/>
        <a:lstStyle/>
        <a:p>
          <a:endParaRPr lang="ru-RU"/>
        </a:p>
      </dgm:t>
    </dgm:pt>
    <dgm:pt modelId="{4DD730FE-79AB-4437-AE77-11716B6FC3D7}" type="pres">
      <dgm:prSet presAssocID="{81B2F24A-F62E-48A4-A40E-90171ECCEFC1}" presName="connTx" presStyleLbl="parChTrans1D2" presStyleIdx="0" presStyleCnt="10"/>
      <dgm:spPr/>
      <dgm:t>
        <a:bodyPr/>
        <a:lstStyle/>
        <a:p>
          <a:endParaRPr lang="ru-RU"/>
        </a:p>
      </dgm:t>
    </dgm:pt>
    <dgm:pt modelId="{67F0470E-9F55-426E-9ADE-1082FA27D784}" type="pres">
      <dgm:prSet presAssocID="{3EF3428A-FAB7-4957-B7A4-94BBA068045A}" presName="root2" presStyleCnt="0"/>
      <dgm:spPr/>
    </dgm:pt>
    <dgm:pt modelId="{BC19F529-693C-470C-AC32-89C6CDE7026C}" type="pres">
      <dgm:prSet presAssocID="{3EF3428A-FAB7-4957-B7A4-94BBA068045A}" presName="LevelTwoTextNode" presStyleLbl="node2" presStyleIdx="0" presStyleCnt="10" custScaleX="3673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288F01-6F2C-4AC5-989D-0772AD197366}" type="pres">
      <dgm:prSet presAssocID="{3EF3428A-FAB7-4957-B7A4-94BBA068045A}" presName="level3hierChild" presStyleCnt="0"/>
      <dgm:spPr/>
    </dgm:pt>
    <dgm:pt modelId="{5DE023AD-4D91-4E24-90F6-F90F117FFDDA}" type="pres">
      <dgm:prSet presAssocID="{E58F61D4-03AA-4221-8110-02035E610248}" presName="conn2-1" presStyleLbl="parChTrans1D2" presStyleIdx="1" presStyleCnt="10"/>
      <dgm:spPr/>
      <dgm:t>
        <a:bodyPr/>
        <a:lstStyle/>
        <a:p>
          <a:endParaRPr lang="ru-RU"/>
        </a:p>
      </dgm:t>
    </dgm:pt>
    <dgm:pt modelId="{40476C2D-531D-4F1E-9982-887C8A142E84}" type="pres">
      <dgm:prSet presAssocID="{E58F61D4-03AA-4221-8110-02035E610248}" presName="connTx" presStyleLbl="parChTrans1D2" presStyleIdx="1" presStyleCnt="10"/>
      <dgm:spPr/>
      <dgm:t>
        <a:bodyPr/>
        <a:lstStyle/>
        <a:p>
          <a:endParaRPr lang="ru-RU"/>
        </a:p>
      </dgm:t>
    </dgm:pt>
    <dgm:pt modelId="{D865341F-0A5C-477F-9DE7-14C2EE396F98}" type="pres">
      <dgm:prSet presAssocID="{29E65313-6C73-4C47-A9C7-B69F3144644F}" presName="root2" presStyleCnt="0"/>
      <dgm:spPr/>
    </dgm:pt>
    <dgm:pt modelId="{7824132F-95AB-4F5E-8723-21305BEFC655}" type="pres">
      <dgm:prSet presAssocID="{29E65313-6C73-4C47-A9C7-B69F3144644F}" presName="LevelTwoTextNode" presStyleLbl="node2" presStyleIdx="1" presStyleCnt="10" custScaleX="3673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69798F-2265-4173-9602-64C478BBA522}" type="pres">
      <dgm:prSet presAssocID="{29E65313-6C73-4C47-A9C7-B69F3144644F}" presName="level3hierChild" presStyleCnt="0"/>
      <dgm:spPr/>
    </dgm:pt>
    <dgm:pt modelId="{3FF8B51B-BFD0-4954-8FB0-64D833B77628}" type="pres">
      <dgm:prSet presAssocID="{3E09A464-4FEC-4BBE-AE32-F6FF29B071BC}" presName="conn2-1" presStyleLbl="parChTrans1D2" presStyleIdx="2" presStyleCnt="10"/>
      <dgm:spPr/>
      <dgm:t>
        <a:bodyPr/>
        <a:lstStyle/>
        <a:p>
          <a:endParaRPr lang="ru-RU"/>
        </a:p>
      </dgm:t>
    </dgm:pt>
    <dgm:pt modelId="{3B12D5B7-54D5-43EC-A2AE-262C5A2EA3DC}" type="pres">
      <dgm:prSet presAssocID="{3E09A464-4FEC-4BBE-AE32-F6FF29B071BC}" presName="connTx" presStyleLbl="parChTrans1D2" presStyleIdx="2" presStyleCnt="10"/>
      <dgm:spPr/>
      <dgm:t>
        <a:bodyPr/>
        <a:lstStyle/>
        <a:p>
          <a:endParaRPr lang="ru-RU"/>
        </a:p>
      </dgm:t>
    </dgm:pt>
    <dgm:pt modelId="{D2D0A5AF-F602-4862-BD92-C2BF779C0F08}" type="pres">
      <dgm:prSet presAssocID="{42C5A71A-CCAB-420D-B4A7-3F1327318D64}" presName="root2" presStyleCnt="0"/>
      <dgm:spPr/>
    </dgm:pt>
    <dgm:pt modelId="{23F0A4B7-C04F-4702-8FFA-BD742F680412}" type="pres">
      <dgm:prSet presAssocID="{42C5A71A-CCAB-420D-B4A7-3F1327318D64}" presName="LevelTwoTextNode" presStyleLbl="node2" presStyleIdx="2" presStyleCnt="10" custScaleX="3667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7C688F-3D31-4EA5-A4DB-4D1684BBE541}" type="pres">
      <dgm:prSet presAssocID="{42C5A71A-CCAB-420D-B4A7-3F1327318D64}" presName="level3hierChild" presStyleCnt="0"/>
      <dgm:spPr/>
    </dgm:pt>
    <dgm:pt modelId="{9B779672-B426-42F8-A27B-8084D3C699DA}" type="pres">
      <dgm:prSet presAssocID="{37D70EC7-6864-464F-95E1-1381384E8452}" presName="conn2-1" presStyleLbl="parChTrans1D2" presStyleIdx="3" presStyleCnt="10"/>
      <dgm:spPr/>
      <dgm:t>
        <a:bodyPr/>
        <a:lstStyle/>
        <a:p>
          <a:endParaRPr lang="ru-RU"/>
        </a:p>
      </dgm:t>
    </dgm:pt>
    <dgm:pt modelId="{EDA12A5D-29CA-4C14-B36B-BE12130CABA0}" type="pres">
      <dgm:prSet presAssocID="{37D70EC7-6864-464F-95E1-1381384E8452}" presName="connTx" presStyleLbl="parChTrans1D2" presStyleIdx="3" presStyleCnt="10"/>
      <dgm:spPr/>
      <dgm:t>
        <a:bodyPr/>
        <a:lstStyle/>
        <a:p>
          <a:endParaRPr lang="ru-RU"/>
        </a:p>
      </dgm:t>
    </dgm:pt>
    <dgm:pt modelId="{BFAABDF6-8DB4-43E9-9439-4ACC8FD14FE6}" type="pres">
      <dgm:prSet presAssocID="{8FF1D364-BE90-441B-A72A-80872E672115}" presName="root2" presStyleCnt="0"/>
      <dgm:spPr/>
    </dgm:pt>
    <dgm:pt modelId="{504B529D-8E39-4193-9533-4BFE9620B651}" type="pres">
      <dgm:prSet presAssocID="{8FF1D364-BE90-441B-A72A-80872E672115}" presName="LevelTwoTextNode" presStyleLbl="node2" presStyleIdx="3" presStyleCnt="10" custScaleX="367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F81F27-418D-4535-8B71-CB0F4D34907E}" type="pres">
      <dgm:prSet presAssocID="{8FF1D364-BE90-441B-A72A-80872E672115}" presName="level3hierChild" presStyleCnt="0"/>
      <dgm:spPr/>
    </dgm:pt>
    <dgm:pt modelId="{16312904-682C-474C-B977-2DD14DDF2936}" type="pres">
      <dgm:prSet presAssocID="{7FAD2F5C-7485-44E2-B749-AE7C3EE897C7}" presName="conn2-1" presStyleLbl="parChTrans1D2" presStyleIdx="4" presStyleCnt="10"/>
      <dgm:spPr/>
      <dgm:t>
        <a:bodyPr/>
        <a:lstStyle/>
        <a:p>
          <a:endParaRPr lang="ru-RU"/>
        </a:p>
      </dgm:t>
    </dgm:pt>
    <dgm:pt modelId="{6BE0872A-2FF2-43A9-B368-87D0C395C672}" type="pres">
      <dgm:prSet presAssocID="{7FAD2F5C-7485-44E2-B749-AE7C3EE897C7}" presName="connTx" presStyleLbl="parChTrans1D2" presStyleIdx="4" presStyleCnt="10"/>
      <dgm:spPr/>
      <dgm:t>
        <a:bodyPr/>
        <a:lstStyle/>
        <a:p>
          <a:endParaRPr lang="ru-RU"/>
        </a:p>
      </dgm:t>
    </dgm:pt>
    <dgm:pt modelId="{F11DC1A0-A768-48D3-8DB6-F5B23F7ACC22}" type="pres">
      <dgm:prSet presAssocID="{334FA80A-99C9-4A0C-831E-ABCB5C94E52C}" presName="root2" presStyleCnt="0"/>
      <dgm:spPr/>
    </dgm:pt>
    <dgm:pt modelId="{BAC94CF2-F448-486E-B8F9-9362B08DAF4F}" type="pres">
      <dgm:prSet presAssocID="{334FA80A-99C9-4A0C-831E-ABCB5C94E52C}" presName="LevelTwoTextNode" presStyleLbl="node2" presStyleIdx="4" presStyleCnt="10" custScaleX="367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812255-9495-4EDF-9C26-0720FA17BC8E}" type="pres">
      <dgm:prSet presAssocID="{334FA80A-99C9-4A0C-831E-ABCB5C94E52C}" presName="level3hierChild" presStyleCnt="0"/>
      <dgm:spPr/>
    </dgm:pt>
    <dgm:pt modelId="{61D54C15-B8B3-43AB-AA34-3016899DB910}" type="pres">
      <dgm:prSet presAssocID="{068B41B4-9BF0-49FB-B91C-611AFA53037C}" presName="conn2-1" presStyleLbl="parChTrans1D2" presStyleIdx="5" presStyleCnt="10"/>
      <dgm:spPr/>
      <dgm:t>
        <a:bodyPr/>
        <a:lstStyle/>
        <a:p>
          <a:endParaRPr lang="ru-RU"/>
        </a:p>
      </dgm:t>
    </dgm:pt>
    <dgm:pt modelId="{2FC85ECA-A119-4B4D-9F2F-65DBF026C105}" type="pres">
      <dgm:prSet presAssocID="{068B41B4-9BF0-49FB-B91C-611AFA53037C}" presName="connTx" presStyleLbl="parChTrans1D2" presStyleIdx="5" presStyleCnt="10"/>
      <dgm:spPr/>
      <dgm:t>
        <a:bodyPr/>
        <a:lstStyle/>
        <a:p>
          <a:endParaRPr lang="ru-RU"/>
        </a:p>
      </dgm:t>
    </dgm:pt>
    <dgm:pt modelId="{B9CCDA24-9DB7-4D3D-92C4-BCC41E6163F1}" type="pres">
      <dgm:prSet presAssocID="{B4A06EED-6182-44BA-A10A-CC3104FBD5A4}" presName="root2" presStyleCnt="0"/>
      <dgm:spPr/>
    </dgm:pt>
    <dgm:pt modelId="{77081960-ADB4-446A-A5FE-38907DEC4AF0}" type="pres">
      <dgm:prSet presAssocID="{B4A06EED-6182-44BA-A10A-CC3104FBD5A4}" presName="LevelTwoTextNode" presStyleLbl="node2" presStyleIdx="5" presStyleCnt="10" custScaleX="367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A90632A-3C82-4EAC-81B5-C59D6A5A71B9}" type="pres">
      <dgm:prSet presAssocID="{B4A06EED-6182-44BA-A10A-CC3104FBD5A4}" presName="level3hierChild" presStyleCnt="0"/>
      <dgm:spPr/>
    </dgm:pt>
    <dgm:pt modelId="{178D88F1-1C27-4435-A7E7-4555A6A94160}" type="pres">
      <dgm:prSet presAssocID="{7C6451F1-2C0D-4751-85A5-06B2ED2AE8D1}" presName="conn2-1" presStyleLbl="parChTrans1D2" presStyleIdx="6" presStyleCnt="10"/>
      <dgm:spPr/>
      <dgm:t>
        <a:bodyPr/>
        <a:lstStyle/>
        <a:p>
          <a:endParaRPr lang="ru-RU"/>
        </a:p>
      </dgm:t>
    </dgm:pt>
    <dgm:pt modelId="{98471D48-594F-4B6A-AA9F-9EFF9F111F82}" type="pres">
      <dgm:prSet presAssocID="{7C6451F1-2C0D-4751-85A5-06B2ED2AE8D1}" presName="connTx" presStyleLbl="parChTrans1D2" presStyleIdx="6" presStyleCnt="10"/>
      <dgm:spPr/>
      <dgm:t>
        <a:bodyPr/>
        <a:lstStyle/>
        <a:p>
          <a:endParaRPr lang="ru-RU"/>
        </a:p>
      </dgm:t>
    </dgm:pt>
    <dgm:pt modelId="{80565545-991A-4ACC-AE09-35732FC12603}" type="pres">
      <dgm:prSet presAssocID="{458989E7-8786-4EC4-BEBD-E9BB6593F558}" presName="root2" presStyleCnt="0"/>
      <dgm:spPr/>
    </dgm:pt>
    <dgm:pt modelId="{3B893EE6-E7C5-47E7-AF4C-4196C149ABA2}" type="pres">
      <dgm:prSet presAssocID="{458989E7-8786-4EC4-BEBD-E9BB6593F558}" presName="LevelTwoTextNode" presStyleLbl="node2" presStyleIdx="6" presStyleCnt="10" custScaleX="3670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C91250-C072-4798-9F6B-836158F03D7B}" type="pres">
      <dgm:prSet presAssocID="{458989E7-8786-4EC4-BEBD-E9BB6593F558}" presName="level3hierChild" presStyleCnt="0"/>
      <dgm:spPr/>
    </dgm:pt>
    <dgm:pt modelId="{31124CA9-4F09-4B4E-8E98-C177DAF8F9B5}" type="pres">
      <dgm:prSet presAssocID="{796B9E94-523E-4159-927A-4786F454B714}" presName="conn2-1" presStyleLbl="parChTrans1D2" presStyleIdx="7" presStyleCnt="10"/>
      <dgm:spPr/>
      <dgm:t>
        <a:bodyPr/>
        <a:lstStyle/>
        <a:p>
          <a:endParaRPr lang="ru-RU"/>
        </a:p>
      </dgm:t>
    </dgm:pt>
    <dgm:pt modelId="{760DD219-8F40-49C0-8455-D2BBD042816E}" type="pres">
      <dgm:prSet presAssocID="{796B9E94-523E-4159-927A-4786F454B714}" presName="connTx" presStyleLbl="parChTrans1D2" presStyleIdx="7" presStyleCnt="10"/>
      <dgm:spPr/>
      <dgm:t>
        <a:bodyPr/>
        <a:lstStyle/>
        <a:p>
          <a:endParaRPr lang="ru-RU"/>
        </a:p>
      </dgm:t>
    </dgm:pt>
    <dgm:pt modelId="{53FEFF1B-86CD-4976-8857-587969ACD708}" type="pres">
      <dgm:prSet presAssocID="{3D04B094-D3FB-4861-9DA1-D72FA09AC9FE}" presName="root2" presStyleCnt="0"/>
      <dgm:spPr/>
    </dgm:pt>
    <dgm:pt modelId="{5DE219FA-09E7-4133-B428-2200CFD820F9}" type="pres">
      <dgm:prSet presAssocID="{3D04B094-D3FB-4861-9DA1-D72FA09AC9FE}" presName="LevelTwoTextNode" presStyleLbl="node2" presStyleIdx="7" presStyleCnt="10" custScaleX="367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A94F5D-CDC3-454F-884C-3D75D25C6F23}" type="pres">
      <dgm:prSet presAssocID="{3D04B094-D3FB-4861-9DA1-D72FA09AC9FE}" presName="level3hierChild" presStyleCnt="0"/>
      <dgm:spPr/>
    </dgm:pt>
    <dgm:pt modelId="{AE33C25C-93CB-4CBA-9805-E3E23CBFF370}" type="pres">
      <dgm:prSet presAssocID="{D27542EF-56E6-4F7C-BC69-D19405C614A7}" presName="conn2-1" presStyleLbl="parChTrans1D2" presStyleIdx="8" presStyleCnt="10"/>
      <dgm:spPr/>
      <dgm:t>
        <a:bodyPr/>
        <a:lstStyle/>
        <a:p>
          <a:endParaRPr lang="ru-RU"/>
        </a:p>
      </dgm:t>
    </dgm:pt>
    <dgm:pt modelId="{2AAEFC42-9646-4FD7-875A-CCC829A6E00B}" type="pres">
      <dgm:prSet presAssocID="{D27542EF-56E6-4F7C-BC69-D19405C614A7}" presName="connTx" presStyleLbl="parChTrans1D2" presStyleIdx="8" presStyleCnt="10"/>
      <dgm:spPr/>
      <dgm:t>
        <a:bodyPr/>
        <a:lstStyle/>
        <a:p>
          <a:endParaRPr lang="ru-RU"/>
        </a:p>
      </dgm:t>
    </dgm:pt>
    <dgm:pt modelId="{8B57A2AB-1ABA-41A0-B498-ED6EAF9DA8E7}" type="pres">
      <dgm:prSet presAssocID="{5191DD43-89AB-4086-AFE9-44A8901B10EF}" presName="root2" presStyleCnt="0"/>
      <dgm:spPr/>
    </dgm:pt>
    <dgm:pt modelId="{4C13DBD8-60E3-4AB8-9CE7-E45313E1BF00}" type="pres">
      <dgm:prSet presAssocID="{5191DD43-89AB-4086-AFE9-44A8901B10EF}" presName="LevelTwoTextNode" presStyleLbl="node2" presStyleIdx="8" presStyleCnt="10" custScaleX="367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725C10-2B2D-46D8-BFD4-5BA4B177038D}" type="pres">
      <dgm:prSet presAssocID="{5191DD43-89AB-4086-AFE9-44A8901B10EF}" presName="level3hierChild" presStyleCnt="0"/>
      <dgm:spPr/>
    </dgm:pt>
    <dgm:pt modelId="{793FC69D-890F-49A5-A161-39AB770FF5F4}" type="pres">
      <dgm:prSet presAssocID="{7F37C7AF-FADE-4352-9647-06442A792B0D}" presName="conn2-1" presStyleLbl="parChTrans1D2" presStyleIdx="9" presStyleCnt="10"/>
      <dgm:spPr/>
      <dgm:t>
        <a:bodyPr/>
        <a:lstStyle/>
        <a:p>
          <a:endParaRPr lang="ru-RU"/>
        </a:p>
      </dgm:t>
    </dgm:pt>
    <dgm:pt modelId="{87E09585-E36D-43D7-8334-2D9E4EF6C1E4}" type="pres">
      <dgm:prSet presAssocID="{7F37C7AF-FADE-4352-9647-06442A792B0D}" presName="connTx" presStyleLbl="parChTrans1D2" presStyleIdx="9" presStyleCnt="10"/>
      <dgm:spPr/>
      <dgm:t>
        <a:bodyPr/>
        <a:lstStyle/>
        <a:p>
          <a:endParaRPr lang="ru-RU"/>
        </a:p>
      </dgm:t>
    </dgm:pt>
    <dgm:pt modelId="{297CBB93-15F5-4BB1-84A9-DD1E63A6A500}" type="pres">
      <dgm:prSet presAssocID="{4DF49BBC-4C23-48E2-9CBC-ACEA30D1847D}" presName="root2" presStyleCnt="0"/>
      <dgm:spPr/>
    </dgm:pt>
    <dgm:pt modelId="{73E7E8B4-9093-4168-B5CE-48B118B59C17}" type="pres">
      <dgm:prSet presAssocID="{4DF49BBC-4C23-48E2-9CBC-ACEA30D1847D}" presName="LevelTwoTextNode" presStyleLbl="node2" presStyleIdx="9" presStyleCnt="10" custScaleX="3670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465DC0-E421-4EFF-B828-D490A30758DD}" type="pres">
      <dgm:prSet presAssocID="{4DF49BBC-4C23-48E2-9CBC-ACEA30D1847D}" presName="level3hierChild" presStyleCnt="0"/>
      <dgm:spPr/>
    </dgm:pt>
  </dgm:ptLst>
  <dgm:cxnLst>
    <dgm:cxn modelId="{03450CA5-7386-421A-97DE-5FDA509B544C}" type="presOf" srcId="{796B9E94-523E-4159-927A-4786F454B714}" destId="{31124CA9-4F09-4B4E-8E98-C177DAF8F9B5}" srcOrd="0" destOrd="0" presId="urn:microsoft.com/office/officeart/2008/layout/HorizontalMultiLevelHierarchy"/>
    <dgm:cxn modelId="{0971A5B1-9E54-46FC-B8CE-9063AA3F43CB}" type="presOf" srcId="{7C6451F1-2C0D-4751-85A5-06B2ED2AE8D1}" destId="{178D88F1-1C27-4435-A7E7-4555A6A94160}" srcOrd="0" destOrd="0" presId="urn:microsoft.com/office/officeart/2008/layout/HorizontalMultiLevelHierarchy"/>
    <dgm:cxn modelId="{9C9D5F8C-BCC8-4810-82B6-B38BFC4A4D26}" type="presOf" srcId="{39759EBF-941F-49E9-A0CC-FF0108BD132A}" destId="{4B36E13F-77EC-428A-9785-B6438E27C6E2}" srcOrd="0" destOrd="0" presId="urn:microsoft.com/office/officeart/2008/layout/HorizontalMultiLevelHierarchy"/>
    <dgm:cxn modelId="{26758F2E-9FF3-45B1-8C1E-E514F365EC06}" srcId="{39759EBF-941F-49E9-A0CC-FF0108BD132A}" destId="{5191DD43-89AB-4086-AFE9-44A8901B10EF}" srcOrd="8" destOrd="0" parTransId="{D27542EF-56E6-4F7C-BC69-D19405C614A7}" sibTransId="{B0017770-FAAA-470B-9E07-912809D03FCE}"/>
    <dgm:cxn modelId="{19998296-F4B9-4056-9FF1-202BFD9B7FF2}" type="presOf" srcId="{5191DD43-89AB-4086-AFE9-44A8901B10EF}" destId="{4C13DBD8-60E3-4AB8-9CE7-E45313E1BF00}" srcOrd="0" destOrd="0" presId="urn:microsoft.com/office/officeart/2008/layout/HorizontalMultiLevelHierarchy"/>
    <dgm:cxn modelId="{9BE59898-C510-4E8C-ADA3-8B65E70D5D80}" type="presOf" srcId="{B4A06EED-6182-44BA-A10A-CC3104FBD5A4}" destId="{77081960-ADB4-446A-A5FE-38907DEC4AF0}" srcOrd="0" destOrd="0" presId="urn:microsoft.com/office/officeart/2008/layout/HorizontalMultiLevelHierarchy"/>
    <dgm:cxn modelId="{ADB5DB06-A33A-457A-ACD7-A9BF71BE88B1}" type="presOf" srcId="{37D70EC7-6864-464F-95E1-1381384E8452}" destId="{9B779672-B426-42F8-A27B-8084D3C699DA}" srcOrd="0" destOrd="0" presId="urn:microsoft.com/office/officeart/2008/layout/HorizontalMultiLevelHierarchy"/>
    <dgm:cxn modelId="{A4E66A22-E47B-4976-96B3-652E204D5215}" srcId="{63DA7911-0846-4E98-A612-2328C32114EC}" destId="{39759EBF-941F-49E9-A0CC-FF0108BD132A}" srcOrd="0" destOrd="0" parTransId="{1B1F4D3F-21C1-4849-BF49-F24634931FF7}" sibTransId="{81ED39F0-620A-4B8C-AB54-9351648E1235}"/>
    <dgm:cxn modelId="{80322B93-124A-4823-AAEE-FC0120AF4C01}" type="presOf" srcId="{7FAD2F5C-7485-44E2-B749-AE7C3EE897C7}" destId="{16312904-682C-474C-B977-2DD14DDF2936}" srcOrd="0" destOrd="0" presId="urn:microsoft.com/office/officeart/2008/layout/HorizontalMultiLevelHierarchy"/>
    <dgm:cxn modelId="{9C41C43C-CFFA-48A1-A670-F8CD9F3E56A7}" srcId="{39759EBF-941F-49E9-A0CC-FF0108BD132A}" destId="{3EF3428A-FAB7-4957-B7A4-94BBA068045A}" srcOrd="0" destOrd="0" parTransId="{81B2F24A-F62E-48A4-A40E-90171ECCEFC1}" sibTransId="{0B3AC4B3-26E9-49A1-B4DE-716BBE7C127D}"/>
    <dgm:cxn modelId="{4E68CF97-977C-45D0-979D-F11ABD2872DB}" type="presOf" srcId="{7C6451F1-2C0D-4751-85A5-06B2ED2AE8D1}" destId="{98471D48-594F-4B6A-AA9F-9EFF9F111F82}" srcOrd="1" destOrd="0" presId="urn:microsoft.com/office/officeart/2008/layout/HorizontalMultiLevelHierarchy"/>
    <dgm:cxn modelId="{E2834B86-BD86-4DBA-A463-88DA03D87823}" type="presOf" srcId="{E58F61D4-03AA-4221-8110-02035E610248}" destId="{5DE023AD-4D91-4E24-90F6-F90F117FFDDA}" srcOrd="0" destOrd="0" presId="urn:microsoft.com/office/officeart/2008/layout/HorizontalMultiLevelHierarchy"/>
    <dgm:cxn modelId="{8AAF5B57-E4DB-420A-A25B-CE177B37B16C}" type="presOf" srcId="{7F37C7AF-FADE-4352-9647-06442A792B0D}" destId="{793FC69D-890F-49A5-A161-39AB770FF5F4}" srcOrd="0" destOrd="0" presId="urn:microsoft.com/office/officeart/2008/layout/HorizontalMultiLevelHierarchy"/>
    <dgm:cxn modelId="{F5D70AEC-03EB-41B5-80AB-5564305FC671}" type="presOf" srcId="{7FAD2F5C-7485-44E2-B749-AE7C3EE897C7}" destId="{6BE0872A-2FF2-43A9-B368-87D0C395C672}" srcOrd="1" destOrd="0" presId="urn:microsoft.com/office/officeart/2008/layout/HorizontalMultiLevelHierarchy"/>
    <dgm:cxn modelId="{CC9C9944-7CEE-4E45-8674-7509635B9321}" srcId="{39759EBF-941F-49E9-A0CC-FF0108BD132A}" destId="{8FF1D364-BE90-441B-A72A-80872E672115}" srcOrd="3" destOrd="0" parTransId="{37D70EC7-6864-464F-95E1-1381384E8452}" sibTransId="{14CD0BE1-BD19-4650-AF52-0504BE08F61F}"/>
    <dgm:cxn modelId="{0970D688-4947-4EE1-883E-5B797A1DCAA1}" type="presOf" srcId="{8FF1D364-BE90-441B-A72A-80872E672115}" destId="{504B529D-8E39-4193-9533-4BFE9620B651}" srcOrd="0" destOrd="0" presId="urn:microsoft.com/office/officeart/2008/layout/HorizontalMultiLevelHierarchy"/>
    <dgm:cxn modelId="{A8E4593E-FBD0-463B-9036-B449F65CC9C4}" type="presOf" srcId="{068B41B4-9BF0-49FB-B91C-611AFA53037C}" destId="{2FC85ECA-A119-4B4D-9F2F-65DBF026C105}" srcOrd="1" destOrd="0" presId="urn:microsoft.com/office/officeart/2008/layout/HorizontalMultiLevelHierarchy"/>
    <dgm:cxn modelId="{75691E37-31B5-4ABD-80A2-02F5A6759B9B}" srcId="{39759EBF-941F-49E9-A0CC-FF0108BD132A}" destId="{4DF49BBC-4C23-48E2-9CBC-ACEA30D1847D}" srcOrd="9" destOrd="0" parTransId="{7F37C7AF-FADE-4352-9647-06442A792B0D}" sibTransId="{8FABF014-7B49-44A2-896F-3B901CCF2BCB}"/>
    <dgm:cxn modelId="{ECC39A14-58BC-4E0A-9648-25B554388A7B}" type="presOf" srcId="{3D04B094-D3FB-4861-9DA1-D72FA09AC9FE}" destId="{5DE219FA-09E7-4133-B428-2200CFD820F9}" srcOrd="0" destOrd="0" presId="urn:microsoft.com/office/officeart/2008/layout/HorizontalMultiLevelHierarchy"/>
    <dgm:cxn modelId="{25231C1B-B712-4309-BD33-ECA450A4EDD5}" type="presOf" srcId="{4DF49BBC-4C23-48E2-9CBC-ACEA30D1847D}" destId="{73E7E8B4-9093-4168-B5CE-48B118B59C17}" srcOrd="0" destOrd="0" presId="urn:microsoft.com/office/officeart/2008/layout/HorizontalMultiLevelHierarchy"/>
    <dgm:cxn modelId="{CEDCC24A-A43A-40A8-BD99-0982EA990AB3}" type="presOf" srcId="{29E65313-6C73-4C47-A9C7-B69F3144644F}" destId="{7824132F-95AB-4F5E-8723-21305BEFC655}" srcOrd="0" destOrd="0" presId="urn:microsoft.com/office/officeart/2008/layout/HorizontalMultiLevelHierarchy"/>
    <dgm:cxn modelId="{FC288AF3-B0A0-4BEC-9DF6-E2FDF8B264BC}" type="presOf" srcId="{458989E7-8786-4EC4-BEBD-E9BB6593F558}" destId="{3B893EE6-E7C5-47E7-AF4C-4196C149ABA2}" srcOrd="0" destOrd="0" presId="urn:microsoft.com/office/officeart/2008/layout/HorizontalMultiLevelHierarchy"/>
    <dgm:cxn modelId="{7CC3B8A4-CEE8-4C96-9FAE-1105FD8725D9}" srcId="{39759EBF-941F-49E9-A0CC-FF0108BD132A}" destId="{3D04B094-D3FB-4861-9DA1-D72FA09AC9FE}" srcOrd="7" destOrd="0" parTransId="{796B9E94-523E-4159-927A-4786F454B714}" sibTransId="{101DEA09-2CAA-48B8-897B-358DFFDCD477}"/>
    <dgm:cxn modelId="{A8677098-1EFD-4544-B506-F7690CDC5E80}" type="presOf" srcId="{63DA7911-0846-4E98-A612-2328C32114EC}" destId="{2D4C42FE-75AC-4EDE-A401-39B40A56BC7F}" srcOrd="0" destOrd="0" presId="urn:microsoft.com/office/officeart/2008/layout/HorizontalMultiLevelHierarchy"/>
    <dgm:cxn modelId="{6A4B4A32-D7BE-450B-877B-787C489D786B}" type="presOf" srcId="{81B2F24A-F62E-48A4-A40E-90171ECCEFC1}" destId="{4DD730FE-79AB-4437-AE77-11716B6FC3D7}" srcOrd="1" destOrd="0" presId="urn:microsoft.com/office/officeart/2008/layout/HorizontalMultiLevelHierarchy"/>
    <dgm:cxn modelId="{DC71FB45-505F-4EC5-A5C8-0ADDE70BA48C}" type="presOf" srcId="{796B9E94-523E-4159-927A-4786F454B714}" destId="{760DD219-8F40-49C0-8455-D2BBD042816E}" srcOrd="1" destOrd="0" presId="urn:microsoft.com/office/officeart/2008/layout/HorizontalMultiLevelHierarchy"/>
    <dgm:cxn modelId="{D5C0704D-64F2-4E5A-8F96-EFDE7CAEF0DA}" type="presOf" srcId="{068B41B4-9BF0-49FB-B91C-611AFA53037C}" destId="{61D54C15-B8B3-43AB-AA34-3016899DB910}" srcOrd="0" destOrd="0" presId="urn:microsoft.com/office/officeart/2008/layout/HorizontalMultiLevelHierarchy"/>
    <dgm:cxn modelId="{320440D2-CA78-499A-86B1-FB8D6F03A3D2}" type="presOf" srcId="{3EF3428A-FAB7-4957-B7A4-94BBA068045A}" destId="{BC19F529-693C-470C-AC32-89C6CDE7026C}" srcOrd="0" destOrd="0" presId="urn:microsoft.com/office/officeart/2008/layout/HorizontalMultiLevelHierarchy"/>
    <dgm:cxn modelId="{EC7F4CD8-7497-410E-95F0-2528D57F762A}" type="presOf" srcId="{334FA80A-99C9-4A0C-831E-ABCB5C94E52C}" destId="{BAC94CF2-F448-486E-B8F9-9362B08DAF4F}" srcOrd="0" destOrd="0" presId="urn:microsoft.com/office/officeart/2008/layout/HorizontalMultiLevelHierarchy"/>
    <dgm:cxn modelId="{C2C4DC85-6EF4-4D6E-AA37-177AD12A9FB1}" type="presOf" srcId="{81B2F24A-F62E-48A4-A40E-90171ECCEFC1}" destId="{03D37E2D-5A61-4AB1-89B9-520EB60B87E7}" srcOrd="0" destOrd="0" presId="urn:microsoft.com/office/officeart/2008/layout/HorizontalMultiLevelHierarchy"/>
    <dgm:cxn modelId="{44589A9C-062D-4E30-85FE-192B8FBA8E6E}" type="presOf" srcId="{37D70EC7-6864-464F-95E1-1381384E8452}" destId="{EDA12A5D-29CA-4C14-B36B-BE12130CABA0}" srcOrd="1" destOrd="0" presId="urn:microsoft.com/office/officeart/2008/layout/HorizontalMultiLevelHierarchy"/>
    <dgm:cxn modelId="{E01A5B80-CC61-4756-8BA4-FDFDD67CAA4C}" type="presOf" srcId="{D27542EF-56E6-4F7C-BC69-D19405C614A7}" destId="{AE33C25C-93CB-4CBA-9805-E3E23CBFF370}" srcOrd="0" destOrd="0" presId="urn:microsoft.com/office/officeart/2008/layout/HorizontalMultiLevelHierarchy"/>
    <dgm:cxn modelId="{FF20A4C9-729C-47F0-8AD7-31898E0C1F41}" srcId="{39759EBF-941F-49E9-A0CC-FF0108BD132A}" destId="{334FA80A-99C9-4A0C-831E-ABCB5C94E52C}" srcOrd="4" destOrd="0" parTransId="{7FAD2F5C-7485-44E2-B749-AE7C3EE897C7}" sibTransId="{CEA214BE-E94C-4606-9F33-E80C23C234A6}"/>
    <dgm:cxn modelId="{A2840215-957F-4EC2-A9A9-32884A7563EB}" srcId="{39759EBF-941F-49E9-A0CC-FF0108BD132A}" destId="{B4A06EED-6182-44BA-A10A-CC3104FBD5A4}" srcOrd="5" destOrd="0" parTransId="{068B41B4-9BF0-49FB-B91C-611AFA53037C}" sibTransId="{DC8591A6-671F-4A14-B446-684409D3360A}"/>
    <dgm:cxn modelId="{58B92FEF-46FD-4E08-9898-BEF903C4F9F7}" type="presOf" srcId="{42C5A71A-CCAB-420D-B4A7-3F1327318D64}" destId="{23F0A4B7-C04F-4702-8FFA-BD742F680412}" srcOrd="0" destOrd="0" presId="urn:microsoft.com/office/officeart/2008/layout/HorizontalMultiLevelHierarchy"/>
    <dgm:cxn modelId="{9D7F9A71-A887-4752-90EF-39B4DB001C93}" srcId="{39759EBF-941F-49E9-A0CC-FF0108BD132A}" destId="{458989E7-8786-4EC4-BEBD-E9BB6593F558}" srcOrd="6" destOrd="0" parTransId="{7C6451F1-2C0D-4751-85A5-06B2ED2AE8D1}" sibTransId="{B8093914-33D4-45ED-AB3B-9EC9517DECC8}"/>
    <dgm:cxn modelId="{7B3B6C0F-2848-41D0-AAE7-36EFA3542DE4}" srcId="{39759EBF-941F-49E9-A0CC-FF0108BD132A}" destId="{42C5A71A-CCAB-420D-B4A7-3F1327318D64}" srcOrd="2" destOrd="0" parTransId="{3E09A464-4FEC-4BBE-AE32-F6FF29B071BC}" sibTransId="{1F338CD2-F8BB-4681-A755-D02A1EC010F0}"/>
    <dgm:cxn modelId="{9FCCF722-424F-41D3-8EF0-6D36E60DCEC5}" type="presOf" srcId="{3E09A464-4FEC-4BBE-AE32-F6FF29B071BC}" destId="{3FF8B51B-BFD0-4954-8FB0-64D833B77628}" srcOrd="0" destOrd="0" presId="urn:microsoft.com/office/officeart/2008/layout/HorizontalMultiLevelHierarchy"/>
    <dgm:cxn modelId="{05B2D25A-9BD9-471C-8589-34E352B0A45F}" type="presOf" srcId="{D27542EF-56E6-4F7C-BC69-D19405C614A7}" destId="{2AAEFC42-9646-4FD7-875A-CCC829A6E00B}" srcOrd="1" destOrd="0" presId="urn:microsoft.com/office/officeart/2008/layout/HorizontalMultiLevelHierarchy"/>
    <dgm:cxn modelId="{ECACE2A6-FE61-4587-A6A1-403214C2EB5E}" type="presOf" srcId="{3E09A464-4FEC-4BBE-AE32-F6FF29B071BC}" destId="{3B12D5B7-54D5-43EC-A2AE-262C5A2EA3DC}" srcOrd="1" destOrd="0" presId="urn:microsoft.com/office/officeart/2008/layout/HorizontalMultiLevelHierarchy"/>
    <dgm:cxn modelId="{851EFE66-6F84-4A04-8824-F9C9E7BE7B17}" type="presOf" srcId="{E58F61D4-03AA-4221-8110-02035E610248}" destId="{40476C2D-531D-4F1E-9982-887C8A142E84}" srcOrd="1" destOrd="0" presId="urn:microsoft.com/office/officeart/2008/layout/HorizontalMultiLevelHierarchy"/>
    <dgm:cxn modelId="{8933DAF3-ABF3-4241-8910-0338CD91D70C}" srcId="{39759EBF-941F-49E9-A0CC-FF0108BD132A}" destId="{29E65313-6C73-4C47-A9C7-B69F3144644F}" srcOrd="1" destOrd="0" parTransId="{E58F61D4-03AA-4221-8110-02035E610248}" sibTransId="{9A26E64A-4009-479C-9EB7-2E6F7F872753}"/>
    <dgm:cxn modelId="{2F37378E-93F7-4315-9E26-5B9B3FA17FC7}" type="presOf" srcId="{7F37C7AF-FADE-4352-9647-06442A792B0D}" destId="{87E09585-E36D-43D7-8334-2D9E4EF6C1E4}" srcOrd="1" destOrd="0" presId="urn:microsoft.com/office/officeart/2008/layout/HorizontalMultiLevelHierarchy"/>
    <dgm:cxn modelId="{9750D092-A80E-48D7-9A00-39E3F50DEA62}" type="presParOf" srcId="{2D4C42FE-75AC-4EDE-A401-39B40A56BC7F}" destId="{CDAAC6B2-4BAA-4563-A39A-5DB18E5C8362}" srcOrd="0" destOrd="0" presId="urn:microsoft.com/office/officeart/2008/layout/HorizontalMultiLevelHierarchy"/>
    <dgm:cxn modelId="{4B983567-3EA6-4E9F-96C8-B040F34A8EDD}" type="presParOf" srcId="{CDAAC6B2-4BAA-4563-A39A-5DB18E5C8362}" destId="{4B36E13F-77EC-428A-9785-B6438E27C6E2}" srcOrd="0" destOrd="0" presId="urn:microsoft.com/office/officeart/2008/layout/HorizontalMultiLevelHierarchy"/>
    <dgm:cxn modelId="{E6A5B1E5-1877-4D6E-A2FE-58D6933EC89B}" type="presParOf" srcId="{CDAAC6B2-4BAA-4563-A39A-5DB18E5C8362}" destId="{C016B873-C520-46D3-AF86-BE15A4A7B8D4}" srcOrd="1" destOrd="0" presId="urn:microsoft.com/office/officeart/2008/layout/HorizontalMultiLevelHierarchy"/>
    <dgm:cxn modelId="{6981B0D6-0F8C-435A-A6F6-A6D3BF46B513}" type="presParOf" srcId="{C016B873-C520-46D3-AF86-BE15A4A7B8D4}" destId="{03D37E2D-5A61-4AB1-89B9-520EB60B87E7}" srcOrd="0" destOrd="0" presId="urn:microsoft.com/office/officeart/2008/layout/HorizontalMultiLevelHierarchy"/>
    <dgm:cxn modelId="{BB2989BB-06B8-4DAA-9FDA-CF89716C282E}" type="presParOf" srcId="{03D37E2D-5A61-4AB1-89B9-520EB60B87E7}" destId="{4DD730FE-79AB-4437-AE77-11716B6FC3D7}" srcOrd="0" destOrd="0" presId="urn:microsoft.com/office/officeart/2008/layout/HorizontalMultiLevelHierarchy"/>
    <dgm:cxn modelId="{50775B98-81A8-483E-8F05-59257E528DB9}" type="presParOf" srcId="{C016B873-C520-46D3-AF86-BE15A4A7B8D4}" destId="{67F0470E-9F55-426E-9ADE-1082FA27D784}" srcOrd="1" destOrd="0" presId="urn:microsoft.com/office/officeart/2008/layout/HorizontalMultiLevelHierarchy"/>
    <dgm:cxn modelId="{56919640-CC6C-4813-A534-880AC27F4413}" type="presParOf" srcId="{67F0470E-9F55-426E-9ADE-1082FA27D784}" destId="{BC19F529-693C-470C-AC32-89C6CDE7026C}" srcOrd="0" destOrd="0" presId="urn:microsoft.com/office/officeart/2008/layout/HorizontalMultiLevelHierarchy"/>
    <dgm:cxn modelId="{7644B09B-F297-4A56-A96B-2A492C79AC17}" type="presParOf" srcId="{67F0470E-9F55-426E-9ADE-1082FA27D784}" destId="{7F288F01-6F2C-4AC5-989D-0772AD197366}" srcOrd="1" destOrd="0" presId="urn:microsoft.com/office/officeart/2008/layout/HorizontalMultiLevelHierarchy"/>
    <dgm:cxn modelId="{D5561319-1A8D-4763-A08A-8F8F74151F32}" type="presParOf" srcId="{C016B873-C520-46D3-AF86-BE15A4A7B8D4}" destId="{5DE023AD-4D91-4E24-90F6-F90F117FFDDA}" srcOrd="2" destOrd="0" presId="urn:microsoft.com/office/officeart/2008/layout/HorizontalMultiLevelHierarchy"/>
    <dgm:cxn modelId="{DF3AFDAF-78FF-455B-A6B5-9854D13D5D57}" type="presParOf" srcId="{5DE023AD-4D91-4E24-90F6-F90F117FFDDA}" destId="{40476C2D-531D-4F1E-9982-887C8A142E84}" srcOrd="0" destOrd="0" presId="urn:microsoft.com/office/officeart/2008/layout/HorizontalMultiLevelHierarchy"/>
    <dgm:cxn modelId="{4726B7C1-089A-4323-9952-C145C41531FA}" type="presParOf" srcId="{C016B873-C520-46D3-AF86-BE15A4A7B8D4}" destId="{D865341F-0A5C-477F-9DE7-14C2EE396F98}" srcOrd="3" destOrd="0" presId="urn:microsoft.com/office/officeart/2008/layout/HorizontalMultiLevelHierarchy"/>
    <dgm:cxn modelId="{A16F0C6B-7CA5-4352-98A4-664F45549FD0}" type="presParOf" srcId="{D865341F-0A5C-477F-9DE7-14C2EE396F98}" destId="{7824132F-95AB-4F5E-8723-21305BEFC655}" srcOrd="0" destOrd="0" presId="urn:microsoft.com/office/officeart/2008/layout/HorizontalMultiLevelHierarchy"/>
    <dgm:cxn modelId="{52942819-F39E-481F-B67F-15E4CAFB4ECF}" type="presParOf" srcId="{D865341F-0A5C-477F-9DE7-14C2EE396F98}" destId="{1769798F-2265-4173-9602-64C478BBA522}" srcOrd="1" destOrd="0" presId="urn:microsoft.com/office/officeart/2008/layout/HorizontalMultiLevelHierarchy"/>
    <dgm:cxn modelId="{6827BB18-CE80-4ABA-97AC-CA487639A176}" type="presParOf" srcId="{C016B873-C520-46D3-AF86-BE15A4A7B8D4}" destId="{3FF8B51B-BFD0-4954-8FB0-64D833B77628}" srcOrd="4" destOrd="0" presId="urn:microsoft.com/office/officeart/2008/layout/HorizontalMultiLevelHierarchy"/>
    <dgm:cxn modelId="{BE48A835-1A83-4594-91A4-1B4F5D5FFFA9}" type="presParOf" srcId="{3FF8B51B-BFD0-4954-8FB0-64D833B77628}" destId="{3B12D5B7-54D5-43EC-A2AE-262C5A2EA3DC}" srcOrd="0" destOrd="0" presId="urn:microsoft.com/office/officeart/2008/layout/HorizontalMultiLevelHierarchy"/>
    <dgm:cxn modelId="{EA7FFFF0-4B75-4FAE-A4FF-58079B6F3647}" type="presParOf" srcId="{C016B873-C520-46D3-AF86-BE15A4A7B8D4}" destId="{D2D0A5AF-F602-4862-BD92-C2BF779C0F08}" srcOrd="5" destOrd="0" presId="urn:microsoft.com/office/officeart/2008/layout/HorizontalMultiLevelHierarchy"/>
    <dgm:cxn modelId="{BA16C6D4-E803-414E-B089-7F3967941043}" type="presParOf" srcId="{D2D0A5AF-F602-4862-BD92-C2BF779C0F08}" destId="{23F0A4B7-C04F-4702-8FFA-BD742F680412}" srcOrd="0" destOrd="0" presId="urn:microsoft.com/office/officeart/2008/layout/HorizontalMultiLevelHierarchy"/>
    <dgm:cxn modelId="{DF4CF1C2-BBD7-4166-AC1C-3F55C2DFDF6B}" type="presParOf" srcId="{D2D0A5AF-F602-4862-BD92-C2BF779C0F08}" destId="{557C688F-3D31-4EA5-A4DB-4D1684BBE541}" srcOrd="1" destOrd="0" presId="urn:microsoft.com/office/officeart/2008/layout/HorizontalMultiLevelHierarchy"/>
    <dgm:cxn modelId="{95BAA47A-29C2-4897-829F-66F7E3C77A0C}" type="presParOf" srcId="{C016B873-C520-46D3-AF86-BE15A4A7B8D4}" destId="{9B779672-B426-42F8-A27B-8084D3C699DA}" srcOrd="6" destOrd="0" presId="urn:microsoft.com/office/officeart/2008/layout/HorizontalMultiLevelHierarchy"/>
    <dgm:cxn modelId="{09899733-407F-4401-83F6-64E0BA805629}" type="presParOf" srcId="{9B779672-B426-42F8-A27B-8084D3C699DA}" destId="{EDA12A5D-29CA-4C14-B36B-BE12130CABA0}" srcOrd="0" destOrd="0" presId="urn:microsoft.com/office/officeart/2008/layout/HorizontalMultiLevelHierarchy"/>
    <dgm:cxn modelId="{B015F5B6-FA37-472A-980A-4EAE2C465208}" type="presParOf" srcId="{C016B873-C520-46D3-AF86-BE15A4A7B8D4}" destId="{BFAABDF6-8DB4-43E9-9439-4ACC8FD14FE6}" srcOrd="7" destOrd="0" presId="urn:microsoft.com/office/officeart/2008/layout/HorizontalMultiLevelHierarchy"/>
    <dgm:cxn modelId="{23DF920C-72C2-4146-A4D8-5DAC577A7DA4}" type="presParOf" srcId="{BFAABDF6-8DB4-43E9-9439-4ACC8FD14FE6}" destId="{504B529D-8E39-4193-9533-4BFE9620B651}" srcOrd="0" destOrd="0" presId="urn:microsoft.com/office/officeart/2008/layout/HorizontalMultiLevelHierarchy"/>
    <dgm:cxn modelId="{6F75AC15-5EF0-4F4E-9CE3-7C29CAF09AAF}" type="presParOf" srcId="{BFAABDF6-8DB4-43E9-9439-4ACC8FD14FE6}" destId="{ECF81F27-418D-4535-8B71-CB0F4D34907E}" srcOrd="1" destOrd="0" presId="urn:microsoft.com/office/officeart/2008/layout/HorizontalMultiLevelHierarchy"/>
    <dgm:cxn modelId="{C01A7598-D57E-4B70-8FDB-1E612C0F0509}" type="presParOf" srcId="{C016B873-C520-46D3-AF86-BE15A4A7B8D4}" destId="{16312904-682C-474C-B977-2DD14DDF2936}" srcOrd="8" destOrd="0" presId="urn:microsoft.com/office/officeart/2008/layout/HorizontalMultiLevelHierarchy"/>
    <dgm:cxn modelId="{8C706488-CEFF-45C1-B2FA-0B300643F674}" type="presParOf" srcId="{16312904-682C-474C-B977-2DD14DDF2936}" destId="{6BE0872A-2FF2-43A9-B368-87D0C395C672}" srcOrd="0" destOrd="0" presId="urn:microsoft.com/office/officeart/2008/layout/HorizontalMultiLevelHierarchy"/>
    <dgm:cxn modelId="{41DAB861-FEAC-42E4-BC7E-F92C38FA8495}" type="presParOf" srcId="{C016B873-C520-46D3-AF86-BE15A4A7B8D4}" destId="{F11DC1A0-A768-48D3-8DB6-F5B23F7ACC22}" srcOrd="9" destOrd="0" presId="urn:microsoft.com/office/officeart/2008/layout/HorizontalMultiLevelHierarchy"/>
    <dgm:cxn modelId="{E13E1A4C-160C-4B94-84C9-B5359BBBCD1D}" type="presParOf" srcId="{F11DC1A0-A768-48D3-8DB6-F5B23F7ACC22}" destId="{BAC94CF2-F448-486E-B8F9-9362B08DAF4F}" srcOrd="0" destOrd="0" presId="urn:microsoft.com/office/officeart/2008/layout/HorizontalMultiLevelHierarchy"/>
    <dgm:cxn modelId="{452ABD07-1B16-4184-8346-490A08676563}" type="presParOf" srcId="{F11DC1A0-A768-48D3-8DB6-F5B23F7ACC22}" destId="{F4812255-9495-4EDF-9C26-0720FA17BC8E}" srcOrd="1" destOrd="0" presId="urn:microsoft.com/office/officeart/2008/layout/HorizontalMultiLevelHierarchy"/>
    <dgm:cxn modelId="{4EC6B900-6E98-4029-80F4-90DB366DE41F}" type="presParOf" srcId="{C016B873-C520-46D3-AF86-BE15A4A7B8D4}" destId="{61D54C15-B8B3-43AB-AA34-3016899DB910}" srcOrd="10" destOrd="0" presId="urn:microsoft.com/office/officeart/2008/layout/HorizontalMultiLevelHierarchy"/>
    <dgm:cxn modelId="{F9655D95-FB72-4BDF-A6D8-6E21C946055E}" type="presParOf" srcId="{61D54C15-B8B3-43AB-AA34-3016899DB910}" destId="{2FC85ECA-A119-4B4D-9F2F-65DBF026C105}" srcOrd="0" destOrd="0" presId="urn:microsoft.com/office/officeart/2008/layout/HorizontalMultiLevelHierarchy"/>
    <dgm:cxn modelId="{192D7530-610E-4421-B047-4ACA7ABEDD9F}" type="presParOf" srcId="{C016B873-C520-46D3-AF86-BE15A4A7B8D4}" destId="{B9CCDA24-9DB7-4D3D-92C4-BCC41E6163F1}" srcOrd="11" destOrd="0" presId="urn:microsoft.com/office/officeart/2008/layout/HorizontalMultiLevelHierarchy"/>
    <dgm:cxn modelId="{8A2A8711-6B3F-4E31-B626-BB03EE9FE042}" type="presParOf" srcId="{B9CCDA24-9DB7-4D3D-92C4-BCC41E6163F1}" destId="{77081960-ADB4-446A-A5FE-38907DEC4AF0}" srcOrd="0" destOrd="0" presId="urn:microsoft.com/office/officeart/2008/layout/HorizontalMultiLevelHierarchy"/>
    <dgm:cxn modelId="{A71E995D-085A-4971-B451-27ECDA6B407B}" type="presParOf" srcId="{B9CCDA24-9DB7-4D3D-92C4-BCC41E6163F1}" destId="{FA90632A-3C82-4EAC-81B5-C59D6A5A71B9}" srcOrd="1" destOrd="0" presId="urn:microsoft.com/office/officeart/2008/layout/HorizontalMultiLevelHierarchy"/>
    <dgm:cxn modelId="{A3D02AF0-370A-4FEE-945F-5D75EF5130CC}" type="presParOf" srcId="{C016B873-C520-46D3-AF86-BE15A4A7B8D4}" destId="{178D88F1-1C27-4435-A7E7-4555A6A94160}" srcOrd="12" destOrd="0" presId="urn:microsoft.com/office/officeart/2008/layout/HorizontalMultiLevelHierarchy"/>
    <dgm:cxn modelId="{7C82BE0B-2048-4904-B6B5-A245ACACEC37}" type="presParOf" srcId="{178D88F1-1C27-4435-A7E7-4555A6A94160}" destId="{98471D48-594F-4B6A-AA9F-9EFF9F111F82}" srcOrd="0" destOrd="0" presId="urn:microsoft.com/office/officeart/2008/layout/HorizontalMultiLevelHierarchy"/>
    <dgm:cxn modelId="{464B1729-499F-4E15-A3CB-5087D833F291}" type="presParOf" srcId="{C016B873-C520-46D3-AF86-BE15A4A7B8D4}" destId="{80565545-991A-4ACC-AE09-35732FC12603}" srcOrd="13" destOrd="0" presId="urn:microsoft.com/office/officeart/2008/layout/HorizontalMultiLevelHierarchy"/>
    <dgm:cxn modelId="{EE23F6CB-3EF2-4344-8040-F097B5EF4208}" type="presParOf" srcId="{80565545-991A-4ACC-AE09-35732FC12603}" destId="{3B893EE6-E7C5-47E7-AF4C-4196C149ABA2}" srcOrd="0" destOrd="0" presId="urn:microsoft.com/office/officeart/2008/layout/HorizontalMultiLevelHierarchy"/>
    <dgm:cxn modelId="{F473D859-A72A-4907-B081-81C87122BC92}" type="presParOf" srcId="{80565545-991A-4ACC-AE09-35732FC12603}" destId="{29C91250-C072-4798-9F6B-836158F03D7B}" srcOrd="1" destOrd="0" presId="urn:microsoft.com/office/officeart/2008/layout/HorizontalMultiLevelHierarchy"/>
    <dgm:cxn modelId="{6E378C27-DA65-408F-8187-5E8D2721CC93}" type="presParOf" srcId="{C016B873-C520-46D3-AF86-BE15A4A7B8D4}" destId="{31124CA9-4F09-4B4E-8E98-C177DAF8F9B5}" srcOrd="14" destOrd="0" presId="urn:microsoft.com/office/officeart/2008/layout/HorizontalMultiLevelHierarchy"/>
    <dgm:cxn modelId="{DE7D7332-1A2F-4C5E-BD11-83A0A159EBCA}" type="presParOf" srcId="{31124CA9-4F09-4B4E-8E98-C177DAF8F9B5}" destId="{760DD219-8F40-49C0-8455-D2BBD042816E}" srcOrd="0" destOrd="0" presId="urn:microsoft.com/office/officeart/2008/layout/HorizontalMultiLevelHierarchy"/>
    <dgm:cxn modelId="{158FCABF-A5E3-49EA-8E44-A5A5163C0515}" type="presParOf" srcId="{C016B873-C520-46D3-AF86-BE15A4A7B8D4}" destId="{53FEFF1B-86CD-4976-8857-587969ACD708}" srcOrd="15" destOrd="0" presId="urn:microsoft.com/office/officeart/2008/layout/HorizontalMultiLevelHierarchy"/>
    <dgm:cxn modelId="{596FB137-2070-45AD-AA32-588D3A02BA0F}" type="presParOf" srcId="{53FEFF1B-86CD-4976-8857-587969ACD708}" destId="{5DE219FA-09E7-4133-B428-2200CFD820F9}" srcOrd="0" destOrd="0" presId="urn:microsoft.com/office/officeart/2008/layout/HorizontalMultiLevelHierarchy"/>
    <dgm:cxn modelId="{8A9DEDAB-3602-4334-BECB-7230D1B39407}" type="presParOf" srcId="{53FEFF1B-86CD-4976-8857-587969ACD708}" destId="{34A94F5D-CDC3-454F-884C-3D75D25C6F23}" srcOrd="1" destOrd="0" presId="urn:microsoft.com/office/officeart/2008/layout/HorizontalMultiLevelHierarchy"/>
    <dgm:cxn modelId="{A5AE7790-417C-42EF-962D-4C86B680EAF4}" type="presParOf" srcId="{C016B873-C520-46D3-AF86-BE15A4A7B8D4}" destId="{AE33C25C-93CB-4CBA-9805-E3E23CBFF370}" srcOrd="16" destOrd="0" presId="urn:microsoft.com/office/officeart/2008/layout/HorizontalMultiLevelHierarchy"/>
    <dgm:cxn modelId="{299CCE15-8973-4B6E-8479-F315E40E2DE5}" type="presParOf" srcId="{AE33C25C-93CB-4CBA-9805-E3E23CBFF370}" destId="{2AAEFC42-9646-4FD7-875A-CCC829A6E00B}" srcOrd="0" destOrd="0" presId="urn:microsoft.com/office/officeart/2008/layout/HorizontalMultiLevelHierarchy"/>
    <dgm:cxn modelId="{338DF6DB-28C2-4D7E-88CD-1EB867C01599}" type="presParOf" srcId="{C016B873-C520-46D3-AF86-BE15A4A7B8D4}" destId="{8B57A2AB-1ABA-41A0-B498-ED6EAF9DA8E7}" srcOrd="17" destOrd="0" presId="urn:microsoft.com/office/officeart/2008/layout/HorizontalMultiLevelHierarchy"/>
    <dgm:cxn modelId="{B90905A4-A8A0-4886-9A9E-01F0B9EE0BEC}" type="presParOf" srcId="{8B57A2AB-1ABA-41A0-B498-ED6EAF9DA8E7}" destId="{4C13DBD8-60E3-4AB8-9CE7-E45313E1BF00}" srcOrd="0" destOrd="0" presId="urn:microsoft.com/office/officeart/2008/layout/HorizontalMultiLevelHierarchy"/>
    <dgm:cxn modelId="{EC2208B1-2895-4E25-B588-D109057571F6}" type="presParOf" srcId="{8B57A2AB-1ABA-41A0-B498-ED6EAF9DA8E7}" destId="{D3725C10-2B2D-46D8-BFD4-5BA4B177038D}" srcOrd="1" destOrd="0" presId="urn:microsoft.com/office/officeart/2008/layout/HorizontalMultiLevelHierarchy"/>
    <dgm:cxn modelId="{EF62C69B-13C6-4F32-BD0C-2C7998A06C7A}" type="presParOf" srcId="{C016B873-C520-46D3-AF86-BE15A4A7B8D4}" destId="{793FC69D-890F-49A5-A161-39AB770FF5F4}" srcOrd="18" destOrd="0" presId="urn:microsoft.com/office/officeart/2008/layout/HorizontalMultiLevelHierarchy"/>
    <dgm:cxn modelId="{DAC20C42-B758-4594-90E9-DD3C28B58FFE}" type="presParOf" srcId="{793FC69D-890F-49A5-A161-39AB770FF5F4}" destId="{87E09585-E36D-43D7-8334-2D9E4EF6C1E4}" srcOrd="0" destOrd="0" presId="urn:microsoft.com/office/officeart/2008/layout/HorizontalMultiLevelHierarchy"/>
    <dgm:cxn modelId="{3D5270CD-0D41-453D-B00A-074E1EB43662}" type="presParOf" srcId="{C016B873-C520-46D3-AF86-BE15A4A7B8D4}" destId="{297CBB93-15F5-4BB1-84A9-DD1E63A6A500}" srcOrd="19" destOrd="0" presId="urn:microsoft.com/office/officeart/2008/layout/HorizontalMultiLevelHierarchy"/>
    <dgm:cxn modelId="{4EB79015-FD9C-404D-BCB2-1F5E2BFBB4EE}" type="presParOf" srcId="{297CBB93-15F5-4BB1-84A9-DD1E63A6A500}" destId="{73E7E8B4-9093-4168-B5CE-48B118B59C17}" srcOrd="0" destOrd="0" presId="urn:microsoft.com/office/officeart/2008/layout/HorizontalMultiLevelHierarchy"/>
    <dgm:cxn modelId="{EE33F527-38FE-41BE-80ED-F7B322CA0DCE}" type="presParOf" srcId="{297CBB93-15F5-4BB1-84A9-DD1E63A6A500}" destId="{1E465DC0-E421-4EFF-B828-D490A30758D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7D3409-69AF-436D-B5E7-92A2C72B95FA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0F3DE1C5-CF82-4765-AD48-2B2576AC1E7C}">
      <dgm:prSet custT="1"/>
      <dgm:sp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Обеспечение устойчивых темпов качественного роста образовательного и научно-исследовательского потенциала Университета</a:t>
          </a:r>
          <a:r>
            <a:rPr lang="ru-RU" sz="14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 </a:t>
          </a: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через: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поддержание качества ОП и прохождение международной аккредитации всех ОП;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рост количества бизнес-программ;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развитие исследовательского потенциала ППС и обучающихся вуза;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обеспечение </a:t>
          </a:r>
          <a:r>
            <a:rPr lang="ru-RU" sz="1200" dirty="0" err="1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практикоориентированного</a:t>
          </a: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 обучения через активную интеграцию образовательной, научной и практической деятельности через эффективные связи с бизнес-партнерами.</a:t>
          </a:r>
        </a:p>
      </dgm:t>
    </dgm:pt>
    <dgm:pt modelId="{429AFE42-9D4B-4E2F-A494-31BDF6B317E7}" type="sibTrans" cxnId="{845E3E2B-25C9-40EF-BBF2-6C544D14B54A}">
      <dgm:prSet/>
      <dgm:spPr/>
      <dgm:t>
        <a:bodyPr/>
        <a:lstStyle/>
        <a:p>
          <a:endParaRPr lang="ru-RU" sz="1200"/>
        </a:p>
      </dgm:t>
    </dgm:pt>
    <dgm:pt modelId="{E2851DEF-D101-4FA8-8AA7-F957A3F89F38}" type="parTrans" cxnId="{845E3E2B-25C9-40EF-BBF2-6C544D14B54A}">
      <dgm:prSet/>
      <dgm:spPr/>
      <dgm:t>
        <a:bodyPr/>
        <a:lstStyle/>
        <a:p>
          <a:endParaRPr lang="ru-RU" sz="1200"/>
        </a:p>
      </dgm:t>
    </dgm:pt>
    <dgm:pt modelId="{2382FF3D-BB77-4447-9FDD-0C14719EC7C3}">
      <dgm:prSet phldrT="[Текст]" custT="1"/>
      <dgm:sp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Усиление конкурентных позиций Университета </a:t>
          </a: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через </a:t>
          </a:r>
          <a:r>
            <a:rPr lang="ru-RU" sz="1200" dirty="0" smtClean="0"/>
            <a:t>интернационализацию (межд. мобильность для обучающихся и ППС, набор иностранных студентов); </a:t>
          </a: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улучшение позиций на образовательном рынке г. Астаны, центрального и северного регионов Казахстана, а также получение признания международных рейтинговых агентств (</a:t>
          </a:r>
          <a:r>
            <a:rPr lang="en-US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QS</a:t>
          </a:r>
          <a:r>
            <a:rPr 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  и др.).</a:t>
          </a:r>
          <a:endParaRPr lang="ru-RU" sz="1200" dirty="0">
            <a:solidFill>
              <a:schemeClr val="bg2">
                <a:lumMod val="25000"/>
              </a:schemeClr>
            </a:solidFill>
          </a:endParaRPr>
        </a:p>
      </dgm:t>
    </dgm:pt>
    <dgm:pt modelId="{A5410E8A-084D-446E-ACCE-7001BEBCF5DE}" type="sibTrans" cxnId="{1991EF2E-6945-48BB-B221-00022000CB1B}">
      <dgm:prSet/>
      <dgm:spPr/>
      <dgm:t>
        <a:bodyPr/>
        <a:lstStyle/>
        <a:p>
          <a:endParaRPr lang="ru-RU" sz="1200"/>
        </a:p>
      </dgm:t>
    </dgm:pt>
    <dgm:pt modelId="{12231581-7CA5-4346-8BF3-52F44DC606A1}" type="parTrans" cxnId="{1991EF2E-6945-48BB-B221-00022000CB1B}">
      <dgm:prSet/>
      <dgm:spPr/>
      <dgm:t>
        <a:bodyPr/>
        <a:lstStyle/>
        <a:p>
          <a:endParaRPr lang="ru-RU" sz="1200"/>
        </a:p>
      </dgm:t>
    </dgm:pt>
    <dgm:pt modelId="{FC86E9F1-5ADA-494A-B76D-C5D31AF224BC}">
      <dgm:prSet phldrT="[Текст]" custT="1"/>
      <dgm:sp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ru-RU" sz="1200" b="1" i="1" dirty="0" smtClean="0">
            <a:solidFill>
              <a:schemeClr val="bg2">
                <a:lumMod val="25000"/>
              </a:schemeClr>
            </a:solidFill>
            <a:cs typeface="Arial" panose="020B0604020202020204" pitchFamily="34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endParaRPr lang="ru-RU" sz="1200" b="1" i="1" dirty="0" smtClean="0">
            <a:solidFill>
              <a:schemeClr val="bg2">
                <a:lumMod val="25000"/>
              </a:schemeClr>
            </a:solidFill>
            <a:cs typeface="Arial" panose="020B060402020202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ru-RU" sz="1400" b="1" i="1" dirty="0" smtClean="0">
            <a:solidFill>
              <a:schemeClr val="bg2">
                <a:lumMod val="25000"/>
              </a:schemeClr>
            </a:solidFill>
            <a:cs typeface="Arial" panose="020B0604020202020204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Достижение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видения</a:t>
          </a:r>
          <a:r>
            <a:rPr lang="ru-RU" sz="1400" b="1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стать ведущим экономическим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университетом к 2020 году,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удовлетворяющим потребности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развивающейся столицы.</a:t>
          </a:r>
          <a:endParaRPr lang="ru-RU" sz="1200" dirty="0">
            <a:solidFill>
              <a:schemeClr val="bg2">
                <a:lumMod val="25000"/>
              </a:schemeClr>
            </a:solidFill>
          </a:endParaRPr>
        </a:p>
      </dgm:t>
    </dgm:pt>
    <dgm:pt modelId="{22246E60-A31A-4D3D-BB2A-141EE9E84EA3}" type="sibTrans" cxnId="{D686CF68-14CF-4838-BF6A-C70AEDC68FF4}">
      <dgm:prSet/>
      <dgm:spPr/>
      <dgm:t>
        <a:bodyPr/>
        <a:lstStyle/>
        <a:p>
          <a:endParaRPr lang="ru-RU" sz="1200"/>
        </a:p>
      </dgm:t>
    </dgm:pt>
    <dgm:pt modelId="{7104910B-B170-4DD5-8F11-1FB4AE4DACE6}" type="parTrans" cxnId="{D686CF68-14CF-4838-BF6A-C70AEDC68FF4}">
      <dgm:prSet/>
      <dgm:spPr/>
      <dgm:t>
        <a:bodyPr/>
        <a:lstStyle/>
        <a:p>
          <a:endParaRPr lang="ru-RU" sz="1200"/>
        </a:p>
      </dgm:t>
    </dgm:pt>
    <dgm:pt modelId="{BC4560E3-D58E-4D5F-A895-E70CE4259060}" type="pres">
      <dgm:prSet presAssocID="{667D3409-69AF-436D-B5E7-92A2C72B95FA}" presName="Name0" presStyleCnt="0">
        <dgm:presLayoutVars>
          <dgm:dir/>
          <dgm:animLvl val="lvl"/>
          <dgm:resizeHandles val="exact"/>
        </dgm:presLayoutVars>
      </dgm:prSet>
      <dgm:spPr/>
    </dgm:pt>
    <dgm:pt modelId="{32A00962-61F1-4CF0-8C49-5E88819FFA06}" type="pres">
      <dgm:prSet presAssocID="{FC86E9F1-5ADA-494A-B76D-C5D31AF224BC}" presName="Name8" presStyleCnt="0"/>
      <dgm:spPr/>
    </dgm:pt>
    <dgm:pt modelId="{2FB41D6C-C4FD-4883-AA8D-03CF80B407CD}" type="pres">
      <dgm:prSet presAssocID="{FC86E9F1-5ADA-494A-B76D-C5D31AF224BC}" presName="level" presStyleLbl="node1" presStyleIdx="0" presStyleCnt="3" custScaleX="98059" custScaleY="1293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D1F24-0614-42F2-9478-0B921A7DECB3}" type="pres">
      <dgm:prSet presAssocID="{FC86E9F1-5ADA-494A-B76D-C5D31AF224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1B2860-C7FE-475E-9954-DF8F1F851220}" type="pres">
      <dgm:prSet presAssocID="{2382FF3D-BB77-4447-9FDD-0C14719EC7C3}" presName="Name8" presStyleCnt="0"/>
      <dgm:spPr/>
    </dgm:pt>
    <dgm:pt modelId="{9CCE8BAE-741A-4516-8B64-A91521B00F78}" type="pres">
      <dgm:prSet presAssocID="{2382FF3D-BB77-4447-9FDD-0C14719EC7C3}" presName="level" presStyleLbl="node1" presStyleIdx="1" presStyleCnt="3" custScaleX="100409" custScaleY="80900" custLinFactNeighborX="324" custLinFactNeighborY="226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4C245-9980-412F-BBF8-5F4CE9F6BA2E}" type="pres">
      <dgm:prSet presAssocID="{2382FF3D-BB77-4447-9FDD-0C14719EC7C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DE3DB9-F3A5-40D6-AF9A-A0064DEA0B81}" type="pres">
      <dgm:prSet presAssocID="{0F3DE1C5-CF82-4765-AD48-2B2576AC1E7C}" presName="Name8" presStyleCnt="0"/>
      <dgm:spPr/>
    </dgm:pt>
    <dgm:pt modelId="{3AC5F659-4E81-416A-ABC1-BB638B994060}" type="pres">
      <dgm:prSet presAssocID="{0F3DE1C5-CF82-4765-AD48-2B2576AC1E7C}" presName="level" presStyleLbl="node1" presStyleIdx="2" presStyleCnt="3" custScaleX="100000" custScaleY="879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3E80F4-0D04-4589-8385-5C14BA423010}" type="pres">
      <dgm:prSet presAssocID="{0F3DE1C5-CF82-4765-AD48-2B2576AC1E7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86CF68-14CF-4838-BF6A-C70AEDC68FF4}" srcId="{667D3409-69AF-436D-B5E7-92A2C72B95FA}" destId="{FC86E9F1-5ADA-494A-B76D-C5D31AF224BC}" srcOrd="0" destOrd="0" parTransId="{7104910B-B170-4DD5-8F11-1FB4AE4DACE6}" sibTransId="{22246E60-A31A-4D3D-BB2A-141EE9E84EA3}"/>
    <dgm:cxn modelId="{8E41B083-B705-4F08-A9ED-3E9E01E07BFE}" type="presOf" srcId="{0F3DE1C5-CF82-4765-AD48-2B2576AC1E7C}" destId="{3AC5F659-4E81-416A-ABC1-BB638B994060}" srcOrd="0" destOrd="0" presId="urn:microsoft.com/office/officeart/2005/8/layout/pyramid1"/>
    <dgm:cxn modelId="{8671F589-4308-4DBA-92A1-9D09BD6B0C43}" type="presOf" srcId="{2382FF3D-BB77-4447-9FDD-0C14719EC7C3}" destId="{9444C245-9980-412F-BBF8-5F4CE9F6BA2E}" srcOrd="1" destOrd="0" presId="urn:microsoft.com/office/officeart/2005/8/layout/pyramid1"/>
    <dgm:cxn modelId="{13EE1A2E-9630-49DD-BDE3-DE07DC83D690}" type="presOf" srcId="{667D3409-69AF-436D-B5E7-92A2C72B95FA}" destId="{BC4560E3-D58E-4D5F-A895-E70CE4259060}" srcOrd="0" destOrd="0" presId="urn:microsoft.com/office/officeart/2005/8/layout/pyramid1"/>
    <dgm:cxn modelId="{204CBBEF-770B-46A8-9056-E2EF47B017B8}" type="presOf" srcId="{FC86E9F1-5ADA-494A-B76D-C5D31AF224BC}" destId="{793D1F24-0614-42F2-9478-0B921A7DECB3}" srcOrd="1" destOrd="0" presId="urn:microsoft.com/office/officeart/2005/8/layout/pyramid1"/>
    <dgm:cxn modelId="{1991EF2E-6945-48BB-B221-00022000CB1B}" srcId="{667D3409-69AF-436D-B5E7-92A2C72B95FA}" destId="{2382FF3D-BB77-4447-9FDD-0C14719EC7C3}" srcOrd="1" destOrd="0" parTransId="{12231581-7CA5-4346-8BF3-52F44DC606A1}" sibTransId="{A5410E8A-084D-446E-ACCE-7001BEBCF5DE}"/>
    <dgm:cxn modelId="{845E3E2B-25C9-40EF-BBF2-6C544D14B54A}" srcId="{667D3409-69AF-436D-B5E7-92A2C72B95FA}" destId="{0F3DE1C5-CF82-4765-AD48-2B2576AC1E7C}" srcOrd="2" destOrd="0" parTransId="{E2851DEF-D101-4FA8-8AA7-F957A3F89F38}" sibTransId="{429AFE42-9D4B-4E2F-A494-31BDF6B317E7}"/>
    <dgm:cxn modelId="{33ADDF3B-8BB1-46D0-A561-202F61BB56A3}" type="presOf" srcId="{2382FF3D-BB77-4447-9FDD-0C14719EC7C3}" destId="{9CCE8BAE-741A-4516-8B64-A91521B00F78}" srcOrd="0" destOrd="0" presId="urn:microsoft.com/office/officeart/2005/8/layout/pyramid1"/>
    <dgm:cxn modelId="{92364FD4-C64A-4A35-A820-27196F04667C}" type="presOf" srcId="{FC86E9F1-5ADA-494A-B76D-C5D31AF224BC}" destId="{2FB41D6C-C4FD-4883-AA8D-03CF80B407CD}" srcOrd="0" destOrd="0" presId="urn:microsoft.com/office/officeart/2005/8/layout/pyramid1"/>
    <dgm:cxn modelId="{0293E819-4A1A-491E-8F4C-51D6E829C63C}" type="presOf" srcId="{0F3DE1C5-CF82-4765-AD48-2B2576AC1E7C}" destId="{053E80F4-0D04-4589-8385-5C14BA423010}" srcOrd="1" destOrd="0" presId="urn:microsoft.com/office/officeart/2005/8/layout/pyramid1"/>
    <dgm:cxn modelId="{42C32836-992D-4136-A694-454DBB52C921}" type="presParOf" srcId="{BC4560E3-D58E-4D5F-A895-E70CE4259060}" destId="{32A00962-61F1-4CF0-8C49-5E88819FFA06}" srcOrd="0" destOrd="0" presId="urn:microsoft.com/office/officeart/2005/8/layout/pyramid1"/>
    <dgm:cxn modelId="{2C5836FA-ADB5-4B3E-8863-6CAF17E52950}" type="presParOf" srcId="{32A00962-61F1-4CF0-8C49-5E88819FFA06}" destId="{2FB41D6C-C4FD-4883-AA8D-03CF80B407CD}" srcOrd="0" destOrd="0" presId="urn:microsoft.com/office/officeart/2005/8/layout/pyramid1"/>
    <dgm:cxn modelId="{AB0C30C3-2C18-464F-8AB0-DEBE41E1D07C}" type="presParOf" srcId="{32A00962-61F1-4CF0-8C49-5E88819FFA06}" destId="{793D1F24-0614-42F2-9478-0B921A7DECB3}" srcOrd="1" destOrd="0" presId="urn:microsoft.com/office/officeart/2005/8/layout/pyramid1"/>
    <dgm:cxn modelId="{F50067D2-A41E-40B9-827A-4B50D9269F99}" type="presParOf" srcId="{BC4560E3-D58E-4D5F-A895-E70CE4259060}" destId="{B31B2860-C7FE-475E-9954-DF8F1F851220}" srcOrd="1" destOrd="0" presId="urn:microsoft.com/office/officeart/2005/8/layout/pyramid1"/>
    <dgm:cxn modelId="{AC3359E9-6EFC-43AB-9C3B-B3AEDDFB0321}" type="presParOf" srcId="{B31B2860-C7FE-475E-9954-DF8F1F851220}" destId="{9CCE8BAE-741A-4516-8B64-A91521B00F78}" srcOrd="0" destOrd="0" presId="urn:microsoft.com/office/officeart/2005/8/layout/pyramid1"/>
    <dgm:cxn modelId="{66317BB3-A012-4566-8FC1-91D422DA60E9}" type="presParOf" srcId="{B31B2860-C7FE-475E-9954-DF8F1F851220}" destId="{9444C245-9980-412F-BBF8-5F4CE9F6BA2E}" srcOrd="1" destOrd="0" presId="urn:microsoft.com/office/officeart/2005/8/layout/pyramid1"/>
    <dgm:cxn modelId="{D39E76EB-E5B2-47ED-AE80-725A301EC696}" type="presParOf" srcId="{BC4560E3-D58E-4D5F-A895-E70CE4259060}" destId="{A1DE3DB9-F3A5-40D6-AF9A-A0064DEA0B81}" srcOrd="2" destOrd="0" presId="urn:microsoft.com/office/officeart/2005/8/layout/pyramid1"/>
    <dgm:cxn modelId="{7FAF2563-6AF8-49C6-8E40-D3E71DB56BD1}" type="presParOf" srcId="{A1DE3DB9-F3A5-40D6-AF9A-A0064DEA0B81}" destId="{3AC5F659-4E81-416A-ABC1-BB638B994060}" srcOrd="0" destOrd="0" presId="urn:microsoft.com/office/officeart/2005/8/layout/pyramid1"/>
    <dgm:cxn modelId="{E0A98DBF-31A8-47FC-95B1-496642C0C505}" type="presParOf" srcId="{A1DE3DB9-F3A5-40D6-AF9A-A0064DEA0B81}" destId="{053E80F4-0D04-4589-8385-5C14BA423010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67D3409-69AF-436D-B5E7-92A2C72B95FA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C86E9F1-5ADA-494A-B76D-C5D31AF224BC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smtClean="0"/>
            <a:t>Продолжить дальнейшую модернизацию учебно-методического обеспечения образовательного процесса</a:t>
          </a:r>
          <a:endParaRPr lang="ru-RU" sz="1400" b="1" dirty="0">
            <a:solidFill>
              <a:schemeClr val="bg2">
                <a:lumMod val="25000"/>
              </a:schemeClr>
            </a:solidFill>
          </a:endParaRPr>
        </a:p>
      </dgm:t>
    </dgm:pt>
    <dgm:pt modelId="{7104910B-B170-4DD5-8F11-1FB4AE4DACE6}" type="parTrans" cxnId="{D686CF68-14CF-4838-BF6A-C70AEDC68FF4}">
      <dgm:prSet/>
      <dgm:spPr/>
      <dgm:t>
        <a:bodyPr/>
        <a:lstStyle/>
        <a:p>
          <a:endParaRPr lang="ru-RU" sz="1200"/>
        </a:p>
      </dgm:t>
    </dgm:pt>
    <dgm:pt modelId="{22246E60-A31A-4D3D-BB2A-141EE9E84EA3}" type="sibTrans" cxnId="{D686CF68-14CF-4838-BF6A-C70AEDC68FF4}">
      <dgm:prSet/>
      <dgm:spPr/>
      <dgm:t>
        <a:bodyPr/>
        <a:lstStyle/>
        <a:p>
          <a:endParaRPr lang="ru-RU" sz="1200"/>
        </a:p>
      </dgm:t>
    </dgm:pt>
    <dgm:pt modelId="{3B8D0DF5-F06A-409F-9A85-55EBD9EF819B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ru-RU" sz="1400" b="1" dirty="0" smtClean="0"/>
            <a:t>Усилить </a:t>
          </a:r>
          <a:r>
            <a:rPr lang="ru-RU" sz="1400" b="1" dirty="0" err="1" smtClean="0"/>
            <a:t>внутривузовскую</a:t>
          </a:r>
          <a:r>
            <a:rPr lang="ru-RU" sz="1400" b="1" dirty="0" smtClean="0"/>
            <a:t> систему гарантии к качества</a:t>
          </a:r>
          <a:endParaRPr lang="ru-RU" sz="1400" b="1" dirty="0">
            <a:solidFill>
              <a:schemeClr val="bg2">
                <a:lumMod val="25000"/>
              </a:schemeClr>
            </a:solidFill>
          </a:endParaRPr>
        </a:p>
      </dgm:t>
    </dgm:pt>
    <dgm:pt modelId="{6D717A11-27A3-417C-ACE0-41D650288299}" type="parTrans" cxnId="{14FE9CC7-AE5A-4728-8F0D-67246B9FC216}">
      <dgm:prSet/>
      <dgm:spPr/>
      <dgm:t>
        <a:bodyPr/>
        <a:lstStyle/>
        <a:p>
          <a:endParaRPr lang="ru-RU"/>
        </a:p>
      </dgm:t>
    </dgm:pt>
    <dgm:pt modelId="{D82F261B-5FAF-4180-AC3F-53CF003DB012}" type="sibTrans" cxnId="{14FE9CC7-AE5A-4728-8F0D-67246B9FC216}">
      <dgm:prSet/>
      <dgm:spPr/>
      <dgm:t>
        <a:bodyPr/>
        <a:lstStyle/>
        <a:p>
          <a:endParaRPr lang="ru-RU"/>
        </a:p>
      </dgm:t>
    </dgm:pt>
    <dgm:pt modelId="{E14E72DD-A820-4CAB-A943-D3A2A9DB78BE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Приложить дальнейшие усилия в совершенствовании дистанционных образовательных технологий, разработке собственных массовых открытых онлайн курсов (МООС), создании электронного образовательного контента</a:t>
          </a:r>
          <a:endParaRPr lang="ru-RU" sz="1400" b="1" i="1" dirty="0" smtClean="0">
            <a:solidFill>
              <a:schemeClr val="bg2">
                <a:lumMod val="25000"/>
              </a:schemeClr>
            </a:solidFill>
            <a:cs typeface="Arial" panose="020B0604020202020204" pitchFamily="34" charset="0"/>
          </a:endParaRPr>
        </a:p>
      </dgm:t>
    </dgm:pt>
    <dgm:pt modelId="{37EBF4EA-D844-47F1-8B08-4359F9C53527}" type="parTrans" cxnId="{80BC12F7-29B3-4C10-8B32-D6219F8FFF36}">
      <dgm:prSet/>
      <dgm:spPr/>
      <dgm:t>
        <a:bodyPr/>
        <a:lstStyle/>
        <a:p>
          <a:endParaRPr lang="ru-RU"/>
        </a:p>
      </dgm:t>
    </dgm:pt>
    <dgm:pt modelId="{B1FB1438-98B5-4A0F-B379-1D8AC53457E2}" type="sibTrans" cxnId="{80BC12F7-29B3-4C10-8B32-D6219F8FFF36}">
      <dgm:prSet/>
      <dgm:spPr/>
      <dgm:t>
        <a:bodyPr/>
        <a:lstStyle/>
        <a:p>
          <a:endParaRPr lang="ru-RU"/>
        </a:p>
      </dgm:t>
    </dgm:pt>
    <dgm:pt modelId="{D0AAD16A-D441-4EDF-9D7D-1F248874363B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Оказывать всемерную помощь и поддержку студенческим </a:t>
          </a:r>
          <a:r>
            <a:rPr lang="ru-RU" sz="1400" b="1" dirty="0" err="1" smtClean="0"/>
            <a:t>стартапам</a:t>
          </a:r>
          <a:r>
            <a:rPr lang="ru-RU" sz="1400" b="1" dirty="0" smtClean="0"/>
            <a:t> и предпринимательству</a:t>
          </a:r>
          <a:endParaRPr lang="ru-RU" sz="1400" b="1" dirty="0">
            <a:solidFill>
              <a:schemeClr val="bg2">
                <a:lumMod val="25000"/>
              </a:schemeClr>
            </a:solidFill>
          </a:endParaRPr>
        </a:p>
      </dgm:t>
    </dgm:pt>
    <dgm:pt modelId="{FE83589C-872D-4F02-8F04-7B191A866EC6}" type="parTrans" cxnId="{C2068295-D47E-49FB-838D-BBB7490698BB}">
      <dgm:prSet/>
      <dgm:spPr/>
      <dgm:t>
        <a:bodyPr/>
        <a:lstStyle/>
        <a:p>
          <a:endParaRPr lang="ru-RU"/>
        </a:p>
      </dgm:t>
    </dgm:pt>
    <dgm:pt modelId="{190646FD-F9C0-4D58-A8DE-CB1727A5EF53}" type="sibTrans" cxnId="{C2068295-D47E-49FB-838D-BBB7490698BB}">
      <dgm:prSet/>
      <dgm:spPr/>
      <dgm:t>
        <a:bodyPr/>
        <a:lstStyle/>
        <a:p>
          <a:endParaRPr lang="ru-RU"/>
        </a:p>
      </dgm:t>
    </dgm:pt>
    <dgm:pt modelId="{478F70D0-977A-4D86-8F4E-9F6391EE5638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Диверсификация образовательных программ, увеличение спектра магистерских программ, как гарантии роста университета</a:t>
          </a:r>
          <a:endParaRPr lang="ru-RU" sz="1400" b="1" dirty="0">
            <a:solidFill>
              <a:schemeClr val="bg2">
                <a:lumMod val="25000"/>
              </a:schemeClr>
            </a:solidFill>
          </a:endParaRPr>
        </a:p>
      </dgm:t>
    </dgm:pt>
    <dgm:pt modelId="{5DFB67BC-EBAF-4FFA-A18F-038F65F2B8D8}" type="parTrans" cxnId="{148321E8-F329-451B-9886-507B94A9FDA3}">
      <dgm:prSet/>
      <dgm:spPr/>
      <dgm:t>
        <a:bodyPr/>
        <a:lstStyle/>
        <a:p>
          <a:endParaRPr lang="ru-RU"/>
        </a:p>
      </dgm:t>
    </dgm:pt>
    <dgm:pt modelId="{78B244D2-235C-4934-BDAE-F836AEE1279A}" type="sibTrans" cxnId="{148321E8-F329-451B-9886-507B94A9FDA3}">
      <dgm:prSet/>
      <dgm:spPr/>
      <dgm:t>
        <a:bodyPr/>
        <a:lstStyle/>
        <a:p>
          <a:endParaRPr lang="ru-RU"/>
        </a:p>
      </dgm:t>
    </dgm:pt>
    <dgm:pt modelId="{038BB190-84AE-47B0-AD72-CFC03934FCA9}">
      <dgm:prSet phldrT="[Текст]" custT="1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Модернизация системы </a:t>
          </a:r>
          <a:r>
            <a:rPr lang="ru-RU" sz="1400" b="1" dirty="0" err="1" smtClean="0"/>
            <a:t>профориентационной</a:t>
          </a:r>
          <a:r>
            <a:rPr lang="ru-RU" sz="1400" b="1" dirty="0" smtClean="0"/>
            <a:t> работы, увеличение количества целевого приема</a:t>
          </a:r>
          <a:endParaRPr lang="ru-RU" sz="1400" b="1" dirty="0">
            <a:solidFill>
              <a:schemeClr val="bg2">
                <a:lumMod val="25000"/>
              </a:schemeClr>
            </a:solidFill>
          </a:endParaRPr>
        </a:p>
      </dgm:t>
    </dgm:pt>
    <dgm:pt modelId="{A14A937F-B819-4DB4-B669-FA2CFD1718A8}" type="parTrans" cxnId="{EDCE6080-6688-49B0-906C-4F428C711531}">
      <dgm:prSet/>
      <dgm:spPr/>
      <dgm:t>
        <a:bodyPr/>
        <a:lstStyle/>
        <a:p>
          <a:endParaRPr lang="ru-RU"/>
        </a:p>
      </dgm:t>
    </dgm:pt>
    <dgm:pt modelId="{B50DFC8C-71E6-40FA-8E65-CE14DFD76127}" type="sibTrans" cxnId="{EDCE6080-6688-49B0-906C-4F428C711531}">
      <dgm:prSet/>
      <dgm:spPr/>
      <dgm:t>
        <a:bodyPr/>
        <a:lstStyle/>
        <a:p>
          <a:endParaRPr lang="ru-RU"/>
        </a:p>
      </dgm:t>
    </dgm:pt>
    <dgm:pt modelId="{BC4560E3-D58E-4D5F-A895-E70CE4259060}" type="pres">
      <dgm:prSet presAssocID="{667D3409-69AF-436D-B5E7-92A2C72B95FA}" presName="Name0" presStyleCnt="0">
        <dgm:presLayoutVars>
          <dgm:dir/>
          <dgm:animLvl val="lvl"/>
          <dgm:resizeHandles val="exact"/>
        </dgm:presLayoutVars>
      </dgm:prSet>
      <dgm:spPr/>
    </dgm:pt>
    <dgm:pt modelId="{32A00962-61F1-4CF0-8C49-5E88819FFA06}" type="pres">
      <dgm:prSet presAssocID="{FC86E9F1-5ADA-494A-B76D-C5D31AF224BC}" presName="Name8" presStyleCnt="0"/>
      <dgm:spPr/>
    </dgm:pt>
    <dgm:pt modelId="{2FB41D6C-C4FD-4883-AA8D-03CF80B407CD}" type="pres">
      <dgm:prSet presAssocID="{FC86E9F1-5ADA-494A-B76D-C5D31AF224BC}" presName="level" presStyleLbl="node1" presStyleIdx="0" presStyleCnt="6" custScaleX="211838" custScaleY="684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D1F24-0614-42F2-9478-0B921A7DECB3}" type="pres">
      <dgm:prSet presAssocID="{FC86E9F1-5ADA-494A-B76D-C5D31AF224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A9B3B0-837A-44DC-AC2E-DDDCA84D1230}" type="pres">
      <dgm:prSet presAssocID="{3B8D0DF5-F06A-409F-9A85-55EBD9EF819B}" presName="Name8" presStyleCnt="0"/>
      <dgm:spPr/>
    </dgm:pt>
    <dgm:pt modelId="{CC28E175-1DA7-45E5-8F28-A88A9658E44B}" type="pres">
      <dgm:prSet presAssocID="{3B8D0DF5-F06A-409F-9A85-55EBD9EF819B}" presName="level" presStyleLbl="node1" presStyleIdx="1" presStyleCnt="6" custScaleX="154891" custScaleY="5844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585A8A-7741-441F-AD94-314FB7916FB5}" type="pres">
      <dgm:prSet presAssocID="{3B8D0DF5-F06A-409F-9A85-55EBD9EF819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DE61D-7470-4649-8B6D-92CED59138CC}" type="pres">
      <dgm:prSet presAssocID="{E14E72DD-A820-4CAB-A943-D3A2A9DB78BE}" presName="Name8" presStyleCnt="0"/>
      <dgm:spPr/>
    </dgm:pt>
    <dgm:pt modelId="{A11CD7E5-AB0C-4259-B651-9B7967A62304}" type="pres">
      <dgm:prSet presAssocID="{E14E72DD-A820-4CAB-A943-D3A2A9DB78BE}" presName="level" presStyleLbl="node1" presStyleIdx="2" presStyleCnt="6" custScaleX="12944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8AEE5A-6CD0-4017-A35F-5E4D68EC3D01}" type="pres">
      <dgm:prSet presAssocID="{E14E72DD-A820-4CAB-A943-D3A2A9DB78B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20C10F-D4D0-4A12-8EC4-DC458EE8AC79}" type="pres">
      <dgm:prSet presAssocID="{D0AAD16A-D441-4EDF-9D7D-1F248874363B}" presName="Name8" presStyleCnt="0"/>
      <dgm:spPr/>
    </dgm:pt>
    <dgm:pt modelId="{5AD3A261-EFAD-4BFD-A898-9AD6F3DF8C68}" type="pres">
      <dgm:prSet presAssocID="{D0AAD16A-D441-4EDF-9D7D-1F248874363B}" presName="level" presStyleLbl="node1" presStyleIdx="3" presStyleCnt="6" custScaleX="115844" custScaleY="604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D53B27-5722-414A-A4D5-536E1F898365}" type="pres">
      <dgm:prSet presAssocID="{D0AAD16A-D441-4EDF-9D7D-1F248874363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5F5C8C-3AB3-42EF-8568-65B6E784BDBE}" type="pres">
      <dgm:prSet presAssocID="{478F70D0-977A-4D86-8F4E-9F6391EE5638}" presName="Name8" presStyleCnt="0"/>
      <dgm:spPr/>
    </dgm:pt>
    <dgm:pt modelId="{31B626FD-01EF-4B9A-92A0-7A7F6D7CC1FC}" type="pres">
      <dgm:prSet presAssocID="{478F70D0-977A-4D86-8F4E-9F6391EE5638}" presName="level" presStyleLbl="node1" presStyleIdx="4" presStyleCnt="6" custScaleX="107384" custScaleY="675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E196DC-E45C-4C59-A7FD-4F3A5D0A61D6}" type="pres">
      <dgm:prSet presAssocID="{478F70D0-977A-4D86-8F4E-9F6391EE563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F61122-A88F-4F6E-AE82-20297FA8EC2C}" type="pres">
      <dgm:prSet presAssocID="{038BB190-84AE-47B0-AD72-CFC03934FCA9}" presName="Name8" presStyleCnt="0"/>
      <dgm:spPr/>
    </dgm:pt>
    <dgm:pt modelId="{54B8CAAF-903D-478D-AF00-6C86CCE0F81E}" type="pres">
      <dgm:prSet presAssocID="{038BB190-84AE-47B0-AD72-CFC03934FCA9}" presName="level" presStyleLbl="node1" presStyleIdx="5" presStyleCnt="6" custScaleY="524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BE0B13-9549-469E-8413-35275557D725}" type="pres">
      <dgm:prSet presAssocID="{038BB190-84AE-47B0-AD72-CFC03934FCA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181F95-D0A9-4859-9ADB-A0B77147E131}" type="presOf" srcId="{E14E72DD-A820-4CAB-A943-D3A2A9DB78BE}" destId="{A11CD7E5-AB0C-4259-B651-9B7967A62304}" srcOrd="0" destOrd="0" presId="urn:microsoft.com/office/officeart/2005/8/layout/pyramid1"/>
    <dgm:cxn modelId="{92364FD4-C64A-4A35-A820-27196F04667C}" type="presOf" srcId="{FC86E9F1-5ADA-494A-B76D-C5D31AF224BC}" destId="{2FB41D6C-C4FD-4883-AA8D-03CF80B407CD}" srcOrd="0" destOrd="0" presId="urn:microsoft.com/office/officeart/2005/8/layout/pyramid1"/>
    <dgm:cxn modelId="{52185BEA-B8F7-4864-9C57-0B1559505700}" type="presOf" srcId="{478F70D0-977A-4D86-8F4E-9F6391EE5638}" destId="{31B626FD-01EF-4B9A-92A0-7A7F6D7CC1FC}" srcOrd="0" destOrd="0" presId="urn:microsoft.com/office/officeart/2005/8/layout/pyramid1"/>
    <dgm:cxn modelId="{5B92E2B0-189B-4FE5-9B67-70CBA8173DBC}" type="presOf" srcId="{038BB190-84AE-47B0-AD72-CFC03934FCA9}" destId="{18BE0B13-9549-469E-8413-35275557D725}" srcOrd="1" destOrd="0" presId="urn:microsoft.com/office/officeart/2005/8/layout/pyramid1"/>
    <dgm:cxn modelId="{14FE9CC7-AE5A-4728-8F0D-67246B9FC216}" srcId="{667D3409-69AF-436D-B5E7-92A2C72B95FA}" destId="{3B8D0DF5-F06A-409F-9A85-55EBD9EF819B}" srcOrd="1" destOrd="0" parTransId="{6D717A11-27A3-417C-ACE0-41D650288299}" sibTransId="{D82F261B-5FAF-4180-AC3F-53CF003DB012}"/>
    <dgm:cxn modelId="{148321E8-F329-451B-9886-507B94A9FDA3}" srcId="{667D3409-69AF-436D-B5E7-92A2C72B95FA}" destId="{478F70D0-977A-4D86-8F4E-9F6391EE5638}" srcOrd="4" destOrd="0" parTransId="{5DFB67BC-EBAF-4FFA-A18F-038F65F2B8D8}" sibTransId="{78B244D2-235C-4934-BDAE-F836AEE1279A}"/>
    <dgm:cxn modelId="{D686CF68-14CF-4838-BF6A-C70AEDC68FF4}" srcId="{667D3409-69AF-436D-B5E7-92A2C72B95FA}" destId="{FC86E9F1-5ADA-494A-B76D-C5D31AF224BC}" srcOrd="0" destOrd="0" parTransId="{7104910B-B170-4DD5-8F11-1FB4AE4DACE6}" sibTransId="{22246E60-A31A-4D3D-BB2A-141EE9E84EA3}"/>
    <dgm:cxn modelId="{13EE1A2E-9630-49DD-BDE3-DE07DC83D690}" type="presOf" srcId="{667D3409-69AF-436D-B5E7-92A2C72B95FA}" destId="{BC4560E3-D58E-4D5F-A895-E70CE4259060}" srcOrd="0" destOrd="0" presId="urn:microsoft.com/office/officeart/2005/8/layout/pyramid1"/>
    <dgm:cxn modelId="{CAA6C6A7-2493-4B1A-8B37-BBE184A52EDB}" type="presOf" srcId="{D0AAD16A-D441-4EDF-9D7D-1F248874363B}" destId="{47D53B27-5722-414A-A4D5-536E1F898365}" srcOrd="1" destOrd="0" presId="urn:microsoft.com/office/officeart/2005/8/layout/pyramid1"/>
    <dgm:cxn modelId="{98BDCE79-0275-4575-9EA0-999D8D238C03}" type="presOf" srcId="{E14E72DD-A820-4CAB-A943-D3A2A9DB78BE}" destId="{F88AEE5A-6CD0-4017-A35F-5E4D68EC3D01}" srcOrd="1" destOrd="0" presId="urn:microsoft.com/office/officeart/2005/8/layout/pyramid1"/>
    <dgm:cxn modelId="{80BC12F7-29B3-4C10-8B32-D6219F8FFF36}" srcId="{667D3409-69AF-436D-B5E7-92A2C72B95FA}" destId="{E14E72DD-A820-4CAB-A943-D3A2A9DB78BE}" srcOrd="2" destOrd="0" parTransId="{37EBF4EA-D844-47F1-8B08-4359F9C53527}" sibTransId="{B1FB1438-98B5-4A0F-B379-1D8AC53457E2}"/>
    <dgm:cxn modelId="{EDCE6080-6688-49B0-906C-4F428C711531}" srcId="{667D3409-69AF-436D-B5E7-92A2C72B95FA}" destId="{038BB190-84AE-47B0-AD72-CFC03934FCA9}" srcOrd="5" destOrd="0" parTransId="{A14A937F-B819-4DB4-B669-FA2CFD1718A8}" sibTransId="{B50DFC8C-71E6-40FA-8E65-CE14DFD76127}"/>
    <dgm:cxn modelId="{DC9B7671-4F2A-40F2-BD29-22FA669D99DB}" type="presOf" srcId="{3B8D0DF5-F06A-409F-9A85-55EBD9EF819B}" destId="{CC28E175-1DA7-45E5-8F28-A88A9658E44B}" srcOrd="0" destOrd="0" presId="urn:microsoft.com/office/officeart/2005/8/layout/pyramid1"/>
    <dgm:cxn modelId="{8E2099B7-B013-4600-A5D2-297EF157BE53}" type="presOf" srcId="{3B8D0DF5-F06A-409F-9A85-55EBD9EF819B}" destId="{0A585A8A-7741-441F-AD94-314FB7916FB5}" srcOrd="1" destOrd="0" presId="urn:microsoft.com/office/officeart/2005/8/layout/pyramid1"/>
    <dgm:cxn modelId="{903DBC9B-2854-4F8D-84F1-002D010984F1}" type="presOf" srcId="{478F70D0-977A-4D86-8F4E-9F6391EE5638}" destId="{8BE196DC-E45C-4C59-A7FD-4F3A5D0A61D6}" srcOrd="1" destOrd="0" presId="urn:microsoft.com/office/officeart/2005/8/layout/pyramid1"/>
    <dgm:cxn modelId="{67B199C6-9872-4353-ACCC-49EB1613A868}" type="presOf" srcId="{D0AAD16A-D441-4EDF-9D7D-1F248874363B}" destId="{5AD3A261-EFAD-4BFD-A898-9AD6F3DF8C68}" srcOrd="0" destOrd="0" presId="urn:microsoft.com/office/officeart/2005/8/layout/pyramid1"/>
    <dgm:cxn modelId="{702F6D66-8EDA-4EC6-9B08-AF1C5BE383DC}" type="presOf" srcId="{038BB190-84AE-47B0-AD72-CFC03934FCA9}" destId="{54B8CAAF-903D-478D-AF00-6C86CCE0F81E}" srcOrd="0" destOrd="0" presId="urn:microsoft.com/office/officeart/2005/8/layout/pyramid1"/>
    <dgm:cxn modelId="{C2068295-D47E-49FB-838D-BBB7490698BB}" srcId="{667D3409-69AF-436D-B5E7-92A2C72B95FA}" destId="{D0AAD16A-D441-4EDF-9D7D-1F248874363B}" srcOrd="3" destOrd="0" parTransId="{FE83589C-872D-4F02-8F04-7B191A866EC6}" sibTransId="{190646FD-F9C0-4D58-A8DE-CB1727A5EF53}"/>
    <dgm:cxn modelId="{204CBBEF-770B-46A8-9056-E2EF47B017B8}" type="presOf" srcId="{FC86E9F1-5ADA-494A-B76D-C5D31AF224BC}" destId="{793D1F24-0614-42F2-9478-0B921A7DECB3}" srcOrd="1" destOrd="0" presId="urn:microsoft.com/office/officeart/2005/8/layout/pyramid1"/>
    <dgm:cxn modelId="{42C32836-992D-4136-A694-454DBB52C921}" type="presParOf" srcId="{BC4560E3-D58E-4D5F-A895-E70CE4259060}" destId="{32A00962-61F1-4CF0-8C49-5E88819FFA06}" srcOrd="0" destOrd="0" presId="urn:microsoft.com/office/officeart/2005/8/layout/pyramid1"/>
    <dgm:cxn modelId="{2C5836FA-ADB5-4B3E-8863-6CAF17E52950}" type="presParOf" srcId="{32A00962-61F1-4CF0-8C49-5E88819FFA06}" destId="{2FB41D6C-C4FD-4883-AA8D-03CF80B407CD}" srcOrd="0" destOrd="0" presId="urn:microsoft.com/office/officeart/2005/8/layout/pyramid1"/>
    <dgm:cxn modelId="{AB0C30C3-2C18-464F-8AB0-DEBE41E1D07C}" type="presParOf" srcId="{32A00962-61F1-4CF0-8C49-5E88819FFA06}" destId="{793D1F24-0614-42F2-9478-0B921A7DECB3}" srcOrd="1" destOrd="0" presId="urn:microsoft.com/office/officeart/2005/8/layout/pyramid1"/>
    <dgm:cxn modelId="{BC79F17F-A43C-4497-A58C-198307CA79A0}" type="presParOf" srcId="{BC4560E3-D58E-4D5F-A895-E70CE4259060}" destId="{72A9B3B0-837A-44DC-AC2E-DDDCA84D1230}" srcOrd="1" destOrd="0" presId="urn:microsoft.com/office/officeart/2005/8/layout/pyramid1"/>
    <dgm:cxn modelId="{DC96C558-CA37-496D-B396-B73A2C7AB996}" type="presParOf" srcId="{72A9B3B0-837A-44DC-AC2E-DDDCA84D1230}" destId="{CC28E175-1DA7-45E5-8F28-A88A9658E44B}" srcOrd="0" destOrd="0" presId="urn:microsoft.com/office/officeart/2005/8/layout/pyramid1"/>
    <dgm:cxn modelId="{22635978-53DF-4A94-8D22-FEBFEE1FBD5C}" type="presParOf" srcId="{72A9B3B0-837A-44DC-AC2E-DDDCA84D1230}" destId="{0A585A8A-7741-441F-AD94-314FB7916FB5}" srcOrd="1" destOrd="0" presId="urn:microsoft.com/office/officeart/2005/8/layout/pyramid1"/>
    <dgm:cxn modelId="{0D61CC4E-64CB-45F0-BF72-C5DAF2C296D9}" type="presParOf" srcId="{BC4560E3-D58E-4D5F-A895-E70CE4259060}" destId="{2BADE61D-7470-4649-8B6D-92CED59138CC}" srcOrd="2" destOrd="0" presId="urn:microsoft.com/office/officeart/2005/8/layout/pyramid1"/>
    <dgm:cxn modelId="{AF834224-F17E-4CD1-83D3-9A4D7BB56517}" type="presParOf" srcId="{2BADE61D-7470-4649-8B6D-92CED59138CC}" destId="{A11CD7E5-AB0C-4259-B651-9B7967A62304}" srcOrd="0" destOrd="0" presId="urn:microsoft.com/office/officeart/2005/8/layout/pyramid1"/>
    <dgm:cxn modelId="{77654B4C-2DD0-4E2B-8C2A-DE1788B57BAE}" type="presParOf" srcId="{2BADE61D-7470-4649-8B6D-92CED59138CC}" destId="{F88AEE5A-6CD0-4017-A35F-5E4D68EC3D01}" srcOrd="1" destOrd="0" presId="urn:microsoft.com/office/officeart/2005/8/layout/pyramid1"/>
    <dgm:cxn modelId="{579B2A98-DE44-4677-9559-9B0C5A6BA62A}" type="presParOf" srcId="{BC4560E3-D58E-4D5F-A895-E70CE4259060}" destId="{9F20C10F-D4D0-4A12-8EC4-DC458EE8AC79}" srcOrd="3" destOrd="0" presId="urn:microsoft.com/office/officeart/2005/8/layout/pyramid1"/>
    <dgm:cxn modelId="{1B713E24-29D2-4464-B2FC-7BA5751251A7}" type="presParOf" srcId="{9F20C10F-D4D0-4A12-8EC4-DC458EE8AC79}" destId="{5AD3A261-EFAD-4BFD-A898-9AD6F3DF8C68}" srcOrd="0" destOrd="0" presId="urn:microsoft.com/office/officeart/2005/8/layout/pyramid1"/>
    <dgm:cxn modelId="{0A4DF9A1-6987-4BEA-87C4-66AB6C6EAB38}" type="presParOf" srcId="{9F20C10F-D4D0-4A12-8EC4-DC458EE8AC79}" destId="{47D53B27-5722-414A-A4D5-536E1F898365}" srcOrd="1" destOrd="0" presId="urn:microsoft.com/office/officeart/2005/8/layout/pyramid1"/>
    <dgm:cxn modelId="{33FB3903-37F9-48CF-AAF0-8AAC74CFB436}" type="presParOf" srcId="{BC4560E3-D58E-4D5F-A895-E70CE4259060}" destId="{B25F5C8C-3AB3-42EF-8568-65B6E784BDBE}" srcOrd="4" destOrd="0" presId="urn:microsoft.com/office/officeart/2005/8/layout/pyramid1"/>
    <dgm:cxn modelId="{96FE739B-A051-45A8-8EF1-C8FA4864E756}" type="presParOf" srcId="{B25F5C8C-3AB3-42EF-8568-65B6E784BDBE}" destId="{31B626FD-01EF-4B9A-92A0-7A7F6D7CC1FC}" srcOrd="0" destOrd="0" presId="urn:microsoft.com/office/officeart/2005/8/layout/pyramid1"/>
    <dgm:cxn modelId="{621B26A9-0A61-4C37-B6DA-1AD5368753FD}" type="presParOf" srcId="{B25F5C8C-3AB3-42EF-8568-65B6E784BDBE}" destId="{8BE196DC-E45C-4C59-A7FD-4F3A5D0A61D6}" srcOrd="1" destOrd="0" presId="urn:microsoft.com/office/officeart/2005/8/layout/pyramid1"/>
    <dgm:cxn modelId="{4CE379D8-997A-449A-92FA-9CA1BFFF2739}" type="presParOf" srcId="{BC4560E3-D58E-4D5F-A895-E70CE4259060}" destId="{05F61122-A88F-4F6E-AE82-20297FA8EC2C}" srcOrd="5" destOrd="0" presId="urn:microsoft.com/office/officeart/2005/8/layout/pyramid1"/>
    <dgm:cxn modelId="{2472C6F0-5A8E-4C7F-9248-B85E549D530B}" type="presParOf" srcId="{05F61122-A88F-4F6E-AE82-20297FA8EC2C}" destId="{54B8CAAF-903D-478D-AF00-6C86CCE0F81E}" srcOrd="0" destOrd="0" presId="urn:microsoft.com/office/officeart/2005/8/layout/pyramid1"/>
    <dgm:cxn modelId="{793530BD-09BD-41CF-AC0A-82F87E7F8691}" type="presParOf" srcId="{05F61122-A88F-4F6E-AE82-20297FA8EC2C}" destId="{18BE0B13-9549-469E-8413-35275557D725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67D3409-69AF-436D-B5E7-92A2C72B95FA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C86E9F1-5ADA-494A-B76D-C5D31AF224BC}">
      <dgm:prSet phldrT="[Текст]"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Продолжить стимулировать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активную работу ППС по изданию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научных публикаций в рекомендованных изданиях,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статей с </a:t>
          </a:r>
          <a:r>
            <a:rPr lang="ru-RU" sz="1400" b="1" dirty="0" err="1" smtClean="0"/>
            <a:t>импакт</a:t>
          </a:r>
          <a:r>
            <a:rPr lang="ru-RU" sz="1400" b="1" dirty="0" smtClean="0"/>
            <a:t>-фактором, в вестнике </a:t>
          </a:r>
          <a:r>
            <a:rPr lang="ru-RU" sz="1400" b="1" dirty="0" err="1" smtClean="0"/>
            <a:t>КазУЭФМТ</a:t>
          </a:r>
          <a:endParaRPr lang="ru-RU" sz="1400" b="1" dirty="0">
            <a:solidFill>
              <a:schemeClr val="bg2">
                <a:lumMod val="25000"/>
              </a:schemeClr>
            </a:solidFill>
          </a:endParaRPr>
        </a:p>
      </dgm:t>
    </dgm:pt>
    <dgm:pt modelId="{7104910B-B170-4DD5-8F11-1FB4AE4DACE6}" type="parTrans" cxnId="{D686CF68-14CF-4838-BF6A-C70AEDC68FF4}">
      <dgm:prSet/>
      <dgm:spPr/>
      <dgm:t>
        <a:bodyPr/>
        <a:lstStyle/>
        <a:p>
          <a:endParaRPr lang="ru-RU" sz="1200"/>
        </a:p>
      </dgm:t>
    </dgm:pt>
    <dgm:pt modelId="{22246E60-A31A-4D3D-BB2A-141EE9E84EA3}" type="sibTrans" cxnId="{D686CF68-14CF-4838-BF6A-C70AEDC68FF4}">
      <dgm:prSet/>
      <dgm:spPr/>
      <dgm:t>
        <a:bodyPr/>
        <a:lstStyle/>
        <a:p>
          <a:endParaRPr lang="ru-RU" sz="1200"/>
        </a:p>
      </dgm:t>
    </dgm:pt>
    <dgm:pt modelId="{A60AEB2D-AF0A-4C8F-BB88-BA647ECE8875}">
      <dgm:prSet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1400" b="1" dirty="0" smtClean="0"/>
            <a:t>Активизировать научно-исследовательскую работу молодых преподавателей по участию в конференциях, форумах, научных проектах;</a:t>
          </a:r>
          <a:endParaRPr lang="ru-RU" sz="1400" b="1" dirty="0"/>
        </a:p>
      </dgm:t>
    </dgm:pt>
    <dgm:pt modelId="{E3BC0A15-BA42-4049-BEA6-48002BAC7145}" type="parTrans" cxnId="{6C730FF5-C4AD-47E0-AF4B-21F47C8707F5}">
      <dgm:prSet/>
      <dgm:spPr/>
      <dgm:t>
        <a:bodyPr/>
        <a:lstStyle/>
        <a:p>
          <a:endParaRPr lang="ru-RU"/>
        </a:p>
      </dgm:t>
    </dgm:pt>
    <dgm:pt modelId="{920590CA-6C41-4509-9BFE-76C82015F657}" type="sibTrans" cxnId="{6C730FF5-C4AD-47E0-AF4B-21F47C8707F5}">
      <dgm:prSet/>
      <dgm:spPr/>
      <dgm:t>
        <a:bodyPr/>
        <a:lstStyle/>
        <a:p>
          <a:endParaRPr lang="ru-RU"/>
        </a:p>
      </dgm:t>
    </dgm:pt>
    <dgm:pt modelId="{1FBE44C0-70DB-4748-BA3F-8B925E7CA4BB}">
      <dgm:prSet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1400" b="1" dirty="0" smtClean="0"/>
            <a:t>Увеличить количество научных разработок в научных исследованиях, начать коммерциализацию научных разработок и исследований, увеличить приобретение авторских прав, патентов;</a:t>
          </a:r>
          <a:endParaRPr lang="ru-RU" sz="1400" b="1" dirty="0"/>
        </a:p>
      </dgm:t>
    </dgm:pt>
    <dgm:pt modelId="{EAEA0741-2FA7-4BE1-BD0B-8A98325F8A74}" type="parTrans" cxnId="{C5A6CFB8-5ABC-45F0-9279-FAD9DA49A6B4}">
      <dgm:prSet/>
      <dgm:spPr/>
      <dgm:t>
        <a:bodyPr/>
        <a:lstStyle/>
        <a:p>
          <a:endParaRPr lang="ru-RU"/>
        </a:p>
      </dgm:t>
    </dgm:pt>
    <dgm:pt modelId="{2031C409-57D3-4F5D-BA43-9027C12808AD}" type="sibTrans" cxnId="{C5A6CFB8-5ABC-45F0-9279-FAD9DA49A6B4}">
      <dgm:prSet/>
      <dgm:spPr/>
      <dgm:t>
        <a:bodyPr/>
        <a:lstStyle/>
        <a:p>
          <a:endParaRPr lang="ru-RU"/>
        </a:p>
      </dgm:t>
    </dgm:pt>
    <dgm:pt modelId="{51780704-275D-4BF3-AD00-4F1DAD2EA311}">
      <dgm:prSet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1400" b="1" dirty="0" smtClean="0"/>
            <a:t>Обеспечить активное привлечение все большего числа обучающихся к научной работе;</a:t>
          </a:r>
          <a:endParaRPr lang="ru-RU" sz="1400" b="1" dirty="0"/>
        </a:p>
      </dgm:t>
    </dgm:pt>
    <dgm:pt modelId="{67051296-3111-4BB5-A156-79FB0C23DF94}" type="parTrans" cxnId="{D3B8147B-C5D8-4832-A397-79A321B8D5CE}">
      <dgm:prSet/>
      <dgm:spPr/>
      <dgm:t>
        <a:bodyPr/>
        <a:lstStyle/>
        <a:p>
          <a:endParaRPr lang="ru-RU"/>
        </a:p>
      </dgm:t>
    </dgm:pt>
    <dgm:pt modelId="{175773DF-751B-484F-8277-2623AF8592C2}" type="sibTrans" cxnId="{D3B8147B-C5D8-4832-A397-79A321B8D5CE}">
      <dgm:prSet/>
      <dgm:spPr/>
      <dgm:t>
        <a:bodyPr/>
        <a:lstStyle/>
        <a:p>
          <a:endParaRPr lang="ru-RU"/>
        </a:p>
      </dgm:t>
    </dgm:pt>
    <dgm:pt modelId="{717EB77F-34BF-4BB3-BAB2-789112154224}">
      <dgm:prSet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1400" b="1" dirty="0" smtClean="0"/>
            <a:t>Взять на контроль выполнение научных исследований, увеличить количество научных тем по заказам работодателей, тем самым обеспечить интеграцию науки и производства;</a:t>
          </a:r>
          <a:endParaRPr lang="ru-RU" sz="1400" b="1" dirty="0"/>
        </a:p>
      </dgm:t>
    </dgm:pt>
    <dgm:pt modelId="{29F3EB8E-68FB-44B8-8D94-298A99FCDCB7}" type="parTrans" cxnId="{DBD3777E-BF50-475A-81EF-3644F84198BC}">
      <dgm:prSet/>
      <dgm:spPr/>
      <dgm:t>
        <a:bodyPr/>
        <a:lstStyle/>
        <a:p>
          <a:endParaRPr lang="ru-RU"/>
        </a:p>
      </dgm:t>
    </dgm:pt>
    <dgm:pt modelId="{B4F79D73-A3FF-4D16-95AC-C96310C3F7D5}" type="sibTrans" cxnId="{DBD3777E-BF50-475A-81EF-3644F84198BC}">
      <dgm:prSet/>
      <dgm:spPr/>
      <dgm:t>
        <a:bodyPr/>
        <a:lstStyle/>
        <a:p>
          <a:endParaRPr lang="ru-RU"/>
        </a:p>
      </dgm:t>
    </dgm:pt>
    <dgm:pt modelId="{1ED4B832-D565-4AC9-83D6-4450D0A8F3DA}">
      <dgm:prSet custT="1"/>
      <dgm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</dgm:spPr>
      <dgm:t>
        <a:bodyPr/>
        <a:lstStyle/>
        <a:p>
          <a:r>
            <a:rPr lang="ru-RU" sz="1400" b="1" dirty="0" smtClean="0"/>
            <a:t>Расширить международное сотрудничество, усилить языковую подготовку студентов;</a:t>
          </a:r>
          <a:endParaRPr lang="ru-RU" sz="1400" b="1" dirty="0"/>
        </a:p>
      </dgm:t>
    </dgm:pt>
    <dgm:pt modelId="{30D8E0D6-6FE1-4904-820A-98B7212A2ACD}" type="parTrans" cxnId="{F20C6184-8DE2-4142-9E15-74141AC4F2D5}">
      <dgm:prSet/>
      <dgm:spPr/>
      <dgm:t>
        <a:bodyPr/>
        <a:lstStyle/>
        <a:p>
          <a:endParaRPr lang="ru-RU"/>
        </a:p>
      </dgm:t>
    </dgm:pt>
    <dgm:pt modelId="{191E74C5-3C9B-49A0-8242-99DA8B7EC5D0}" type="sibTrans" cxnId="{F20C6184-8DE2-4142-9E15-74141AC4F2D5}">
      <dgm:prSet/>
      <dgm:spPr/>
      <dgm:t>
        <a:bodyPr/>
        <a:lstStyle/>
        <a:p>
          <a:endParaRPr lang="ru-RU"/>
        </a:p>
      </dgm:t>
    </dgm:pt>
    <dgm:pt modelId="{BC4560E3-D58E-4D5F-A895-E70CE4259060}" type="pres">
      <dgm:prSet presAssocID="{667D3409-69AF-436D-B5E7-92A2C72B95FA}" presName="Name0" presStyleCnt="0">
        <dgm:presLayoutVars>
          <dgm:dir/>
          <dgm:animLvl val="lvl"/>
          <dgm:resizeHandles val="exact"/>
        </dgm:presLayoutVars>
      </dgm:prSet>
      <dgm:spPr/>
    </dgm:pt>
    <dgm:pt modelId="{32A00962-61F1-4CF0-8C49-5E88819FFA06}" type="pres">
      <dgm:prSet presAssocID="{FC86E9F1-5ADA-494A-B76D-C5D31AF224BC}" presName="Name8" presStyleCnt="0"/>
      <dgm:spPr/>
    </dgm:pt>
    <dgm:pt modelId="{2FB41D6C-C4FD-4883-AA8D-03CF80B407CD}" type="pres">
      <dgm:prSet presAssocID="{FC86E9F1-5ADA-494A-B76D-C5D31AF224BC}" presName="level" presStyleLbl="node1" presStyleIdx="0" presStyleCnt="6" custScaleX="186317" custScaleY="684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D1F24-0614-42F2-9478-0B921A7DECB3}" type="pres">
      <dgm:prSet presAssocID="{FC86E9F1-5ADA-494A-B76D-C5D31AF224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3B607-552B-4FB0-B5EF-5748C04D5F32}" type="pres">
      <dgm:prSet presAssocID="{A60AEB2D-AF0A-4C8F-BB88-BA647ECE8875}" presName="Name8" presStyleCnt="0"/>
      <dgm:spPr/>
    </dgm:pt>
    <dgm:pt modelId="{26481AB8-01F7-49E6-AEBD-6C3F7E9CEC96}" type="pres">
      <dgm:prSet presAssocID="{A60AEB2D-AF0A-4C8F-BB88-BA647ECE8875}" presName="level" presStyleLbl="node1" presStyleIdx="1" presStyleCnt="6" custScaleX="147515" custScaleY="3893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36A13-B7C8-47DF-A6A0-11CF8847892F}" type="pres">
      <dgm:prSet presAssocID="{A60AEB2D-AF0A-4C8F-BB88-BA647ECE887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5878E2-8291-4D2A-8491-1D2D6A34C91C}" type="pres">
      <dgm:prSet presAssocID="{1FBE44C0-70DB-4748-BA3F-8B925E7CA4BB}" presName="Name8" presStyleCnt="0"/>
      <dgm:spPr/>
    </dgm:pt>
    <dgm:pt modelId="{31C90014-9872-423D-A237-FCF97D30310D}" type="pres">
      <dgm:prSet presAssocID="{1FBE44C0-70DB-4748-BA3F-8B925E7CA4BB}" presName="level" presStyleLbl="node1" presStyleIdx="2" presStyleCnt="6" custScaleX="124836" custScaleY="426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FE1EC7-2E70-4E80-BA5E-B4ED1160DA9D}" type="pres">
      <dgm:prSet presAssocID="{1FBE44C0-70DB-4748-BA3F-8B925E7CA4B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699F3E-BB97-4C1B-A175-153ADB8B856E}" type="pres">
      <dgm:prSet presAssocID="{51780704-275D-4BF3-AD00-4F1DAD2EA311}" presName="Name8" presStyleCnt="0"/>
      <dgm:spPr/>
    </dgm:pt>
    <dgm:pt modelId="{A692D414-CEE0-46D0-9089-2AA016013768}" type="pres">
      <dgm:prSet presAssocID="{51780704-275D-4BF3-AD00-4F1DAD2EA311}" presName="level" presStyleLbl="node1" presStyleIdx="3" presStyleCnt="6" custScaleX="115169" custScaleY="264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641CE-E11C-4720-8F13-860987F517DD}" type="pres">
      <dgm:prSet presAssocID="{51780704-275D-4BF3-AD00-4F1DAD2EA31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05F41B-DD03-4449-A5D0-01187C71A264}" type="pres">
      <dgm:prSet presAssocID="{717EB77F-34BF-4BB3-BAB2-789112154224}" presName="Name8" presStyleCnt="0"/>
      <dgm:spPr/>
    </dgm:pt>
    <dgm:pt modelId="{7B960BF8-E9FE-42AA-94DE-22FC19196ED4}" type="pres">
      <dgm:prSet presAssocID="{717EB77F-34BF-4BB3-BAB2-789112154224}" presName="level" presStyleLbl="node1" presStyleIdx="4" presStyleCnt="6" custScaleX="107818" custScaleY="415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5F0C86-D3F9-414D-BBA9-3B50C562F8FA}" type="pres">
      <dgm:prSet presAssocID="{717EB77F-34BF-4BB3-BAB2-78911215422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EE6F93-3C23-45E3-BC1C-18F2DD01310D}" type="pres">
      <dgm:prSet presAssocID="{1ED4B832-D565-4AC9-83D6-4450D0A8F3DA}" presName="Name8" presStyleCnt="0"/>
      <dgm:spPr/>
    </dgm:pt>
    <dgm:pt modelId="{6F5DBD41-947F-40C5-B2F7-A18DCA82DFA9}" type="pres">
      <dgm:prSet presAssocID="{1ED4B832-D565-4AC9-83D6-4450D0A8F3DA}" presName="level" presStyleLbl="node1" presStyleIdx="5" presStyleCnt="6" custScaleY="2900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2DEA96-390C-496D-BA60-8A5F56044909}" type="pres">
      <dgm:prSet presAssocID="{1ED4B832-D565-4AC9-83D6-4450D0A8F3D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A600E4-A82A-4856-8BBA-AC623C3D6350}" type="presOf" srcId="{717EB77F-34BF-4BB3-BAB2-789112154224}" destId="{4F5F0C86-D3F9-414D-BBA9-3B50C562F8FA}" srcOrd="1" destOrd="0" presId="urn:microsoft.com/office/officeart/2005/8/layout/pyramid1"/>
    <dgm:cxn modelId="{92364FD4-C64A-4A35-A820-27196F04667C}" type="presOf" srcId="{FC86E9F1-5ADA-494A-B76D-C5D31AF224BC}" destId="{2FB41D6C-C4FD-4883-AA8D-03CF80B407CD}" srcOrd="0" destOrd="0" presId="urn:microsoft.com/office/officeart/2005/8/layout/pyramid1"/>
    <dgm:cxn modelId="{DA38854A-6277-4F05-860E-A1F05F81913F}" type="presOf" srcId="{1ED4B832-D565-4AC9-83D6-4450D0A8F3DA}" destId="{592DEA96-390C-496D-BA60-8A5F56044909}" srcOrd="1" destOrd="0" presId="urn:microsoft.com/office/officeart/2005/8/layout/pyramid1"/>
    <dgm:cxn modelId="{22486E54-D60E-4A76-AE24-721ABE9F7509}" type="presOf" srcId="{A60AEB2D-AF0A-4C8F-BB88-BA647ECE8875}" destId="{01B36A13-B7C8-47DF-A6A0-11CF8847892F}" srcOrd="1" destOrd="0" presId="urn:microsoft.com/office/officeart/2005/8/layout/pyramid1"/>
    <dgm:cxn modelId="{DBD3777E-BF50-475A-81EF-3644F84198BC}" srcId="{667D3409-69AF-436D-B5E7-92A2C72B95FA}" destId="{717EB77F-34BF-4BB3-BAB2-789112154224}" srcOrd="4" destOrd="0" parTransId="{29F3EB8E-68FB-44B8-8D94-298A99FCDCB7}" sibTransId="{B4F79D73-A3FF-4D16-95AC-C96310C3F7D5}"/>
    <dgm:cxn modelId="{D686CF68-14CF-4838-BF6A-C70AEDC68FF4}" srcId="{667D3409-69AF-436D-B5E7-92A2C72B95FA}" destId="{FC86E9F1-5ADA-494A-B76D-C5D31AF224BC}" srcOrd="0" destOrd="0" parTransId="{7104910B-B170-4DD5-8F11-1FB4AE4DACE6}" sibTransId="{22246E60-A31A-4D3D-BB2A-141EE9E84EA3}"/>
    <dgm:cxn modelId="{C5A6CFB8-5ABC-45F0-9279-FAD9DA49A6B4}" srcId="{667D3409-69AF-436D-B5E7-92A2C72B95FA}" destId="{1FBE44C0-70DB-4748-BA3F-8B925E7CA4BB}" srcOrd="2" destOrd="0" parTransId="{EAEA0741-2FA7-4BE1-BD0B-8A98325F8A74}" sibTransId="{2031C409-57D3-4F5D-BA43-9027C12808AD}"/>
    <dgm:cxn modelId="{13EE1A2E-9630-49DD-BDE3-DE07DC83D690}" type="presOf" srcId="{667D3409-69AF-436D-B5E7-92A2C72B95FA}" destId="{BC4560E3-D58E-4D5F-A895-E70CE4259060}" srcOrd="0" destOrd="0" presId="urn:microsoft.com/office/officeart/2005/8/layout/pyramid1"/>
    <dgm:cxn modelId="{3FD7EDB6-3246-445D-AB88-64F0EB91AB94}" type="presOf" srcId="{1ED4B832-D565-4AC9-83D6-4450D0A8F3DA}" destId="{6F5DBD41-947F-40C5-B2F7-A18DCA82DFA9}" srcOrd="0" destOrd="0" presId="urn:microsoft.com/office/officeart/2005/8/layout/pyramid1"/>
    <dgm:cxn modelId="{6610E97B-BF70-44ED-88BA-D78D64513DDF}" type="presOf" srcId="{1FBE44C0-70DB-4748-BA3F-8B925E7CA4BB}" destId="{31C90014-9872-423D-A237-FCF97D30310D}" srcOrd="0" destOrd="0" presId="urn:microsoft.com/office/officeart/2005/8/layout/pyramid1"/>
    <dgm:cxn modelId="{0E393030-81F1-425B-989F-624077827E06}" type="presOf" srcId="{A60AEB2D-AF0A-4C8F-BB88-BA647ECE8875}" destId="{26481AB8-01F7-49E6-AEBD-6C3F7E9CEC96}" srcOrd="0" destOrd="0" presId="urn:microsoft.com/office/officeart/2005/8/layout/pyramid1"/>
    <dgm:cxn modelId="{6C730FF5-C4AD-47E0-AF4B-21F47C8707F5}" srcId="{667D3409-69AF-436D-B5E7-92A2C72B95FA}" destId="{A60AEB2D-AF0A-4C8F-BB88-BA647ECE8875}" srcOrd="1" destOrd="0" parTransId="{E3BC0A15-BA42-4049-BEA6-48002BAC7145}" sibTransId="{920590CA-6C41-4509-9BFE-76C82015F657}"/>
    <dgm:cxn modelId="{F20C6184-8DE2-4142-9E15-74141AC4F2D5}" srcId="{667D3409-69AF-436D-B5E7-92A2C72B95FA}" destId="{1ED4B832-D565-4AC9-83D6-4450D0A8F3DA}" srcOrd="5" destOrd="0" parTransId="{30D8E0D6-6FE1-4904-820A-98B7212A2ACD}" sibTransId="{191E74C5-3C9B-49A0-8242-99DA8B7EC5D0}"/>
    <dgm:cxn modelId="{B0BF5341-EDB4-4866-8919-9E1916273D84}" type="presOf" srcId="{717EB77F-34BF-4BB3-BAB2-789112154224}" destId="{7B960BF8-E9FE-42AA-94DE-22FC19196ED4}" srcOrd="0" destOrd="0" presId="urn:microsoft.com/office/officeart/2005/8/layout/pyramid1"/>
    <dgm:cxn modelId="{C2FF4E9F-3615-4DF7-9743-74B42C8313F9}" type="presOf" srcId="{51780704-275D-4BF3-AD00-4F1DAD2EA311}" destId="{9DC641CE-E11C-4720-8F13-860987F517DD}" srcOrd="1" destOrd="0" presId="urn:microsoft.com/office/officeart/2005/8/layout/pyramid1"/>
    <dgm:cxn modelId="{D3B8147B-C5D8-4832-A397-79A321B8D5CE}" srcId="{667D3409-69AF-436D-B5E7-92A2C72B95FA}" destId="{51780704-275D-4BF3-AD00-4F1DAD2EA311}" srcOrd="3" destOrd="0" parTransId="{67051296-3111-4BB5-A156-79FB0C23DF94}" sibTransId="{175773DF-751B-484F-8277-2623AF8592C2}"/>
    <dgm:cxn modelId="{72D7C285-8D9D-4A5A-A0FC-BE14D6AE2A8A}" type="presOf" srcId="{51780704-275D-4BF3-AD00-4F1DAD2EA311}" destId="{A692D414-CEE0-46D0-9089-2AA016013768}" srcOrd="0" destOrd="0" presId="urn:microsoft.com/office/officeart/2005/8/layout/pyramid1"/>
    <dgm:cxn modelId="{3E43A803-7538-4068-A3E6-EE9C200895D7}" type="presOf" srcId="{1FBE44C0-70DB-4748-BA3F-8B925E7CA4BB}" destId="{F3FE1EC7-2E70-4E80-BA5E-B4ED1160DA9D}" srcOrd="1" destOrd="0" presId="urn:microsoft.com/office/officeart/2005/8/layout/pyramid1"/>
    <dgm:cxn modelId="{204CBBEF-770B-46A8-9056-E2EF47B017B8}" type="presOf" srcId="{FC86E9F1-5ADA-494A-B76D-C5D31AF224BC}" destId="{793D1F24-0614-42F2-9478-0B921A7DECB3}" srcOrd="1" destOrd="0" presId="urn:microsoft.com/office/officeart/2005/8/layout/pyramid1"/>
    <dgm:cxn modelId="{42C32836-992D-4136-A694-454DBB52C921}" type="presParOf" srcId="{BC4560E3-D58E-4D5F-A895-E70CE4259060}" destId="{32A00962-61F1-4CF0-8C49-5E88819FFA06}" srcOrd="0" destOrd="0" presId="urn:microsoft.com/office/officeart/2005/8/layout/pyramid1"/>
    <dgm:cxn modelId="{2C5836FA-ADB5-4B3E-8863-6CAF17E52950}" type="presParOf" srcId="{32A00962-61F1-4CF0-8C49-5E88819FFA06}" destId="{2FB41D6C-C4FD-4883-AA8D-03CF80B407CD}" srcOrd="0" destOrd="0" presId="urn:microsoft.com/office/officeart/2005/8/layout/pyramid1"/>
    <dgm:cxn modelId="{AB0C30C3-2C18-464F-8AB0-DEBE41E1D07C}" type="presParOf" srcId="{32A00962-61F1-4CF0-8C49-5E88819FFA06}" destId="{793D1F24-0614-42F2-9478-0B921A7DECB3}" srcOrd="1" destOrd="0" presId="urn:microsoft.com/office/officeart/2005/8/layout/pyramid1"/>
    <dgm:cxn modelId="{D4B55E86-B73A-4FFE-9DC6-E2C27E5A1DCA}" type="presParOf" srcId="{BC4560E3-D58E-4D5F-A895-E70CE4259060}" destId="{6FC3B607-552B-4FB0-B5EF-5748C04D5F32}" srcOrd="1" destOrd="0" presId="urn:microsoft.com/office/officeart/2005/8/layout/pyramid1"/>
    <dgm:cxn modelId="{D7F74B12-A8AE-495F-B432-4BB7564E950E}" type="presParOf" srcId="{6FC3B607-552B-4FB0-B5EF-5748C04D5F32}" destId="{26481AB8-01F7-49E6-AEBD-6C3F7E9CEC96}" srcOrd="0" destOrd="0" presId="urn:microsoft.com/office/officeart/2005/8/layout/pyramid1"/>
    <dgm:cxn modelId="{0DB218E9-8373-4FB8-82FE-DCE54BB86982}" type="presParOf" srcId="{6FC3B607-552B-4FB0-B5EF-5748C04D5F32}" destId="{01B36A13-B7C8-47DF-A6A0-11CF8847892F}" srcOrd="1" destOrd="0" presId="urn:microsoft.com/office/officeart/2005/8/layout/pyramid1"/>
    <dgm:cxn modelId="{DE9CE8B6-A849-4BBE-BD93-4C34B327BBBF}" type="presParOf" srcId="{BC4560E3-D58E-4D5F-A895-E70CE4259060}" destId="{6B5878E2-8291-4D2A-8491-1D2D6A34C91C}" srcOrd="2" destOrd="0" presId="urn:microsoft.com/office/officeart/2005/8/layout/pyramid1"/>
    <dgm:cxn modelId="{1FDC8DA4-7CFC-4FF3-A7BA-490DE6C9C8A5}" type="presParOf" srcId="{6B5878E2-8291-4D2A-8491-1D2D6A34C91C}" destId="{31C90014-9872-423D-A237-FCF97D30310D}" srcOrd="0" destOrd="0" presId="urn:microsoft.com/office/officeart/2005/8/layout/pyramid1"/>
    <dgm:cxn modelId="{DC00964F-B047-4CE9-983E-CDE2B6A95D35}" type="presParOf" srcId="{6B5878E2-8291-4D2A-8491-1D2D6A34C91C}" destId="{F3FE1EC7-2E70-4E80-BA5E-B4ED1160DA9D}" srcOrd="1" destOrd="0" presId="urn:microsoft.com/office/officeart/2005/8/layout/pyramid1"/>
    <dgm:cxn modelId="{BDCEAE23-F54A-43FA-94FD-BEFBAB500A0E}" type="presParOf" srcId="{BC4560E3-D58E-4D5F-A895-E70CE4259060}" destId="{35699F3E-BB97-4C1B-A175-153ADB8B856E}" srcOrd="3" destOrd="0" presId="urn:microsoft.com/office/officeart/2005/8/layout/pyramid1"/>
    <dgm:cxn modelId="{98362298-A840-4401-96B8-1B166622715F}" type="presParOf" srcId="{35699F3E-BB97-4C1B-A175-153ADB8B856E}" destId="{A692D414-CEE0-46D0-9089-2AA016013768}" srcOrd="0" destOrd="0" presId="urn:microsoft.com/office/officeart/2005/8/layout/pyramid1"/>
    <dgm:cxn modelId="{0A2F86A3-CCC6-41FD-8957-D45A10E5B958}" type="presParOf" srcId="{35699F3E-BB97-4C1B-A175-153ADB8B856E}" destId="{9DC641CE-E11C-4720-8F13-860987F517DD}" srcOrd="1" destOrd="0" presId="urn:microsoft.com/office/officeart/2005/8/layout/pyramid1"/>
    <dgm:cxn modelId="{C5C42918-8C2E-4C61-9C70-8721302561BD}" type="presParOf" srcId="{BC4560E3-D58E-4D5F-A895-E70CE4259060}" destId="{1F05F41B-DD03-4449-A5D0-01187C71A264}" srcOrd="4" destOrd="0" presId="urn:microsoft.com/office/officeart/2005/8/layout/pyramid1"/>
    <dgm:cxn modelId="{4E173610-8C89-47A7-BF0E-49993557DE70}" type="presParOf" srcId="{1F05F41B-DD03-4449-A5D0-01187C71A264}" destId="{7B960BF8-E9FE-42AA-94DE-22FC19196ED4}" srcOrd="0" destOrd="0" presId="urn:microsoft.com/office/officeart/2005/8/layout/pyramid1"/>
    <dgm:cxn modelId="{69D37DF2-0BA8-4D0C-974E-B9654F6B4C37}" type="presParOf" srcId="{1F05F41B-DD03-4449-A5D0-01187C71A264}" destId="{4F5F0C86-D3F9-414D-BBA9-3B50C562F8FA}" srcOrd="1" destOrd="0" presId="urn:microsoft.com/office/officeart/2005/8/layout/pyramid1"/>
    <dgm:cxn modelId="{2ADC1C45-B392-4C7E-BC6F-2C274276D085}" type="presParOf" srcId="{BC4560E3-D58E-4D5F-A895-E70CE4259060}" destId="{D7EE6F93-3C23-45E3-BC1C-18F2DD01310D}" srcOrd="5" destOrd="0" presId="urn:microsoft.com/office/officeart/2005/8/layout/pyramid1"/>
    <dgm:cxn modelId="{56D7B510-875D-4242-81F5-54AF80B9A962}" type="presParOf" srcId="{D7EE6F93-3C23-45E3-BC1C-18F2DD01310D}" destId="{6F5DBD41-947F-40C5-B2F7-A18DCA82DFA9}" srcOrd="0" destOrd="0" presId="urn:microsoft.com/office/officeart/2005/8/layout/pyramid1"/>
    <dgm:cxn modelId="{4FFE44AC-BD93-49F3-B1EB-1980601B1EA0}" type="presParOf" srcId="{D7EE6F93-3C23-45E3-BC1C-18F2DD01310D}" destId="{592DEA96-390C-496D-BA60-8A5F5604490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67D3409-69AF-436D-B5E7-92A2C72B95FA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C86E9F1-5ADA-494A-B76D-C5D31AF224BC}">
      <dgm:prSet phldrT="[Текст]" custT="1"/>
      <dgm:spPr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В рамках содействия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повышению квалификации профессорско-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преподавательского состава организовать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школы педагогических инноваций,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молодого преподавателя, педагогического мастерства;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на регулярной основе проводить обучающиеся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/>
            <a:t>семинары(</a:t>
          </a:r>
          <a:r>
            <a:rPr lang="ru-RU" sz="1400" b="1" dirty="0" err="1" smtClean="0"/>
            <a:t>вебинары</a:t>
          </a:r>
          <a:r>
            <a:rPr lang="ru-RU" sz="1400" b="1" dirty="0" smtClean="0"/>
            <a:t>) для ППС;</a:t>
          </a:r>
          <a:endParaRPr lang="ru-RU" sz="1400" b="1" dirty="0">
            <a:solidFill>
              <a:schemeClr val="bg2">
                <a:lumMod val="25000"/>
              </a:schemeClr>
            </a:solidFill>
          </a:endParaRPr>
        </a:p>
      </dgm:t>
    </dgm:pt>
    <dgm:pt modelId="{7104910B-B170-4DD5-8F11-1FB4AE4DACE6}" type="parTrans" cxnId="{D686CF68-14CF-4838-BF6A-C70AEDC68FF4}">
      <dgm:prSet/>
      <dgm:spPr/>
      <dgm:t>
        <a:bodyPr/>
        <a:lstStyle/>
        <a:p>
          <a:endParaRPr lang="ru-RU" sz="1200"/>
        </a:p>
      </dgm:t>
    </dgm:pt>
    <dgm:pt modelId="{22246E60-A31A-4D3D-BB2A-141EE9E84EA3}" type="sibTrans" cxnId="{D686CF68-14CF-4838-BF6A-C70AEDC68FF4}">
      <dgm:prSet/>
      <dgm:spPr/>
      <dgm:t>
        <a:bodyPr/>
        <a:lstStyle/>
        <a:p>
          <a:endParaRPr lang="ru-RU" sz="1200"/>
        </a:p>
      </dgm:t>
    </dgm:pt>
    <dgm:pt modelId="{74567ADE-8A21-4729-9442-70F91EE743CC}">
      <dgm:prSet custT="1"/>
      <dgm:spPr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r>
            <a:rPr lang="ru-RU" sz="1400" b="1" dirty="0" smtClean="0"/>
            <a:t>создать HR-менеджмент с современными профессиональными функциями; </a:t>
          </a:r>
          <a:endParaRPr lang="ru-RU" sz="1400" b="1" dirty="0"/>
        </a:p>
      </dgm:t>
    </dgm:pt>
    <dgm:pt modelId="{4761B3EB-B7AD-45E6-8D04-1A2C9C84E6AA}" type="parTrans" cxnId="{29E138A1-AB65-4702-BE38-97C68CDDA1D0}">
      <dgm:prSet/>
      <dgm:spPr/>
      <dgm:t>
        <a:bodyPr/>
        <a:lstStyle/>
        <a:p>
          <a:endParaRPr lang="ru-RU"/>
        </a:p>
      </dgm:t>
    </dgm:pt>
    <dgm:pt modelId="{BE4FE543-171E-4A8A-A6FF-86C10C630036}" type="sibTrans" cxnId="{29E138A1-AB65-4702-BE38-97C68CDDA1D0}">
      <dgm:prSet/>
      <dgm:spPr/>
      <dgm:t>
        <a:bodyPr/>
        <a:lstStyle/>
        <a:p>
          <a:endParaRPr lang="ru-RU"/>
        </a:p>
      </dgm:t>
    </dgm:pt>
    <dgm:pt modelId="{95B3B974-E5B5-4C2E-BC12-7529174B0B8C}">
      <dgm:prSet custT="1"/>
      <dgm:spPr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r>
            <a:rPr lang="ru-RU" sz="1400" b="1" dirty="0" smtClean="0"/>
            <a:t>в рамках стратегического планирования и управления персоналом продолжить работу по внедрению мотивационной схемы стимулирования ППС (KPI);</a:t>
          </a:r>
          <a:endParaRPr lang="ru-RU" sz="1400" b="1" dirty="0"/>
        </a:p>
      </dgm:t>
    </dgm:pt>
    <dgm:pt modelId="{CCEE1B3A-4A0E-47FB-BB03-4A2D74D440FA}" type="parTrans" cxnId="{EF12ED0C-C639-46BD-A9D7-1B25AD41600E}">
      <dgm:prSet/>
      <dgm:spPr/>
      <dgm:t>
        <a:bodyPr/>
        <a:lstStyle/>
        <a:p>
          <a:endParaRPr lang="ru-RU"/>
        </a:p>
      </dgm:t>
    </dgm:pt>
    <dgm:pt modelId="{54A2F9DE-E3E0-4C23-A538-B0398C2985A8}" type="sibTrans" cxnId="{EF12ED0C-C639-46BD-A9D7-1B25AD41600E}">
      <dgm:prSet/>
      <dgm:spPr/>
      <dgm:t>
        <a:bodyPr/>
        <a:lstStyle/>
        <a:p>
          <a:endParaRPr lang="ru-RU"/>
        </a:p>
      </dgm:t>
    </dgm:pt>
    <dgm:pt modelId="{5D467D18-0BC7-4FCD-B6AF-DC67B54A1A22}">
      <dgm:prSet custT="1"/>
      <dgm:spPr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r>
            <a:rPr lang="ru-RU" sz="1400" b="1" dirty="0" smtClean="0"/>
            <a:t>проводить работу по реализации функций по развитию и обучению персонала, используя возможности МБШ, представить «План повышения квалификации ППС совместно с МБШ»</a:t>
          </a:r>
          <a:endParaRPr lang="ru-RU" sz="1400" b="1" dirty="0"/>
        </a:p>
      </dgm:t>
    </dgm:pt>
    <dgm:pt modelId="{40749732-9474-45DD-AEBA-35D5A2AB3022}" type="parTrans" cxnId="{309991C2-DE87-4A34-95A7-8B7AF6D3181A}">
      <dgm:prSet/>
      <dgm:spPr/>
      <dgm:t>
        <a:bodyPr/>
        <a:lstStyle/>
        <a:p>
          <a:endParaRPr lang="ru-RU"/>
        </a:p>
      </dgm:t>
    </dgm:pt>
    <dgm:pt modelId="{D8A8BD95-E308-4334-8895-1F85B1D069F0}" type="sibTrans" cxnId="{309991C2-DE87-4A34-95A7-8B7AF6D3181A}">
      <dgm:prSet/>
      <dgm:spPr/>
      <dgm:t>
        <a:bodyPr/>
        <a:lstStyle/>
        <a:p>
          <a:endParaRPr lang="ru-RU"/>
        </a:p>
      </dgm:t>
    </dgm:pt>
    <dgm:pt modelId="{BC4560E3-D58E-4D5F-A895-E70CE4259060}" type="pres">
      <dgm:prSet presAssocID="{667D3409-69AF-436D-B5E7-92A2C72B95FA}" presName="Name0" presStyleCnt="0">
        <dgm:presLayoutVars>
          <dgm:dir/>
          <dgm:animLvl val="lvl"/>
          <dgm:resizeHandles val="exact"/>
        </dgm:presLayoutVars>
      </dgm:prSet>
      <dgm:spPr/>
    </dgm:pt>
    <dgm:pt modelId="{32A00962-61F1-4CF0-8C49-5E88819FFA06}" type="pres">
      <dgm:prSet presAssocID="{FC86E9F1-5ADA-494A-B76D-C5D31AF224BC}" presName="Name8" presStyleCnt="0"/>
      <dgm:spPr/>
    </dgm:pt>
    <dgm:pt modelId="{2FB41D6C-C4FD-4883-AA8D-03CF80B407CD}" type="pres">
      <dgm:prSet presAssocID="{FC86E9F1-5ADA-494A-B76D-C5D31AF224BC}" presName="level" presStyleLbl="node1" presStyleIdx="0" presStyleCnt="4" custScaleX="130177" custScaleY="684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D1F24-0614-42F2-9478-0B921A7DECB3}" type="pres">
      <dgm:prSet presAssocID="{FC86E9F1-5ADA-494A-B76D-C5D31AF224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5DCC35-316E-416D-8E66-AEF2DFD14C99}" type="pres">
      <dgm:prSet presAssocID="{74567ADE-8A21-4729-9442-70F91EE743CC}" presName="Name8" presStyleCnt="0"/>
      <dgm:spPr/>
    </dgm:pt>
    <dgm:pt modelId="{6B1ED11B-4BBE-4A46-A1D8-39FC8E35E0C8}" type="pres">
      <dgm:prSet presAssocID="{74567ADE-8A21-4729-9442-70F91EE743CC}" presName="level" presStyleLbl="node1" presStyleIdx="1" presStyleCnt="4" custScaleX="116182" custScaleY="228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19ACB5-23E4-4C86-990C-6F85D6C0EFD8}" type="pres">
      <dgm:prSet presAssocID="{74567ADE-8A21-4729-9442-70F91EE743C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8DEB16-7AF2-43CA-BD0C-6065B8BC0D4F}" type="pres">
      <dgm:prSet presAssocID="{95B3B974-E5B5-4C2E-BC12-7529174B0B8C}" presName="Name8" presStyleCnt="0"/>
      <dgm:spPr/>
    </dgm:pt>
    <dgm:pt modelId="{87070CD3-8584-4C87-8B85-687C0336FEA0}" type="pres">
      <dgm:prSet presAssocID="{95B3B974-E5B5-4C2E-BC12-7529174B0B8C}" presName="level" presStyleLbl="node1" presStyleIdx="2" presStyleCnt="4" custScaleX="106490" custScaleY="3107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B3C63E-4F01-44B3-8CC1-5919DAB47BB1}" type="pres">
      <dgm:prSet presAssocID="{95B3B974-E5B5-4C2E-BC12-7529174B0B8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D3D0C3-FAF5-4C26-A0CC-4BF92145A790}" type="pres">
      <dgm:prSet presAssocID="{5D467D18-0BC7-4FCD-B6AF-DC67B54A1A22}" presName="Name8" presStyleCnt="0"/>
      <dgm:spPr/>
    </dgm:pt>
    <dgm:pt modelId="{734E8F65-EC65-41C2-B105-0EF0565CB80B}" type="pres">
      <dgm:prSet presAssocID="{5D467D18-0BC7-4FCD-B6AF-DC67B54A1A22}" presName="level" presStyleLbl="node1" presStyleIdx="3" presStyleCnt="4" custScaleY="27947" custLinFactNeighborX="2504" custLinFactNeighborY="107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8A9711-41A7-4B28-B5CD-9EA4931C77C9}" type="pres">
      <dgm:prSet presAssocID="{5D467D18-0BC7-4FCD-B6AF-DC67B54A1A2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9991C2-DE87-4A34-95A7-8B7AF6D3181A}" srcId="{667D3409-69AF-436D-B5E7-92A2C72B95FA}" destId="{5D467D18-0BC7-4FCD-B6AF-DC67B54A1A22}" srcOrd="3" destOrd="0" parTransId="{40749732-9474-45DD-AEBA-35D5A2AB3022}" sibTransId="{D8A8BD95-E308-4334-8895-1F85B1D069F0}"/>
    <dgm:cxn modelId="{92364FD4-C64A-4A35-A820-27196F04667C}" type="presOf" srcId="{FC86E9F1-5ADA-494A-B76D-C5D31AF224BC}" destId="{2FB41D6C-C4FD-4883-AA8D-03CF80B407CD}" srcOrd="0" destOrd="0" presId="urn:microsoft.com/office/officeart/2005/8/layout/pyramid1"/>
    <dgm:cxn modelId="{B0F19AF3-C429-4DAD-BB38-AF78EA2E40C3}" type="presOf" srcId="{74567ADE-8A21-4729-9442-70F91EE743CC}" destId="{6A19ACB5-23E4-4C86-990C-6F85D6C0EFD8}" srcOrd="1" destOrd="0" presId="urn:microsoft.com/office/officeart/2005/8/layout/pyramid1"/>
    <dgm:cxn modelId="{D686CF68-14CF-4838-BF6A-C70AEDC68FF4}" srcId="{667D3409-69AF-436D-B5E7-92A2C72B95FA}" destId="{FC86E9F1-5ADA-494A-B76D-C5D31AF224BC}" srcOrd="0" destOrd="0" parTransId="{7104910B-B170-4DD5-8F11-1FB4AE4DACE6}" sibTransId="{22246E60-A31A-4D3D-BB2A-141EE9E84EA3}"/>
    <dgm:cxn modelId="{29E138A1-AB65-4702-BE38-97C68CDDA1D0}" srcId="{667D3409-69AF-436D-B5E7-92A2C72B95FA}" destId="{74567ADE-8A21-4729-9442-70F91EE743CC}" srcOrd="1" destOrd="0" parTransId="{4761B3EB-B7AD-45E6-8D04-1A2C9C84E6AA}" sibTransId="{BE4FE543-171E-4A8A-A6FF-86C10C630036}"/>
    <dgm:cxn modelId="{13EE1A2E-9630-49DD-BDE3-DE07DC83D690}" type="presOf" srcId="{667D3409-69AF-436D-B5E7-92A2C72B95FA}" destId="{BC4560E3-D58E-4D5F-A895-E70CE4259060}" srcOrd="0" destOrd="0" presId="urn:microsoft.com/office/officeart/2005/8/layout/pyramid1"/>
    <dgm:cxn modelId="{EF12ED0C-C639-46BD-A9D7-1B25AD41600E}" srcId="{667D3409-69AF-436D-B5E7-92A2C72B95FA}" destId="{95B3B974-E5B5-4C2E-BC12-7529174B0B8C}" srcOrd="2" destOrd="0" parTransId="{CCEE1B3A-4A0E-47FB-BB03-4A2D74D440FA}" sibTransId="{54A2F9DE-E3E0-4C23-A538-B0398C2985A8}"/>
    <dgm:cxn modelId="{238D783F-0256-415F-BF17-0B5CD7906926}" type="presOf" srcId="{95B3B974-E5B5-4C2E-BC12-7529174B0B8C}" destId="{87070CD3-8584-4C87-8B85-687C0336FEA0}" srcOrd="0" destOrd="0" presId="urn:microsoft.com/office/officeart/2005/8/layout/pyramid1"/>
    <dgm:cxn modelId="{781044A2-1400-425C-AC9C-293E9F8E3263}" type="presOf" srcId="{95B3B974-E5B5-4C2E-BC12-7529174B0B8C}" destId="{A5B3C63E-4F01-44B3-8CC1-5919DAB47BB1}" srcOrd="1" destOrd="0" presId="urn:microsoft.com/office/officeart/2005/8/layout/pyramid1"/>
    <dgm:cxn modelId="{B4C10645-6E73-40C3-BB58-D39D67A16B23}" type="presOf" srcId="{5D467D18-0BC7-4FCD-B6AF-DC67B54A1A22}" destId="{734E8F65-EC65-41C2-B105-0EF0565CB80B}" srcOrd="0" destOrd="0" presId="urn:microsoft.com/office/officeart/2005/8/layout/pyramid1"/>
    <dgm:cxn modelId="{83C2C795-76C1-4E82-A5CE-B9FFE9CE8ECE}" type="presOf" srcId="{5D467D18-0BC7-4FCD-B6AF-DC67B54A1A22}" destId="{648A9711-41A7-4B28-B5CD-9EA4931C77C9}" srcOrd="1" destOrd="0" presId="urn:microsoft.com/office/officeart/2005/8/layout/pyramid1"/>
    <dgm:cxn modelId="{F37E8FD9-452E-40C0-AAD2-D1FB91031692}" type="presOf" srcId="{74567ADE-8A21-4729-9442-70F91EE743CC}" destId="{6B1ED11B-4BBE-4A46-A1D8-39FC8E35E0C8}" srcOrd="0" destOrd="0" presId="urn:microsoft.com/office/officeart/2005/8/layout/pyramid1"/>
    <dgm:cxn modelId="{204CBBEF-770B-46A8-9056-E2EF47B017B8}" type="presOf" srcId="{FC86E9F1-5ADA-494A-B76D-C5D31AF224BC}" destId="{793D1F24-0614-42F2-9478-0B921A7DECB3}" srcOrd="1" destOrd="0" presId="urn:microsoft.com/office/officeart/2005/8/layout/pyramid1"/>
    <dgm:cxn modelId="{42C32836-992D-4136-A694-454DBB52C921}" type="presParOf" srcId="{BC4560E3-D58E-4D5F-A895-E70CE4259060}" destId="{32A00962-61F1-4CF0-8C49-5E88819FFA06}" srcOrd="0" destOrd="0" presId="urn:microsoft.com/office/officeart/2005/8/layout/pyramid1"/>
    <dgm:cxn modelId="{2C5836FA-ADB5-4B3E-8863-6CAF17E52950}" type="presParOf" srcId="{32A00962-61F1-4CF0-8C49-5E88819FFA06}" destId="{2FB41D6C-C4FD-4883-AA8D-03CF80B407CD}" srcOrd="0" destOrd="0" presId="urn:microsoft.com/office/officeart/2005/8/layout/pyramid1"/>
    <dgm:cxn modelId="{AB0C30C3-2C18-464F-8AB0-DEBE41E1D07C}" type="presParOf" srcId="{32A00962-61F1-4CF0-8C49-5E88819FFA06}" destId="{793D1F24-0614-42F2-9478-0B921A7DECB3}" srcOrd="1" destOrd="0" presId="urn:microsoft.com/office/officeart/2005/8/layout/pyramid1"/>
    <dgm:cxn modelId="{1A254430-5C30-4206-B512-3ED07F459E03}" type="presParOf" srcId="{BC4560E3-D58E-4D5F-A895-E70CE4259060}" destId="{485DCC35-316E-416D-8E66-AEF2DFD14C99}" srcOrd="1" destOrd="0" presId="urn:microsoft.com/office/officeart/2005/8/layout/pyramid1"/>
    <dgm:cxn modelId="{0261E675-0D95-4561-8217-BD4660BCF296}" type="presParOf" srcId="{485DCC35-316E-416D-8E66-AEF2DFD14C99}" destId="{6B1ED11B-4BBE-4A46-A1D8-39FC8E35E0C8}" srcOrd="0" destOrd="0" presId="urn:microsoft.com/office/officeart/2005/8/layout/pyramid1"/>
    <dgm:cxn modelId="{CB34EAA3-A9B3-4ABA-9F07-A0E511461166}" type="presParOf" srcId="{485DCC35-316E-416D-8E66-AEF2DFD14C99}" destId="{6A19ACB5-23E4-4C86-990C-6F85D6C0EFD8}" srcOrd="1" destOrd="0" presId="urn:microsoft.com/office/officeart/2005/8/layout/pyramid1"/>
    <dgm:cxn modelId="{90C4E01B-3961-4998-9D45-48030916CD42}" type="presParOf" srcId="{BC4560E3-D58E-4D5F-A895-E70CE4259060}" destId="{A48DEB16-7AF2-43CA-BD0C-6065B8BC0D4F}" srcOrd="2" destOrd="0" presId="urn:microsoft.com/office/officeart/2005/8/layout/pyramid1"/>
    <dgm:cxn modelId="{F3BE76C2-3814-443E-B975-888FCE439CC6}" type="presParOf" srcId="{A48DEB16-7AF2-43CA-BD0C-6065B8BC0D4F}" destId="{87070CD3-8584-4C87-8B85-687C0336FEA0}" srcOrd="0" destOrd="0" presId="urn:microsoft.com/office/officeart/2005/8/layout/pyramid1"/>
    <dgm:cxn modelId="{CAC10450-669B-4C9F-858F-C54CDAB33009}" type="presParOf" srcId="{A48DEB16-7AF2-43CA-BD0C-6065B8BC0D4F}" destId="{A5B3C63E-4F01-44B3-8CC1-5919DAB47BB1}" srcOrd="1" destOrd="0" presId="urn:microsoft.com/office/officeart/2005/8/layout/pyramid1"/>
    <dgm:cxn modelId="{C67C3FBF-330D-478E-9A5A-E9A2464CCD38}" type="presParOf" srcId="{BC4560E3-D58E-4D5F-A895-E70CE4259060}" destId="{CAD3D0C3-FAF5-4C26-A0CC-4BF92145A790}" srcOrd="3" destOrd="0" presId="urn:microsoft.com/office/officeart/2005/8/layout/pyramid1"/>
    <dgm:cxn modelId="{7FF5C96D-AD13-4062-8D94-8254EA0C5C8B}" type="presParOf" srcId="{CAD3D0C3-FAF5-4C26-A0CC-4BF92145A790}" destId="{734E8F65-EC65-41C2-B105-0EF0565CB80B}" srcOrd="0" destOrd="0" presId="urn:microsoft.com/office/officeart/2005/8/layout/pyramid1"/>
    <dgm:cxn modelId="{C04389E2-2908-400C-A216-BCD2D9DC1C0D}" type="presParOf" srcId="{CAD3D0C3-FAF5-4C26-A0CC-4BF92145A790}" destId="{648A9711-41A7-4B28-B5CD-9EA4931C77C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7D3409-69AF-436D-B5E7-92A2C72B95FA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FC86E9F1-5ADA-494A-B76D-C5D31AF224BC}">
      <dgm:prSet phldrT="[Текст]" custT="1"/>
      <dgm:spPr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ru-RU" sz="1800" b="1" dirty="0" smtClean="0"/>
        </a:p>
        <a:p>
          <a:pPr>
            <a:lnSpc>
              <a:spcPct val="100000"/>
            </a:lnSpc>
            <a:spcAft>
              <a:spcPts val="0"/>
            </a:spcAft>
          </a:pPr>
          <a:endParaRPr lang="ru-RU" sz="1800" b="1" dirty="0" smtClean="0"/>
        </a:p>
        <a:p>
          <a:pPr>
            <a:lnSpc>
              <a:spcPct val="100000"/>
            </a:lnSpc>
            <a:spcAft>
              <a:spcPts val="0"/>
            </a:spcAft>
          </a:pPr>
          <a:endParaRPr lang="ru-RU" sz="1800" b="1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/>
            <a:t>Продолжить дальнейшее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/>
            <a:t>укрепление материально-технической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/>
            <a:t>базы университета</a:t>
          </a:r>
          <a:endParaRPr lang="ru-RU" sz="1800" b="1" dirty="0">
            <a:solidFill>
              <a:schemeClr val="bg2">
                <a:lumMod val="25000"/>
              </a:schemeClr>
            </a:solidFill>
          </a:endParaRPr>
        </a:p>
      </dgm:t>
    </dgm:pt>
    <dgm:pt modelId="{7104910B-B170-4DD5-8F11-1FB4AE4DACE6}" type="parTrans" cxnId="{D686CF68-14CF-4838-BF6A-C70AEDC68FF4}">
      <dgm:prSet/>
      <dgm:spPr/>
      <dgm:t>
        <a:bodyPr/>
        <a:lstStyle/>
        <a:p>
          <a:endParaRPr lang="ru-RU" sz="1200"/>
        </a:p>
      </dgm:t>
    </dgm:pt>
    <dgm:pt modelId="{22246E60-A31A-4D3D-BB2A-141EE9E84EA3}" type="sibTrans" cxnId="{D686CF68-14CF-4838-BF6A-C70AEDC68FF4}">
      <dgm:prSet/>
      <dgm:spPr/>
      <dgm:t>
        <a:bodyPr/>
        <a:lstStyle/>
        <a:p>
          <a:endParaRPr lang="ru-RU" sz="1200"/>
        </a:p>
      </dgm:t>
    </dgm:pt>
    <dgm:pt modelId="{44A49BB1-F12D-43F7-B446-33C8E906985F}">
      <dgm:prSet phldrT="[Текст]" custT="1"/>
      <dgm:spPr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/>
            <a:t>завершить внедрение автоматизированной информационной системы «</a:t>
          </a:r>
          <a:r>
            <a:rPr lang="en-US" sz="1800" b="1" dirty="0" smtClean="0"/>
            <a:t>E</a:t>
          </a:r>
          <a:r>
            <a:rPr lang="ru-RU" sz="1800" b="1" dirty="0" smtClean="0"/>
            <a:t>-</a:t>
          </a:r>
          <a:r>
            <a:rPr lang="en-US" sz="1800" b="1" dirty="0" smtClean="0"/>
            <a:t>university</a:t>
          </a:r>
          <a:r>
            <a:rPr lang="ru-RU" sz="1800" b="1" dirty="0" smtClean="0"/>
            <a:t>», тем самым улучшить </a:t>
          </a:r>
          <a:r>
            <a:rPr lang="en-US" sz="1800" b="1" dirty="0" smtClean="0"/>
            <a:t>IT</a:t>
          </a:r>
          <a:r>
            <a:rPr lang="ru-RU" sz="1800" b="1" dirty="0" smtClean="0"/>
            <a:t> деятельность Университета</a:t>
          </a:r>
          <a:endParaRPr lang="ru-RU" sz="1800" b="1" dirty="0">
            <a:solidFill>
              <a:schemeClr val="bg2">
                <a:lumMod val="25000"/>
              </a:schemeClr>
            </a:solidFill>
          </a:endParaRPr>
        </a:p>
      </dgm:t>
    </dgm:pt>
    <dgm:pt modelId="{0685512F-B4A9-4144-9FDD-E8477AD5E8A8}" type="parTrans" cxnId="{F3F09D1C-CED7-4BCE-A9DB-A2BB89CABDC4}">
      <dgm:prSet/>
      <dgm:spPr/>
      <dgm:t>
        <a:bodyPr/>
        <a:lstStyle/>
        <a:p>
          <a:endParaRPr lang="ru-RU"/>
        </a:p>
      </dgm:t>
    </dgm:pt>
    <dgm:pt modelId="{F896ED88-5E60-4E56-88B2-8AABBED6E401}" type="sibTrans" cxnId="{F3F09D1C-CED7-4BCE-A9DB-A2BB89CABDC4}">
      <dgm:prSet/>
      <dgm:spPr/>
      <dgm:t>
        <a:bodyPr/>
        <a:lstStyle/>
        <a:p>
          <a:endParaRPr lang="ru-RU"/>
        </a:p>
      </dgm:t>
    </dgm:pt>
    <dgm:pt modelId="{BC4560E3-D58E-4D5F-A895-E70CE4259060}" type="pres">
      <dgm:prSet presAssocID="{667D3409-69AF-436D-B5E7-92A2C72B95FA}" presName="Name0" presStyleCnt="0">
        <dgm:presLayoutVars>
          <dgm:dir/>
          <dgm:animLvl val="lvl"/>
          <dgm:resizeHandles val="exact"/>
        </dgm:presLayoutVars>
      </dgm:prSet>
      <dgm:spPr/>
    </dgm:pt>
    <dgm:pt modelId="{32A00962-61F1-4CF0-8C49-5E88819FFA06}" type="pres">
      <dgm:prSet presAssocID="{FC86E9F1-5ADA-494A-B76D-C5D31AF224BC}" presName="Name8" presStyleCnt="0"/>
      <dgm:spPr/>
    </dgm:pt>
    <dgm:pt modelId="{2FB41D6C-C4FD-4883-AA8D-03CF80B407CD}" type="pres">
      <dgm:prSet presAssocID="{FC86E9F1-5ADA-494A-B76D-C5D31AF224BC}" presName="level" presStyleLbl="node1" presStyleIdx="0" presStyleCnt="2" custScaleX="120270" custScaleY="13416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D1F24-0614-42F2-9478-0B921A7DECB3}" type="pres">
      <dgm:prSet presAssocID="{FC86E9F1-5ADA-494A-B76D-C5D31AF224B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8868B8-74BE-4702-B5FC-F008FE16CB04}" type="pres">
      <dgm:prSet presAssocID="{44A49BB1-F12D-43F7-B446-33C8E906985F}" presName="Name8" presStyleCnt="0"/>
      <dgm:spPr/>
    </dgm:pt>
    <dgm:pt modelId="{3161C97A-8114-4D78-AB98-D48F9F59A1B3}" type="pres">
      <dgm:prSet presAssocID="{44A49BB1-F12D-43F7-B446-33C8E906985F}" presName="level" presStyleLbl="node1" presStyleIdx="1" presStyleCnt="2" custScaleY="1456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83B42-FAA1-4B36-B629-8E84839C7C9F}" type="pres">
      <dgm:prSet presAssocID="{44A49BB1-F12D-43F7-B446-33C8E906985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86CF68-14CF-4838-BF6A-C70AEDC68FF4}" srcId="{667D3409-69AF-436D-B5E7-92A2C72B95FA}" destId="{FC86E9F1-5ADA-494A-B76D-C5D31AF224BC}" srcOrd="0" destOrd="0" parTransId="{7104910B-B170-4DD5-8F11-1FB4AE4DACE6}" sibTransId="{22246E60-A31A-4D3D-BB2A-141EE9E84EA3}"/>
    <dgm:cxn modelId="{F3F09D1C-CED7-4BCE-A9DB-A2BB89CABDC4}" srcId="{667D3409-69AF-436D-B5E7-92A2C72B95FA}" destId="{44A49BB1-F12D-43F7-B446-33C8E906985F}" srcOrd="1" destOrd="0" parTransId="{0685512F-B4A9-4144-9FDD-E8477AD5E8A8}" sibTransId="{F896ED88-5E60-4E56-88B2-8AABBED6E401}"/>
    <dgm:cxn modelId="{13EE1A2E-9630-49DD-BDE3-DE07DC83D690}" type="presOf" srcId="{667D3409-69AF-436D-B5E7-92A2C72B95FA}" destId="{BC4560E3-D58E-4D5F-A895-E70CE4259060}" srcOrd="0" destOrd="0" presId="urn:microsoft.com/office/officeart/2005/8/layout/pyramid1"/>
    <dgm:cxn modelId="{048D0D29-B476-4348-8C93-3BDAE66BEBFD}" type="presOf" srcId="{44A49BB1-F12D-43F7-B446-33C8E906985F}" destId="{EE783B42-FAA1-4B36-B629-8E84839C7C9F}" srcOrd="1" destOrd="0" presId="urn:microsoft.com/office/officeart/2005/8/layout/pyramid1"/>
    <dgm:cxn modelId="{204CBBEF-770B-46A8-9056-E2EF47B017B8}" type="presOf" srcId="{FC86E9F1-5ADA-494A-B76D-C5D31AF224BC}" destId="{793D1F24-0614-42F2-9478-0B921A7DECB3}" srcOrd="1" destOrd="0" presId="urn:microsoft.com/office/officeart/2005/8/layout/pyramid1"/>
    <dgm:cxn modelId="{EBC34B4E-19E2-465E-84E4-C08F8CA4BCAE}" type="presOf" srcId="{44A49BB1-F12D-43F7-B446-33C8E906985F}" destId="{3161C97A-8114-4D78-AB98-D48F9F59A1B3}" srcOrd="0" destOrd="0" presId="urn:microsoft.com/office/officeart/2005/8/layout/pyramid1"/>
    <dgm:cxn modelId="{92364FD4-C64A-4A35-A820-27196F04667C}" type="presOf" srcId="{FC86E9F1-5ADA-494A-B76D-C5D31AF224BC}" destId="{2FB41D6C-C4FD-4883-AA8D-03CF80B407CD}" srcOrd="0" destOrd="0" presId="urn:microsoft.com/office/officeart/2005/8/layout/pyramid1"/>
    <dgm:cxn modelId="{42C32836-992D-4136-A694-454DBB52C921}" type="presParOf" srcId="{BC4560E3-D58E-4D5F-A895-E70CE4259060}" destId="{32A00962-61F1-4CF0-8C49-5E88819FFA06}" srcOrd="0" destOrd="0" presId="urn:microsoft.com/office/officeart/2005/8/layout/pyramid1"/>
    <dgm:cxn modelId="{2C5836FA-ADB5-4B3E-8863-6CAF17E52950}" type="presParOf" srcId="{32A00962-61F1-4CF0-8C49-5E88819FFA06}" destId="{2FB41D6C-C4FD-4883-AA8D-03CF80B407CD}" srcOrd="0" destOrd="0" presId="urn:microsoft.com/office/officeart/2005/8/layout/pyramid1"/>
    <dgm:cxn modelId="{AB0C30C3-2C18-464F-8AB0-DEBE41E1D07C}" type="presParOf" srcId="{32A00962-61F1-4CF0-8C49-5E88819FFA06}" destId="{793D1F24-0614-42F2-9478-0B921A7DECB3}" srcOrd="1" destOrd="0" presId="urn:microsoft.com/office/officeart/2005/8/layout/pyramid1"/>
    <dgm:cxn modelId="{AAA9237A-D97A-4514-8C94-7F5DD014F04C}" type="presParOf" srcId="{BC4560E3-D58E-4D5F-A895-E70CE4259060}" destId="{638868B8-74BE-4702-B5FC-F008FE16CB04}" srcOrd="1" destOrd="0" presId="urn:microsoft.com/office/officeart/2005/8/layout/pyramid1"/>
    <dgm:cxn modelId="{6DEF2873-A27A-4D79-AA58-3996E9119E97}" type="presParOf" srcId="{638868B8-74BE-4702-B5FC-F008FE16CB04}" destId="{3161C97A-8114-4D78-AB98-D48F9F59A1B3}" srcOrd="0" destOrd="0" presId="urn:microsoft.com/office/officeart/2005/8/layout/pyramid1"/>
    <dgm:cxn modelId="{7D2EF2D2-596D-449B-8FD9-EFA71B7E3494}" type="presParOf" srcId="{638868B8-74BE-4702-B5FC-F008FE16CB04}" destId="{EE783B42-FAA1-4B36-B629-8E84839C7C9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6C0AF5-5BBB-45B8-9F92-77DBF5A1BAEE}">
      <dsp:nvSpPr>
        <dsp:cNvPr id="0" name=""/>
        <dsp:cNvSpPr/>
      </dsp:nvSpPr>
      <dsp:spPr>
        <a:xfrm>
          <a:off x="446624" y="0"/>
          <a:ext cx="6118768" cy="5328591"/>
        </a:xfrm>
        <a:prstGeom prst="triangle">
          <a:avLst/>
        </a:prstGeom>
        <a:solidFill>
          <a:srgbClr val="943439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EFD25A-8E41-47C1-A2FC-B360CE3F576C}">
      <dsp:nvSpPr>
        <dsp:cNvPr id="0" name=""/>
        <dsp:cNvSpPr/>
      </dsp:nvSpPr>
      <dsp:spPr>
        <a:xfrm>
          <a:off x="2209260" y="533741"/>
          <a:ext cx="6057082" cy="68444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B4181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1. </a:t>
          </a:r>
          <a:r>
            <a:rPr lang="ru-RU" alt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Получение подтверждения международной аккредитации образовательных программ через аккредитационное агентство </a:t>
          </a:r>
          <a:r>
            <a:rPr lang="en-US" alt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FIBAA</a:t>
          </a:r>
          <a:r>
            <a:rPr lang="ru-RU" alt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(Германия) сроком на 5 лет до сентября 2022 г. (сертификаты)</a:t>
          </a:r>
          <a:endParaRPr lang="ru-RU" sz="1350" b="1" i="1" kern="1200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sp:txBody>
      <dsp:txXfrm>
        <a:off x="2242672" y="567153"/>
        <a:ext cx="5990258" cy="617620"/>
      </dsp:txXfrm>
    </dsp:sp>
    <dsp:sp modelId="{2A5E5ADA-257F-4CD8-844F-8F4BF0B204EA}">
      <dsp:nvSpPr>
        <dsp:cNvPr id="0" name=""/>
        <dsp:cNvSpPr/>
      </dsp:nvSpPr>
      <dsp:spPr>
        <a:xfrm>
          <a:off x="2239653" y="1244529"/>
          <a:ext cx="5996296" cy="9902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rgbClr val="B41814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2. 24-30 января 2018 г. – успешное прохождение проверки на соблюдение законодательства Республики Казахстан об образовании и квалификационных требований к образовательной деятельности, и перечня документов, подтверждающих соответствие им со стороны ККСОН Министерства образования РК.</a:t>
          </a:r>
          <a:endParaRPr lang="ru-RU" sz="1350" b="1" i="1" kern="1200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sp:txBody>
      <dsp:txXfrm>
        <a:off x="2287995" y="1292871"/>
        <a:ext cx="5899612" cy="893606"/>
      </dsp:txXfrm>
    </dsp:sp>
    <dsp:sp modelId="{3E61E2C1-1E37-4240-9176-B8DF0789F29D}">
      <dsp:nvSpPr>
        <dsp:cNvPr id="0" name=""/>
        <dsp:cNvSpPr/>
      </dsp:nvSpPr>
      <dsp:spPr>
        <a:xfrm>
          <a:off x="2239653" y="2261163"/>
          <a:ext cx="5996296" cy="4370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277996"/>
              <a:satOff val="4329"/>
              <a:lumOff val="2156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Times New Roman" panose="02020603050405020304" pitchFamily="18" charset="0"/>
            </a:rPr>
            <a:t>3</a:t>
          </a: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. Март 2018 г. – пройден 2-ой </a:t>
          </a:r>
          <a:r>
            <a:rPr lang="ru-RU" sz="1350" b="1" i="1" kern="1200" dirty="0" err="1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постмониторинг</a:t>
          </a: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по специализированной аккредитации НААР РК.</a:t>
          </a:r>
          <a:endParaRPr lang="ru-RU" sz="1350" b="1" i="1" kern="1200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sp:txBody>
      <dsp:txXfrm>
        <a:off x="2260987" y="2282497"/>
        <a:ext cx="5953628" cy="394366"/>
      </dsp:txXfrm>
    </dsp:sp>
    <dsp:sp modelId="{5890B034-5BC7-44F4-89DB-B74DA09C431F}">
      <dsp:nvSpPr>
        <dsp:cNvPr id="0" name=""/>
        <dsp:cNvSpPr/>
      </dsp:nvSpPr>
      <dsp:spPr>
        <a:xfrm>
          <a:off x="2232258" y="2774864"/>
          <a:ext cx="5974787" cy="29927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416993"/>
              <a:satOff val="6494"/>
              <a:lumOff val="323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Times New Roman" panose="02020603050405020304" pitchFamily="18" charset="0"/>
            </a:rPr>
            <a:t>4</a:t>
          </a: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.</a:t>
          </a:r>
          <a:r>
            <a:rPr lang="ru-RU" alt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Высокие показатели трудоустройства выпускников</a:t>
          </a: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</a:t>
          </a:r>
          <a:endParaRPr lang="ru-RU" sz="1350" b="1" i="1" kern="1200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sp:txBody>
      <dsp:txXfrm>
        <a:off x="2246867" y="2789473"/>
        <a:ext cx="5945569" cy="270055"/>
      </dsp:txXfrm>
    </dsp:sp>
    <dsp:sp modelId="{6608FD0A-61AF-4F12-A090-233C7CD4091F}">
      <dsp:nvSpPr>
        <dsp:cNvPr id="0" name=""/>
        <dsp:cNvSpPr/>
      </dsp:nvSpPr>
      <dsp:spPr>
        <a:xfrm>
          <a:off x="2232258" y="3141236"/>
          <a:ext cx="5974787" cy="1906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555991"/>
              <a:satOff val="8658"/>
              <a:lumOff val="431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5. Хорошие позиции в ранжировании вузов</a:t>
          </a:r>
          <a:endParaRPr lang="ru-RU" sz="1350" b="1" i="1" kern="1200" dirty="0">
            <a:solidFill>
              <a:schemeClr val="bg2">
                <a:lumMod val="25000"/>
              </a:schemeClr>
            </a:solidFill>
            <a:latin typeface="+mn-lt"/>
            <a:cs typeface="Times New Roman" panose="02020603050405020304" pitchFamily="18" charset="0"/>
          </a:endParaRPr>
        </a:p>
      </dsp:txBody>
      <dsp:txXfrm>
        <a:off x="2241563" y="3150541"/>
        <a:ext cx="5956177" cy="172007"/>
      </dsp:txXfrm>
    </dsp:sp>
    <dsp:sp modelId="{91955098-E9F7-4506-A608-B34A61AA62A3}">
      <dsp:nvSpPr>
        <dsp:cNvPr id="0" name=""/>
        <dsp:cNvSpPr/>
      </dsp:nvSpPr>
      <dsp:spPr>
        <a:xfrm>
          <a:off x="2232258" y="3384377"/>
          <a:ext cx="5974787" cy="2828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416993"/>
              <a:satOff val="6494"/>
              <a:lumOff val="323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6. </a:t>
          </a: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18 апреля 2018 г. – успешное прохождение 1-го инспекционного аудита СМК. </a:t>
          </a:r>
          <a:endParaRPr lang="ru-RU" sz="1350" b="1" i="1" kern="1200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sp:txBody>
      <dsp:txXfrm>
        <a:off x="2246065" y="3398184"/>
        <a:ext cx="5947173" cy="255218"/>
      </dsp:txXfrm>
    </dsp:sp>
    <dsp:sp modelId="{DEA895A2-F6FD-4EDF-BA7E-24E16DC6F119}">
      <dsp:nvSpPr>
        <dsp:cNvPr id="0" name=""/>
        <dsp:cNvSpPr/>
      </dsp:nvSpPr>
      <dsp:spPr>
        <a:xfrm>
          <a:off x="2232258" y="3727433"/>
          <a:ext cx="5974787" cy="7675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277996"/>
              <a:satOff val="4329"/>
              <a:lumOff val="2156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7. 27 апреля 2018 г.– прохождение мониторинга по проектам </a:t>
          </a:r>
          <a:r>
            <a:rPr lang="pl-PL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Erasmus+</a:t>
          </a: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 «</a:t>
          </a:r>
          <a:r>
            <a:rPr lang="en-US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EDUQAS</a:t>
          </a: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» «Внедрение системы обеспечения качества образования посредством сотрудничества Университет-Бизнес-Государство в вузах», «Международная кредитная мобильность».</a:t>
          </a:r>
          <a:endParaRPr lang="ru-RU" sz="1350" b="1" i="1" kern="1200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sp:txBody>
      <dsp:txXfrm>
        <a:off x="2269726" y="3764901"/>
        <a:ext cx="5899851" cy="692592"/>
      </dsp:txXfrm>
    </dsp:sp>
    <dsp:sp modelId="{4B199CFC-4626-4C63-8933-491B13695C95}">
      <dsp:nvSpPr>
        <dsp:cNvPr id="0" name=""/>
        <dsp:cNvSpPr/>
      </dsp:nvSpPr>
      <dsp:spPr>
        <a:xfrm>
          <a:off x="2232258" y="4536505"/>
          <a:ext cx="5974787" cy="39833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50000"/>
              <a:hueOff val="-138998"/>
              <a:satOff val="2165"/>
              <a:lumOff val="1078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8. </a:t>
          </a:r>
          <a:r>
            <a:rPr lang="ru-RU" sz="1350" b="1" i="1" kern="1200" dirty="0" smtClean="0">
              <a:solidFill>
                <a:schemeClr val="bg2">
                  <a:lumMod val="25000"/>
                </a:schemeClr>
              </a:solidFill>
              <a:latin typeface="+mn-lt"/>
              <a:cs typeface="Arial" panose="020B0604020202020204" pitchFamily="34" charset="0"/>
            </a:rPr>
            <a:t>Оптимизация организационной структуры университета</a:t>
          </a:r>
          <a:endParaRPr lang="ru-RU" sz="1350" b="1" i="1" kern="1200" dirty="0">
            <a:solidFill>
              <a:schemeClr val="bg2">
                <a:lumMod val="25000"/>
              </a:schemeClr>
            </a:solidFill>
            <a:latin typeface="+mn-lt"/>
            <a:cs typeface="Arial" panose="020B0604020202020204" pitchFamily="34" charset="0"/>
          </a:endParaRPr>
        </a:p>
      </dsp:txBody>
      <dsp:txXfrm>
        <a:off x="2251703" y="4555950"/>
        <a:ext cx="5935897" cy="359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35DBEB-2D13-47D9-AE8F-4577F3CA521E}">
      <dsp:nvSpPr>
        <dsp:cNvPr id="0" name=""/>
        <dsp:cNvSpPr/>
      </dsp:nvSpPr>
      <dsp:spPr>
        <a:xfrm>
          <a:off x="844252" y="2497109"/>
          <a:ext cx="537637" cy="1983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8818" y="0"/>
              </a:lnTo>
              <a:lnTo>
                <a:pt x="268818" y="1983750"/>
              </a:lnTo>
              <a:lnTo>
                <a:pt x="537637" y="198375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061688" y="3437601"/>
        <a:ext cx="102765" cy="102765"/>
      </dsp:txXfrm>
    </dsp:sp>
    <dsp:sp modelId="{97877E40-F41B-4723-9805-B462B420EB47}">
      <dsp:nvSpPr>
        <dsp:cNvPr id="0" name=""/>
        <dsp:cNvSpPr/>
      </dsp:nvSpPr>
      <dsp:spPr>
        <a:xfrm>
          <a:off x="844252" y="2497109"/>
          <a:ext cx="487107" cy="12275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3553" y="0"/>
              </a:lnTo>
              <a:lnTo>
                <a:pt x="243553" y="1227595"/>
              </a:lnTo>
              <a:lnTo>
                <a:pt x="487107" y="12275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054788" y="3077889"/>
        <a:ext cx="66035" cy="66035"/>
      </dsp:txXfrm>
    </dsp:sp>
    <dsp:sp modelId="{9B779672-B426-42F8-A27B-8084D3C699DA}">
      <dsp:nvSpPr>
        <dsp:cNvPr id="0" name=""/>
        <dsp:cNvSpPr/>
      </dsp:nvSpPr>
      <dsp:spPr>
        <a:xfrm>
          <a:off x="844252" y="2497109"/>
          <a:ext cx="487107" cy="3818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3553" y="0"/>
              </a:lnTo>
              <a:lnTo>
                <a:pt x="243553" y="381898"/>
              </a:lnTo>
              <a:lnTo>
                <a:pt x="487107" y="3818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072332" y="2672584"/>
        <a:ext cx="30948" cy="30948"/>
      </dsp:txXfrm>
    </dsp:sp>
    <dsp:sp modelId="{3FF8B51B-BFD0-4954-8FB0-64D833B77628}">
      <dsp:nvSpPr>
        <dsp:cNvPr id="0" name=""/>
        <dsp:cNvSpPr/>
      </dsp:nvSpPr>
      <dsp:spPr>
        <a:xfrm>
          <a:off x="844252" y="2033311"/>
          <a:ext cx="487107" cy="463798"/>
        </a:xfrm>
        <a:custGeom>
          <a:avLst/>
          <a:gdLst/>
          <a:ahLst/>
          <a:cxnLst/>
          <a:rect l="0" t="0" r="0" b="0"/>
          <a:pathLst>
            <a:path>
              <a:moveTo>
                <a:pt x="0" y="463798"/>
              </a:moveTo>
              <a:lnTo>
                <a:pt x="243553" y="463798"/>
              </a:lnTo>
              <a:lnTo>
                <a:pt x="243553" y="0"/>
              </a:lnTo>
              <a:lnTo>
                <a:pt x="48710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070991" y="2248395"/>
        <a:ext cx="33629" cy="33629"/>
      </dsp:txXfrm>
    </dsp:sp>
    <dsp:sp modelId="{5DE023AD-4D91-4E24-90F6-F90F117FFDDA}">
      <dsp:nvSpPr>
        <dsp:cNvPr id="0" name=""/>
        <dsp:cNvSpPr/>
      </dsp:nvSpPr>
      <dsp:spPr>
        <a:xfrm>
          <a:off x="844252" y="1187614"/>
          <a:ext cx="487107" cy="1309495"/>
        </a:xfrm>
        <a:custGeom>
          <a:avLst/>
          <a:gdLst/>
          <a:ahLst/>
          <a:cxnLst/>
          <a:rect l="0" t="0" r="0" b="0"/>
          <a:pathLst>
            <a:path>
              <a:moveTo>
                <a:pt x="0" y="1309495"/>
              </a:moveTo>
              <a:lnTo>
                <a:pt x="243553" y="1309495"/>
              </a:lnTo>
              <a:lnTo>
                <a:pt x="243553" y="0"/>
              </a:lnTo>
              <a:lnTo>
                <a:pt x="48710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052877" y="1807433"/>
        <a:ext cx="69857" cy="69857"/>
      </dsp:txXfrm>
    </dsp:sp>
    <dsp:sp modelId="{03D37E2D-5A61-4AB1-89B9-520EB60B87E7}">
      <dsp:nvSpPr>
        <dsp:cNvPr id="0" name=""/>
        <dsp:cNvSpPr/>
      </dsp:nvSpPr>
      <dsp:spPr>
        <a:xfrm>
          <a:off x="844252" y="341917"/>
          <a:ext cx="487107" cy="2155192"/>
        </a:xfrm>
        <a:custGeom>
          <a:avLst/>
          <a:gdLst/>
          <a:ahLst/>
          <a:cxnLst/>
          <a:rect l="0" t="0" r="0" b="0"/>
          <a:pathLst>
            <a:path>
              <a:moveTo>
                <a:pt x="0" y="2155192"/>
              </a:moveTo>
              <a:lnTo>
                <a:pt x="243553" y="2155192"/>
              </a:lnTo>
              <a:lnTo>
                <a:pt x="243553" y="0"/>
              </a:lnTo>
              <a:lnTo>
                <a:pt x="48710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032567" y="1364274"/>
        <a:ext cx="110477" cy="110477"/>
      </dsp:txXfrm>
    </dsp:sp>
    <dsp:sp modelId="{4B36E13F-77EC-428A-9785-B6438E27C6E2}">
      <dsp:nvSpPr>
        <dsp:cNvPr id="0" name=""/>
        <dsp:cNvSpPr/>
      </dsp:nvSpPr>
      <dsp:spPr>
        <a:xfrm rot="16200000">
          <a:off x="-1303087" y="2158830"/>
          <a:ext cx="3618123" cy="676557"/>
        </a:xfrm>
        <a:prstGeom prst="rect">
          <a:avLst/>
        </a:prstGeom>
        <a:solidFill>
          <a:srgbClr val="F9E1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cap="all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 а к у л ь т е т ы</a:t>
          </a:r>
          <a:endParaRPr lang="ru-RU" sz="2400" b="1" i="1" kern="1200" cap="all" baseline="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-1303087" y="2158830"/>
        <a:ext cx="3618123" cy="676557"/>
      </dsp:txXfrm>
    </dsp:sp>
    <dsp:sp modelId="{BC19F529-693C-470C-AC32-89C6CDE7026C}">
      <dsp:nvSpPr>
        <dsp:cNvPr id="0" name=""/>
        <dsp:cNvSpPr/>
      </dsp:nvSpPr>
      <dsp:spPr>
        <a:xfrm>
          <a:off x="1331360" y="3638"/>
          <a:ext cx="6299739" cy="676557"/>
        </a:xfrm>
        <a:prstGeom prst="rect">
          <a:avLst/>
        </a:prstGeom>
        <a:solidFill>
          <a:srgbClr val="F9E1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Факультет базовой подготовки</a:t>
          </a:r>
          <a:endParaRPr lang="ru-RU" sz="24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1331360" y="3638"/>
        <a:ext cx="6299739" cy="676557"/>
      </dsp:txXfrm>
    </dsp:sp>
    <dsp:sp modelId="{7824132F-95AB-4F5E-8723-21305BEFC655}">
      <dsp:nvSpPr>
        <dsp:cNvPr id="0" name=""/>
        <dsp:cNvSpPr/>
      </dsp:nvSpPr>
      <dsp:spPr>
        <a:xfrm>
          <a:off x="1331360" y="849335"/>
          <a:ext cx="6306530" cy="676557"/>
        </a:xfrm>
        <a:prstGeom prst="rect">
          <a:avLst/>
        </a:prstGeom>
        <a:solidFill>
          <a:srgbClr val="F9E1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1" kern="120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Факультет «Экономика</a:t>
          </a:r>
          <a:r>
            <a:rPr lang="en-US" sz="2400" b="0" i="1" kern="120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 </a:t>
          </a:r>
          <a:r>
            <a:rPr lang="ru-RU" sz="2400" b="0" i="1" kern="120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и бизнес»</a:t>
          </a:r>
          <a:endParaRPr lang="ru-RU" sz="24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1331360" y="849335"/>
        <a:ext cx="6306530" cy="676557"/>
      </dsp:txXfrm>
    </dsp:sp>
    <dsp:sp modelId="{23F0A4B7-C04F-4702-8FFA-BD742F680412}">
      <dsp:nvSpPr>
        <dsp:cNvPr id="0" name=""/>
        <dsp:cNvSpPr/>
      </dsp:nvSpPr>
      <dsp:spPr>
        <a:xfrm>
          <a:off x="1331360" y="1695032"/>
          <a:ext cx="6306530" cy="676557"/>
        </a:xfrm>
        <a:prstGeom prst="rect">
          <a:avLst/>
        </a:prstGeom>
        <a:solidFill>
          <a:srgbClr val="F9E1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Факультет прикладных наук</a:t>
          </a:r>
          <a:endParaRPr lang="ru-RU" sz="24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1331360" y="1695032"/>
        <a:ext cx="6306530" cy="676557"/>
      </dsp:txXfrm>
    </dsp:sp>
    <dsp:sp modelId="{504B529D-8E39-4193-9533-4BFE9620B651}">
      <dsp:nvSpPr>
        <dsp:cNvPr id="0" name=""/>
        <dsp:cNvSpPr/>
      </dsp:nvSpPr>
      <dsp:spPr>
        <a:xfrm>
          <a:off x="1331360" y="2540729"/>
          <a:ext cx="6267562" cy="676557"/>
        </a:xfrm>
        <a:prstGeom prst="rect">
          <a:avLst/>
        </a:prstGeom>
        <a:solidFill>
          <a:srgbClr val="F9E1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Факультет дистанционного обучения</a:t>
          </a:r>
          <a:endParaRPr lang="ru-RU" sz="24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1331360" y="2540729"/>
        <a:ext cx="6267562" cy="676557"/>
      </dsp:txXfrm>
    </dsp:sp>
    <dsp:sp modelId="{17A32FA2-18D3-4EE9-962D-40AA9A81F284}">
      <dsp:nvSpPr>
        <dsp:cNvPr id="0" name=""/>
        <dsp:cNvSpPr/>
      </dsp:nvSpPr>
      <dsp:spPr>
        <a:xfrm>
          <a:off x="1331360" y="3386426"/>
          <a:ext cx="6251562" cy="676557"/>
        </a:xfrm>
        <a:prstGeom prst="rect">
          <a:avLst/>
        </a:prstGeom>
        <a:solidFill>
          <a:srgbClr val="F9E1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Деканат по работе со студентами</a:t>
          </a:r>
          <a:endParaRPr lang="ru-RU" sz="24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1331360" y="3386426"/>
        <a:ext cx="6251562" cy="676557"/>
      </dsp:txXfrm>
    </dsp:sp>
    <dsp:sp modelId="{E2ED126B-0391-4E1D-98B7-C47F64274C8B}">
      <dsp:nvSpPr>
        <dsp:cNvPr id="0" name=""/>
        <dsp:cNvSpPr/>
      </dsp:nvSpPr>
      <dsp:spPr>
        <a:xfrm>
          <a:off x="1381889" y="4142581"/>
          <a:ext cx="6216101" cy="676557"/>
        </a:xfrm>
        <a:prstGeom prst="rect">
          <a:avLst/>
        </a:prstGeom>
        <a:solidFill>
          <a:srgbClr val="F9E1D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Международная бизнес – школа</a:t>
          </a:r>
          <a:endParaRPr lang="ru-RU" sz="24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1381889" y="4142581"/>
        <a:ext cx="6216101" cy="6765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FC69D-890F-49A5-A161-39AB770FF5F4}">
      <dsp:nvSpPr>
        <dsp:cNvPr id="0" name=""/>
        <dsp:cNvSpPr/>
      </dsp:nvSpPr>
      <dsp:spPr>
        <a:xfrm>
          <a:off x="2229834" y="2363339"/>
          <a:ext cx="274538" cy="2121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7269" y="0"/>
              </a:lnTo>
              <a:lnTo>
                <a:pt x="137269" y="2121809"/>
              </a:lnTo>
              <a:lnTo>
                <a:pt x="274538" y="21218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313615" y="3370756"/>
        <a:ext cx="106974" cy="106974"/>
      </dsp:txXfrm>
    </dsp:sp>
    <dsp:sp modelId="{AE33C25C-93CB-4CBA-9805-E3E23CBFF370}">
      <dsp:nvSpPr>
        <dsp:cNvPr id="0" name=""/>
        <dsp:cNvSpPr/>
      </dsp:nvSpPr>
      <dsp:spPr>
        <a:xfrm>
          <a:off x="2229834" y="2363339"/>
          <a:ext cx="274538" cy="16451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7269" y="0"/>
              </a:lnTo>
              <a:lnTo>
                <a:pt x="137269" y="1645167"/>
              </a:lnTo>
              <a:lnTo>
                <a:pt x="274538" y="164516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25405" y="3144225"/>
        <a:ext cx="83395" cy="83395"/>
      </dsp:txXfrm>
    </dsp:sp>
    <dsp:sp modelId="{31124CA9-4F09-4B4E-8E98-C177DAF8F9B5}">
      <dsp:nvSpPr>
        <dsp:cNvPr id="0" name=""/>
        <dsp:cNvSpPr/>
      </dsp:nvSpPr>
      <dsp:spPr>
        <a:xfrm>
          <a:off x="2229834" y="2363339"/>
          <a:ext cx="274538" cy="1168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7269" y="0"/>
              </a:lnTo>
              <a:lnTo>
                <a:pt x="137269" y="1168525"/>
              </a:lnTo>
              <a:lnTo>
                <a:pt x="274538" y="116852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37094" y="2917593"/>
        <a:ext cx="60017" cy="60017"/>
      </dsp:txXfrm>
    </dsp:sp>
    <dsp:sp modelId="{178D88F1-1C27-4435-A7E7-4555A6A94160}">
      <dsp:nvSpPr>
        <dsp:cNvPr id="0" name=""/>
        <dsp:cNvSpPr/>
      </dsp:nvSpPr>
      <dsp:spPr>
        <a:xfrm>
          <a:off x="2229834" y="2363339"/>
          <a:ext cx="274538" cy="6918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7269" y="0"/>
              </a:lnTo>
              <a:lnTo>
                <a:pt x="137269" y="691883"/>
              </a:lnTo>
              <a:lnTo>
                <a:pt x="274538" y="6918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48494" y="2690672"/>
        <a:ext cx="37218" cy="37218"/>
      </dsp:txXfrm>
    </dsp:sp>
    <dsp:sp modelId="{61D54C15-B8B3-43AB-AA34-3016899DB910}">
      <dsp:nvSpPr>
        <dsp:cNvPr id="0" name=""/>
        <dsp:cNvSpPr/>
      </dsp:nvSpPr>
      <dsp:spPr>
        <a:xfrm>
          <a:off x="2229834" y="2363339"/>
          <a:ext cx="274538" cy="2152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7269" y="0"/>
              </a:lnTo>
              <a:lnTo>
                <a:pt x="137269" y="215241"/>
              </a:lnTo>
              <a:lnTo>
                <a:pt x="274538" y="2152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58382" y="2462238"/>
        <a:ext cx="17442" cy="17442"/>
      </dsp:txXfrm>
    </dsp:sp>
    <dsp:sp modelId="{16312904-682C-474C-B977-2DD14DDF2936}">
      <dsp:nvSpPr>
        <dsp:cNvPr id="0" name=""/>
        <dsp:cNvSpPr/>
      </dsp:nvSpPr>
      <dsp:spPr>
        <a:xfrm>
          <a:off x="2229834" y="2101938"/>
          <a:ext cx="274538" cy="261400"/>
        </a:xfrm>
        <a:custGeom>
          <a:avLst/>
          <a:gdLst/>
          <a:ahLst/>
          <a:cxnLst/>
          <a:rect l="0" t="0" r="0" b="0"/>
          <a:pathLst>
            <a:path>
              <a:moveTo>
                <a:pt x="0" y="261400"/>
              </a:moveTo>
              <a:lnTo>
                <a:pt x="137269" y="261400"/>
              </a:lnTo>
              <a:lnTo>
                <a:pt x="137269" y="0"/>
              </a:lnTo>
              <a:lnTo>
                <a:pt x="27453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57626" y="2223162"/>
        <a:ext cx="18953" cy="18953"/>
      </dsp:txXfrm>
    </dsp:sp>
    <dsp:sp modelId="{9B779672-B426-42F8-A27B-8084D3C699DA}">
      <dsp:nvSpPr>
        <dsp:cNvPr id="0" name=""/>
        <dsp:cNvSpPr/>
      </dsp:nvSpPr>
      <dsp:spPr>
        <a:xfrm>
          <a:off x="2229834" y="1625296"/>
          <a:ext cx="274538" cy="738042"/>
        </a:xfrm>
        <a:custGeom>
          <a:avLst/>
          <a:gdLst/>
          <a:ahLst/>
          <a:cxnLst/>
          <a:rect l="0" t="0" r="0" b="0"/>
          <a:pathLst>
            <a:path>
              <a:moveTo>
                <a:pt x="0" y="738042"/>
              </a:moveTo>
              <a:lnTo>
                <a:pt x="137269" y="738042"/>
              </a:lnTo>
              <a:lnTo>
                <a:pt x="137269" y="0"/>
              </a:lnTo>
              <a:lnTo>
                <a:pt x="27453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47417" y="1974631"/>
        <a:ext cx="39372" cy="39372"/>
      </dsp:txXfrm>
    </dsp:sp>
    <dsp:sp modelId="{3FF8B51B-BFD0-4954-8FB0-64D833B77628}">
      <dsp:nvSpPr>
        <dsp:cNvPr id="0" name=""/>
        <dsp:cNvSpPr/>
      </dsp:nvSpPr>
      <dsp:spPr>
        <a:xfrm>
          <a:off x="2229834" y="1148654"/>
          <a:ext cx="274538" cy="1214684"/>
        </a:xfrm>
        <a:custGeom>
          <a:avLst/>
          <a:gdLst/>
          <a:ahLst/>
          <a:cxnLst/>
          <a:rect l="0" t="0" r="0" b="0"/>
          <a:pathLst>
            <a:path>
              <a:moveTo>
                <a:pt x="0" y="1214684"/>
              </a:moveTo>
              <a:lnTo>
                <a:pt x="137269" y="1214684"/>
              </a:lnTo>
              <a:lnTo>
                <a:pt x="137269" y="0"/>
              </a:lnTo>
              <a:lnTo>
                <a:pt x="27453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35970" y="1724864"/>
        <a:ext cx="62266" cy="62266"/>
      </dsp:txXfrm>
    </dsp:sp>
    <dsp:sp modelId="{5DE023AD-4D91-4E24-90F6-F90F117FFDDA}">
      <dsp:nvSpPr>
        <dsp:cNvPr id="0" name=""/>
        <dsp:cNvSpPr/>
      </dsp:nvSpPr>
      <dsp:spPr>
        <a:xfrm>
          <a:off x="2229834" y="672012"/>
          <a:ext cx="274538" cy="1691326"/>
        </a:xfrm>
        <a:custGeom>
          <a:avLst/>
          <a:gdLst/>
          <a:ahLst/>
          <a:cxnLst/>
          <a:rect l="0" t="0" r="0" b="0"/>
          <a:pathLst>
            <a:path>
              <a:moveTo>
                <a:pt x="0" y="1691326"/>
              </a:moveTo>
              <a:lnTo>
                <a:pt x="137269" y="1691326"/>
              </a:lnTo>
              <a:lnTo>
                <a:pt x="137269" y="0"/>
              </a:lnTo>
              <a:lnTo>
                <a:pt x="27453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324266" y="1474839"/>
        <a:ext cx="85673" cy="85673"/>
      </dsp:txXfrm>
    </dsp:sp>
    <dsp:sp modelId="{03D37E2D-5A61-4AB1-89B9-520EB60B87E7}">
      <dsp:nvSpPr>
        <dsp:cNvPr id="0" name=""/>
        <dsp:cNvSpPr/>
      </dsp:nvSpPr>
      <dsp:spPr>
        <a:xfrm>
          <a:off x="2229834" y="195370"/>
          <a:ext cx="274538" cy="2167968"/>
        </a:xfrm>
        <a:custGeom>
          <a:avLst/>
          <a:gdLst/>
          <a:ahLst/>
          <a:cxnLst/>
          <a:rect l="0" t="0" r="0" b="0"/>
          <a:pathLst>
            <a:path>
              <a:moveTo>
                <a:pt x="0" y="2167968"/>
              </a:moveTo>
              <a:lnTo>
                <a:pt x="137269" y="2167968"/>
              </a:lnTo>
              <a:lnTo>
                <a:pt x="137269" y="0"/>
              </a:lnTo>
              <a:lnTo>
                <a:pt x="27453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2312471" y="1224723"/>
        <a:ext cx="109264" cy="109264"/>
      </dsp:txXfrm>
    </dsp:sp>
    <dsp:sp modelId="{4B36E13F-77EC-428A-9785-B6438E27C6E2}">
      <dsp:nvSpPr>
        <dsp:cNvPr id="0" name=""/>
        <dsp:cNvSpPr/>
      </dsp:nvSpPr>
      <dsp:spPr>
        <a:xfrm rot="16200000">
          <a:off x="484939" y="2040593"/>
          <a:ext cx="2844298" cy="645491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cap="all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 </a:t>
          </a:r>
          <a:r>
            <a:rPr lang="ru-RU" sz="2400" b="1" i="1" kern="1200" cap="all" baseline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а ф е д р ы</a:t>
          </a:r>
          <a:endParaRPr lang="ru-RU" sz="2400" b="1" i="1" kern="1200" cap="all" baseline="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484939" y="2040593"/>
        <a:ext cx="2844298" cy="645491"/>
      </dsp:txXfrm>
    </dsp:sp>
    <dsp:sp modelId="{BC19F529-693C-470C-AC32-89C6CDE7026C}">
      <dsp:nvSpPr>
        <dsp:cNvPr id="0" name=""/>
        <dsp:cNvSpPr/>
      </dsp:nvSpPr>
      <dsp:spPr>
        <a:xfrm>
          <a:off x="2504372" y="4714"/>
          <a:ext cx="4595041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Экономика</a:t>
          </a:r>
          <a:endParaRPr lang="ru-RU" sz="22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4714"/>
        <a:ext cx="4595041" cy="381313"/>
      </dsp:txXfrm>
    </dsp:sp>
    <dsp:sp modelId="{7824132F-95AB-4F5E-8723-21305BEFC655}">
      <dsp:nvSpPr>
        <dsp:cNvPr id="0" name=""/>
        <dsp:cNvSpPr/>
      </dsp:nvSpPr>
      <dsp:spPr>
        <a:xfrm>
          <a:off x="2504372" y="481356"/>
          <a:ext cx="4595041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Финансы</a:t>
          </a:r>
          <a:endParaRPr lang="ru-RU" sz="22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481356"/>
        <a:ext cx="4595041" cy="381313"/>
      </dsp:txXfrm>
    </dsp:sp>
    <dsp:sp modelId="{23F0A4B7-C04F-4702-8FFA-BD742F680412}">
      <dsp:nvSpPr>
        <dsp:cNvPr id="0" name=""/>
        <dsp:cNvSpPr/>
      </dsp:nvSpPr>
      <dsp:spPr>
        <a:xfrm>
          <a:off x="2504372" y="957998"/>
          <a:ext cx="4587311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Учет и аудит</a:t>
          </a:r>
          <a:endParaRPr lang="ru-RU" sz="22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957998"/>
        <a:ext cx="4587311" cy="381313"/>
      </dsp:txXfrm>
    </dsp:sp>
    <dsp:sp modelId="{504B529D-8E39-4193-9533-4BFE9620B651}">
      <dsp:nvSpPr>
        <dsp:cNvPr id="0" name=""/>
        <dsp:cNvSpPr/>
      </dsp:nvSpPr>
      <dsp:spPr>
        <a:xfrm>
          <a:off x="2504372" y="1434640"/>
          <a:ext cx="4595028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Менеджмент</a:t>
          </a:r>
          <a:endParaRPr lang="ru-RU" sz="22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1434640"/>
        <a:ext cx="4595028" cy="381313"/>
      </dsp:txXfrm>
    </dsp:sp>
    <dsp:sp modelId="{BAC94CF2-F448-486E-B8F9-9362B08DAF4F}">
      <dsp:nvSpPr>
        <dsp:cNvPr id="0" name=""/>
        <dsp:cNvSpPr/>
      </dsp:nvSpPr>
      <dsp:spPr>
        <a:xfrm>
          <a:off x="2504372" y="1911282"/>
          <a:ext cx="4599856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Информатика и прикладная экономика</a:t>
          </a:r>
          <a:endParaRPr lang="ru-RU" sz="24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1911282"/>
        <a:ext cx="4599856" cy="381313"/>
      </dsp:txXfrm>
    </dsp:sp>
    <dsp:sp modelId="{77081960-ADB4-446A-A5FE-38907DEC4AF0}">
      <dsp:nvSpPr>
        <dsp:cNvPr id="0" name=""/>
        <dsp:cNvSpPr/>
      </dsp:nvSpPr>
      <dsp:spPr>
        <a:xfrm>
          <a:off x="2504372" y="2387924"/>
          <a:ext cx="4595028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Дизайн</a:t>
          </a:r>
          <a:endParaRPr lang="ru-RU" sz="22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2387924"/>
        <a:ext cx="4595028" cy="381313"/>
      </dsp:txXfrm>
    </dsp:sp>
    <dsp:sp modelId="{3B893EE6-E7C5-47E7-AF4C-4196C149ABA2}">
      <dsp:nvSpPr>
        <dsp:cNvPr id="0" name=""/>
        <dsp:cNvSpPr/>
      </dsp:nvSpPr>
      <dsp:spPr>
        <a:xfrm>
          <a:off x="2504372" y="2864566"/>
          <a:ext cx="4591213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Социальная работа и туризм</a:t>
          </a:r>
          <a:endParaRPr lang="ru-RU" sz="22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2864566"/>
        <a:ext cx="4591213" cy="381313"/>
      </dsp:txXfrm>
    </dsp:sp>
    <dsp:sp modelId="{5DE219FA-09E7-4133-B428-2200CFD820F9}">
      <dsp:nvSpPr>
        <dsp:cNvPr id="0" name=""/>
        <dsp:cNvSpPr/>
      </dsp:nvSpPr>
      <dsp:spPr>
        <a:xfrm>
          <a:off x="2504372" y="3341208"/>
          <a:ext cx="4599856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Международная торговля и право</a:t>
          </a:r>
          <a:endParaRPr lang="ru-RU" sz="20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3341208"/>
        <a:ext cx="4599856" cy="381313"/>
      </dsp:txXfrm>
    </dsp:sp>
    <dsp:sp modelId="{4C13DBD8-60E3-4AB8-9CE7-E45313E1BF00}">
      <dsp:nvSpPr>
        <dsp:cNvPr id="0" name=""/>
        <dsp:cNvSpPr/>
      </dsp:nvSpPr>
      <dsp:spPr>
        <a:xfrm>
          <a:off x="2504372" y="3817850"/>
          <a:ext cx="4599856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Общеобразовательных дисциплин</a:t>
          </a:r>
          <a:endParaRPr lang="ru-RU" sz="20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3817850"/>
        <a:ext cx="4599856" cy="381313"/>
      </dsp:txXfrm>
    </dsp:sp>
    <dsp:sp modelId="{73E7E8B4-9093-4168-B5CE-48B118B59C17}">
      <dsp:nvSpPr>
        <dsp:cNvPr id="0" name=""/>
        <dsp:cNvSpPr/>
      </dsp:nvSpPr>
      <dsp:spPr>
        <a:xfrm>
          <a:off x="2504372" y="4294492"/>
          <a:ext cx="4591213" cy="381313"/>
        </a:xfrm>
        <a:prstGeom prst="rect">
          <a:avLst/>
        </a:prstGeom>
        <a:solidFill>
          <a:srgbClr val="EA9472">
            <a:alpha val="2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itchFamily="18" charset="0"/>
            </a:rPr>
            <a:t>Казахский и иностранные языки</a:t>
          </a:r>
          <a:endParaRPr lang="ru-RU" sz="2200" b="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cs typeface="Times New Roman" pitchFamily="18" charset="0"/>
          </a:endParaRPr>
        </a:p>
      </dsp:txBody>
      <dsp:txXfrm>
        <a:off x="2504372" y="4294492"/>
        <a:ext cx="4591213" cy="3813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41D6C-C4FD-4883-AA8D-03CF80B407CD}">
      <dsp:nvSpPr>
        <dsp:cNvPr id="0" name=""/>
        <dsp:cNvSpPr/>
      </dsp:nvSpPr>
      <dsp:spPr>
        <a:xfrm>
          <a:off x="2564933" y="0"/>
          <a:ext cx="3799125" cy="2655788"/>
        </a:xfrm>
        <a:prstGeom prst="trapezoid">
          <a:avLst>
            <a:gd name="adj" fmla="val 72941"/>
          </a:avLst>
        </a:prstGeom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 smtClean="0">
            <a:solidFill>
              <a:schemeClr val="bg2">
                <a:lumMod val="25000"/>
              </a:schemeClr>
            </a:solidFill>
            <a:cs typeface="Arial" panose="020B0604020202020204" pitchFamily="34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 dirty="0" smtClean="0">
            <a:solidFill>
              <a:schemeClr val="bg2">
                <a:lumMod val="25000"/>
              </a:schemeClr>
            </a:solidFill>
            <a:cs typeface="Arial" panose="020B060402020202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400" b="1" i="1" kern="1200" dirty="0" smtClean="0">
            <a:solidFill>
              <a:schemeClr val="bg2">
                <a:lumMod val="25000"/>
              </a:schemeClr>
            </a:solidFill>
            <a:cs typeface="Arial" panose="020B0604020202020204" pitchFamily="34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Достижение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видения</a:t>
          </a:r>
          <a:r>
            <a:rPr lang="ru-RU" sz="1400" b="1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-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стать ведущим экономическим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университетом к 2020 году,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удовлетворяющим потребности 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развивающейся столицы.</a:t>
          </a:r>
          <a:endParaRPr lang="ru-RU" sz="12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564933" y="0"/>
        <a:ext cx="3799125" cy="2655788"/>
      </dsp:txXfrm>
    </dsp:sp>
    <dsp:sp modelId="{9CCE8BAE-741A-4516-8B64-A91521B00F78}">
      <dsp:nvSpPr>
        <dsp:cNvPr id="0" name=""/>
        <dsp:cNvSpPr/>
      </dsp:nvSpPr>
      <dsp:spPr>
        <a:xfrm>
          <a:off x="1323615" y="2702198"/>
          <a:ext cx="6322563" cy="1660573"/>
        </a:xfrm>
        <a:prstGeom prst="trapezoid">
          <a:avLst>
            <a:gd name="adj" fmla="val 72941"/>
          </a:avLst>
        </a:prstGeom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Усиление конкурентных позиций Университета </a:t>
          </a: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через </a:t>
          </a:r>
          <a:r>
            <a:rPr lang="ru-RU" sz="1200" kern="1200" dirty="0" smtClean="0"/>
            <a:t>интернационализацию (межд. мобильность для обучающихся и ППС, набор иностранных студентов); </a:t>
          </a: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улучшение позиций на образовательном рынке г. Астаны, центрального и северного регионов Казахстана, а также получение признания международных рейтинговых агентств (</a:t>
          </a:r>
          <a:r>
            <a:rPr lang="en-US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QS</a:t>
          </a: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  и др.).</a:t>
          </a:r>
          <a:endParaRPr lang="ru-RU" sz="1200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430064" y="2702198"/>
        <a:ext cx="4109666" cy="1660573"/>
      </dsp:txXfrm>
    </dsp:sp>
    <dsp:sp modelId="{3AC5F659-4E81-416A-ABC1-BB638B994060}">
      <dsp:nvSpPr>
        <dsp:cNvPr id="0" name=""/>
        <dsp:cNvSpPr/>
      </dsp:nvSpPr>
      <dsp:spPr>
        <a:xfrm>
          <a:off x="0" y="4316361"/>
          <a:ext cx="8928992" cy="1804318"/>
        </a:xfrm>
        <a:prstGeom prst="trapezoid">
          <a:avLst>
            <a:gd name="adj" fmla="val 72941"/>
          </a:avLst>
        </a:prstGeom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Обеспечение устойчивых темпов качественного роста образовательного и научно-исследовательского потенциала Университета</a:t>
          </a:r>
          <a:r>
            <a:rPr lang="ru-RU" sz="14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 </a:t>
          </a: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через: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поддержание качества ОП и прохождение международной аккредитации всех ОП;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рост количества бизнес-программ;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развитие исследовательского потенциала ППС и обучающихся вуза;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обеспечение </a:t>
          </a:r>
          <a:r>
            <a:rPr lang="ru-RU" sz="1200" kern="1200" dirty="0" err="1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практикоориентированного</a:t>
          </a:r>
          <a:r>
            <a:rPr lang="ru-RU" sz="1200" kern="1200" dirty="0" smtClean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rPr>
            <a:t> обучения через активную интеграцию образовательной, научной и практической деятельности через эффективные связи с бизнес-партнерами.</a:t>
          </a:r>
        </a:p>
      </dsp:txBody>
      <dsp:txXfrm>
        <a:off x="1562573" y="4316361"/>
        <a:ext cx="5803844" cy="18043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41D6C-C4FD-4883-AA8D-03CF80B407CD}">
      <dsp:nvSpPr>
        <dsp:cNvPr id="0" name=""/>
        <dsp:cNvSpPr/>
      </dsp:nvSpPr>
      <dsp:spPr>
        <a:xfrm>
          <a:off x="2875042" y="0"/>
          <a:ext cx="3178906" cy="907639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Продолжить дальнейшую модернизацию учебно-методического обеспечения образовательного процесса</a:t>
          </a:r>
          <a:endParaRPr lang="ru-RU" sz="14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875042" y="0"/>
        <a:ext cx="3178906" cy="907639"/>
      </dsp:txXfrm>
    </dsp:sp>
    <dsp:sp modelId="{CC28E175-1DA7-45E5-8F28-A88A9658E44B}">
      <dsp:nvSpPr>
        <dsp:cNvPr id="0" name=""/>
        <dsp:cNvSpPr/>
      </dsp:nvSpPr>
      <dsp:spPr>
        <a:xfrm>
          <a:off x="2309899" y="907639"/>
          <a:ext cx="4309192" cy="775070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Усилить </a:t>
          </a:r>
          <a:r>
            <a:rPr lang="ru-RU" sz="1400" b="1" kern="1200" dirty="0" err="1" smtClean="0"/>
            <a:t>внутривузовскую</a:t>
          </a:r>
          <a:r>
            <a:rPr lang="ru-RU" sz="1400" b="1" kern="1200" dirty="0" smtClean="0"/>
            <a:t> систему гарантии к качества</a:t>
          </a:r>
          <a:endParaRPr lang="ru-RU" sz="14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3064008" y="907639"/>
        <a:ext cx="2800975" cy="775070"/>
      </dsp:txXfrm>
    </dsp:sp>
    <dsp:sp modelId="{A11CD7E5-AB0C-4259-B651-9B7967A62304}">
      <dsp:nvSpPr>
        <dsp:cNvPr id="0" name=""/>
        <dsp:cNvSpPr/>
      </dsp:nvSpPr>
      <dsp:spPr>
        <a:xfrm>
          <a:off x="1244826" y="1682710"/>
          <a:ext cx="6439338" cy="1326221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Приложить дальнейшие усилия в совершенствовании дистанционных образовательных технологий, разработке собственных массовых открытых онлайн курсов (МООС), создании электронного образовательного контента</a:t>
          </a:r>
          <a:endParaRPr lang="ru-RU" sz="1400" b="1" i="1" kern="1200" dirty="0" smtClean="0">
            <a:solidFill>
              <a:schemeClr val="bg2">
                <a:lumMod val="25000"/>
              </a:schemeClr>
            </a:solidFill>
            <a:cs typeface="Arial" panose="020B0604020202020204" pitchFamily="34" charset="0"/>
          </a:endParaRPr>
        </a:p>
      </dsp:txBody>
      <dsp:txXfrm>
        <a:off x="2371711" y="1682710"/>
        <a:ext cx="4185569" cy="1326221"/>
      </dsp:txXfrm>
    </dsp:sp>
    <dsp:sp modelId="{5AD3A261-EFAD-4BFD-A898-9AD6F3DF8C68}">
      <dsp:nvSpPr>
        <dsp:cNvPr id="0" name=""/>
        <dsp:cNvSpPr/>
      </dsp:nvSpPr>
      <dsp:spPr>
        <a:xfrm>
          <a:off x="815686" y="3008931"/>
          <a:ext cx="7297618" cy="801263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Оказывать всемерную помощь и поддержку студенческим </a:t>
          </a:r>
          <a:r>
            <a:rPr lang="ru-RU" sz="1400" b="1" kern="1200" dirty="0" err="1" smtClean="0"/>
            <a:t>стартапам</a:t>
          </a:r>
          <a:r>
            <a:rPr lang="ru-RU" sz="1400" b="1" kern="1200" dirty="0" smtClean="0"/>
            <a:t> и предпринимательству</a:t>
          </a:r>
          <a:endParaRPr lang="ru-RU" sz="14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092769" y="3008931"/>
        <a:ext cx="4743452" cy="801263"/>
      </dsp:txXfrm>
    </dsp:sp>
    <dsp:sp modelId="{31B626FD-01EF-4B9A-92A0-7A7F6D7CC1FC}">
      <dsp:nvSpPr>
        <dsp:cNvPr id="0" name=""/>
        <dsp:cNvSpPr/>
      </dsp:nvSpPr>
      <dsp:spPr>
        <a:xfrm>
          <a:off x="287363" y="3810195"/>
          <a:ext cx="8354265" cy="895332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Диверсификация образовательных программ, увеличение спектра магистерских программ, как гарантии роста университета</a:t>
          </a:r>
          <a:endParaRPr lang="ru-RU" sz="14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749359" y="3810195"/>
        <a:ext cx="5430272" cy="895332"/>
      </dsp:txXfrm>
    </dsp:sp>
    <dsp:sp modelId="{54B8CAAF-903D-478D-AF00-6C86CCE0F81E}">
      <dsp:nvSpPr>
        <dsp:cNvPr id="0" name=""/>
        <dsp:cNvSpPr/>
      </dsp:nvSpPr>
      <dsp:spPr>
        <a:xfrm>
          <a:off x="0" y="4705527"/>
          <a:ext cx="8928991" cy="695072"/>
        </a:xfrm>
        <a:prstGeom prst="trapezoid">
          <a:avLst>
            <a:gd name="adj" fmla="val 82667"/>
          </a:avLst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Модернизация системы </a:t>
          </a:r>
          <a:r>
            <a:rPr lang="ru-RU" sz="1400" b="1" kern="1200" dirty="0" err="1" smtClean="0"/>
            <a:t>профориентационной</a:t>
          </a:r>
          <a:r>
            <a:rPr lang="ru-RU" sz="1400" b="1" kern="1200" dirty="0" smtClean="0"/>
            <a:t> работы, увеличение количества целевого приема</a:t>
          </a:r>
          <a:endParaRPr lang="ru-RU" sz="14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562573" y="4705527"/>
        <a:ext cx="5803844" cy="6950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41D6C-C4FD-4883-AA8D-03CF80B407CD}">
      <dsp:nvSpPr>
        <dsp:cNvPr id="0" name=""/>
        <dsp:cNvSpPr/>
      </dsp:nvSpPr>
      <dsp:spPr>
        <a:xfrm>
          <a:off x="2160242" y="0"/>
          <a:ext cx="4608507" cy="1456159"/>
        </a:xfrm>
        <a:prstGeom prst="trapezoid">
          <a:avLst>
            <a:gd name="adj" fmla="val 84932"/>
          </a:avLst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Продолжить стимулировать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активную работу ППС по изданию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научных публикаций в рекомендованных изданиях,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статей с </a:t>
          </a:r>
          <a:r>
            <a:rPr lang="ru-RU" sz="1400" b="1" kern="1200" dirty="0" err="1" smtClean="0"/>
            <a:t>импакт</a:t>
          </a:r>
          <a:r>
            <a:rPr lang="ru-RU" sz="1400" b="1" kern="1200" dirty="0" smtClean="0"/>
            <a:t>-фактором, в вестнике </a:t>
          </a:r>
          <a:r>
            <a:rPr lang="ru-RU" sz="1400" b="1" kern="1200" dirty="0" err="1" smtClean="0"/>
            <a:t>КазУЭФМТ</a:t>
          </a:r>
          <a:endParaRPr lang="ru-RU" sz="14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2160242" y="0"/>
        <a:ext cx="4608507" cy="1456159"/>
      </dsp:txXfrm>
    </dsp:sp>
    <dsp:sp modelId="{26481AB8-01F7-49E6-AEBD-6C3F7E9CEC96}">
      <dsp:nvSpPr>
        <dsp:cNvPr id="0" name=""/>
        <dsp:cNvSpPr/>
      </dsp:nvSpPr>
      <dsp:spPr>
        <a:xfrm>
          <a:off x="1602324" y="1456159"/>
          <a:ext cx="5724342" cy="828337"/>
        </a:xfrm>
        <a:prstGeom prst="trapezoid">
          <a:avLst>
            <a:gd name="adj" fmla="val 84932"/>
          </a:avLst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Активизировать научно-исследовательскую работу молодых преподавателей по участию в конференциях, форумах, научных проектах;</a:t>
          </a:r>
          <a:endParaRPr lang="ru-RU" sz="1400" b="1" kern="1200" dirty="0"/>
        </a:p>
      </dsp:txBody>
      <dsp:txXfrm>
        <a:off x="2604084" y="1456159"/>
        <a:ext cx="3720822" cy="828337"/>
      </dsp:txXfrm>
    </dsp:sp>
    <dsp:sp modelId="{31C90014-9872-423D-A237-FCF97D30310D}">
      <dsp:nvSpPr>
        <dsp:cNvPr id="0" name=""/>
        <dsp:cNvSpPr/>
      </dsp:nvSpPr>
      <dsp:spPr>
        <a:xfrm>
          <a:off x="1080122" y="2284497"/>
          <a:ext cx="6768746" cy="907551"/>
        </a:xfrm>
        <a:prstGeom prst="trapezoid">
          <a:avLst>
            <a:gd name="adj" fmla="val 84932"/>
          </a:avLst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Увеличить количество научных разработок в научных исследованиях, начать коммерциализацию научных разработок и исследований, увеличить приобретение авторских прав, патентов;</a:t>
          </a:r>
          <a:endParaRPr lang="ru-RU" sz="1400" b="1" kern="1200" dirty="0"/>
        </a:p>
      </dsp:txBody>
      <dsp:txXfrm>
        <a:off x="2264653" y="2284497"/>
        <a:ext cx="4399685" cy="907551"/>
      </dsp:txXfrm>
    </dsp:sp>
    <dsp:sp modelId="{A692D414-CEE0-46D0-9089-2AA016013768}">
      <dsp:nvSpPr>
        <dsp:cNvPr id="0" name=""/>
        <dsp:cNvSpPr/>
      </dsp:nvSpPr>
      <dsp:spPr>
        <a:xfrm>
          <a:off x="792094" y="3192049"/>
          <a:ext cx="7344802" cy="562395"/>
        </a:xfrm>
        <a:prstGeom prst="trapezoid">
          <a:avLst>
            <a:gd name="adj" fmla="val 84932"/>
          </a:avLst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Обеспечить активное привлечение все большего числа обучающихся к научной работе;</a:t>
          </a:r>
          <a:endParaRPr lang="ru-RU" sz="1400" b="1" kern="1200" dirty="0"/>
        </a:p>
      </dsp:txBody>
      <dsp:txXfrm>
        <a:off x="2077435" y="3192049"/>
        <a:ext cx="4774121" cy="562395"/>
      </dsp:txXfrm>
    </dsp:sp>
    <dsp:sp modelId="{7B960BF8-E9FE-42AA-94DE-22FC19196ED4}">
      <dsp:nvSpPr>
        <dsp:cNvPr id="0" name=""/>
        <dsp:cNvSpPr/>
      </dsp:nvSpPr>
      <dsp:spPr>
        <a:xfrm>
          <a:off x="216032" y="3754444"/>
          <a:ext cx="8496927" cy="885062"/>
        </a:xfrm>
        <a:prstGeom prst="trapezoid">
          <a:avLst>
            <a:gd name="adj" fmla="val 84932"/>
          </a:avLst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Взять на контроль выполнение научных исследований, увеличить количество научных тем по заказам работодателей, тем самым обеспечить интеграцию науки и производства;</a:t>
          </a:r>
          <a:endParaRPr lang="ru-RU" sz="1400" b="1" kern="1200" dirty="0"/>
        </a:p>
      </dsp:txBody>
      <dsp:txXfrm>
        <a:off x="1702994" y="3754444"/>
        <a:ext cx="5523002" cy="885062"/>
      </dsp:txXfrm>
    </dsp:sp>
    <dsp:sp modelId="{6F5DBD41-947F-40C5-B2F7-A18DCA82DFA9}">
      <dsp:nvSpPr>
        <dsp:cNvPr id="0" name=""/>
        <dsp:cNvSpPr/>
      </dsp:nvSpPr>
      <dsp:spPr>
        <a:xfrm>
          <a:off x="0" y="4639506"/>
          <a:ext cx="8928991" cy="617077"/>
        </a:xfrm>
        <a:prstGeom prst="trapezoid">
          <a:avLst>
            <a:gd name="adj" fmla="val 84932"/>
          </a:avLst>
        </a:prstGeom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Расширить международное сотрудничество, усилить языковую подготовку студентов;</a:t>
          </a:r>
          <a:endParaRPr lang="ru-RU" sz="1400" b="1" kern="1200" dirty="0"/>
        </a:p>
      </dsp:txBody>
      <dsp:txXfrm>
        <a:off x="1562573" y="4639506"/>
        <a:ext cx="5803844" cy="6170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41D6C-C4FD-4883-AA8D-03CF80B407CD}">
      <dsp:nvSpPr>
        <dsp:cNvPr id="0" name=""/>
        <dsp:cNvSpPr/>
      </dsp:nvSpPr>
      <dsp:spPr>
        <a:xfrm>
          <a:off x="1818353" y="0"/>
          <a:ext cx="5292285" cy="2295013"/>
        </a:xfrm>
        <a:prstGeom prst="trapezoid">
          <a:avLst>
            <a:gd name="adj" fmla="val 88571"/>
          </a:avLst>
        </a:prstGeom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В рамках содействия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повышению квалификации профессорско-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преподавательского состава организовать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школы педагогических инноваций,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молодого преподавателя, педагогического мастерства;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на регулярной основе проводить обучающиеся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/>
            <a:t>семинары(</a:t>
          </a:r>
          <a:r>
            <a:rPr lang="ru-RU" sz="1400" b="1" kern="1200" dirty="0" err="1" smtClean="0"/>
            <a:t>вебинары</a:t>
          </a:r>
          <a:r>
            <a:rPr lang="ru-RU" sz="1400" b="1" kern="1200" dirty="0" smtClean="0"/>
            <a:t>) для ППС;</a:t>
          </a:r>
          <a:endParaRPr lang="ru-RU" sz="14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818353" y="0"/>
        <a:ext cx="5292285" cy="2295013"/>
      </dsp:txXfrm>
    </dsp:sp>
    <dsp:sp modelId="{6B1ED11B-4BBE-4A46-A1D8-39FC8E35E0C8}">
      <dsp:nvSpPr>
        <dsp:cNvPr id="0" name=""/>
        <dsp:cNvSpPr/>
      </dsp:nvSpPr>
      <dsp:spPr>
        <a:xfrm>
          <a:off x="1314289" y="2295013"/>
          <a:ext cx="6300412" cy="766290"/>
        </a:xfrm>
        <a:prstGeom prst="trapezoid">
          <a:avLst>
            <a:gd name="adj" fmla="val 88571"/>
          </a:avLst>
        </a:prstGeom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создать HR-менеджмент с современными профессиональными функциями; </a:t>
          </a:r>
          <a:endParaRPr lang="ru-RU" sz="1400" b="1" kern="1200" dirty="0"/>
        </a:p>
      </dsp:txBody>
      <dsp:txXfrm>
        <a:off x="2416862" y="2295013"/>
        <a:ext cx="4095267" cy="766290"/>
      </dsp:txXfrm>
    </dsp:sp>
    <dsp:sp modelId="{87070CD3-8584-4C87-8B85-687C0336FEA0}">
      <dsp:nvSpPr>
        <dsp:cNvPr id="0" name=""/>
        <dsp:cNvSpPr/>
      </dsp:nvSpPr>
      <dsp:spPr>
        <a:xfrm>
          <a:off x="594200" y="3061304"/>
          <a:ext cx="7740591" cy="1042075"/>
        </a:xfrm>
        <a:prstGeom prst="trapezoid">
          <a:avLst>
            <a:gd name="adj" fmla="val 88571"/>
          </a:avLst>
        </a:prstGeom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 рамках стратегического планирования и управления персоналом продолжить работу по внедрению мотивационной схемы стимулирования ППС (KPI);</a:t>
          </a:r>
          <a:endParaRPr lang="ru-RU" sz="1400" b="1" kern="1200" dirty="0"/>
        </a:p>
      </dsp:txBody>
      <dsp:txXfrm>
        <a:off x="1948803" y="3061304"/>
        <a:ext cx="5031384" cy="1042075"/>
      </dsp:txXfrm>
    </dsp:sp>
    <dsp:sp modelId="{734E8F65-EC65-41C2-B105-0EF0565CB80B}">
      <dsp:nvSpPr>
        <dsp:cNvPr id="0" name=""/>
        <dsp:cNvSpPr/>
      </dsp:nvSpPr>
      <dsp:spPr>
        <a:xfrm>
          <a:off x="0" y="4103379"/>
          <a:ext cx="8928991" cy="937180"/>
        </a:xfrm>
        <a:prstGeom prst="trapezoid">
          <a:avLst>
            <a:gd name="adj" fmla="val 88571"/>
          </a:avLst>
        </a:prstGeom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проводить работу по реализации функций по развитию и обучению персонала, используя возможности МБШ, представить «План повышения квалификации ППС совместно с МБШ»</a:t>
          </a:r>
          <a:endParaRPr lang="ru-RU" sz="1400" b="1" kern="1200" dirty="0"/>
        </a:p>
      </dsp:txBody>
      <dsp:txXfrm>
        <a:off x="1562573" y="4103379"/>
        <a:ext cx="5803844" cy="9371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41D6C-C4FD-4883-AA8D-03CF80B407CD}">
      <dsp:nvSpPr>
        <dsp:cNvPr id="0" name=""/>
        <dsp:cNvSpPr/>
      </dsp:nvSpPr>
      <dsp:spPr>
        <a:xfrm>
          <a:off x="1890345" y="0"/>
          <a:ext cx="5148301" cy="2416478"/>
        </a:xfrm>
        <a:prstGeom prst="trapezoid">
          <a:avLst>
            <a:gd name="adj" fmla="val 88571"/>
          </a:avLst>
        </a:prstGeom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800" b="1" kern="1200" dirty="0" smtClean="0"/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800" b="1" kern="1200" dirty="0" smtClean="0"/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800" b="1" kern="1200" dirty="0" smtClean="0"/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Продолжить дальнейшее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укрепление материально-технической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базы университета</a:t>
          </a:r>
          <a:endParaRPr lang="ru-RU" sz="18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890345" y="0"/>
        <a:ext cx="5148301" cy="2416478"/>
      </dsp:txXfrm>
    </dsp:sp>
    <dsp:sp modelId="{3161C97A-8114-4D78-AB98-D48F9F59A1B3}">
      <dsp:nvSpPr>
        <dsp:cNvPr id="0" name=""/>
        <dsp:cNvSpPr/>
      </dsp:nvSpPr>
      <dsp:spPr>
        <a:xfrm>
          <a:off x="0" y="2416478"/>
          <a:ext cx="8928992" cy="2624081"/>
        </a:xfrm>
        <a:prstGeom prst="trapezoid">
          <a:avLst>
            <a:gd name="adj" fmla="val 88571"/>
          </a:avLst>
        </a:prstGeom>
        <a:gradFill rotWithShape="0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/>
            <a:t>завершить внедрение автоматизированной информационной системы «</a:t>
          </a:r>
          <a:r>
            <a:rPr lang="en-US" sz="1800" b="1" kern="1200" dirty="0" smtClean="0"/>
            <a:t>E</a:t>
          </a:r>
          <a:r>
            <a:rPr lang="ru-RU" sz="1800" b="1" kern="1200" dirty="0" smtClean="0"/>
            <a:t>-</a:t>
          </a:r>
          <a:r>
            <a:rPr lang="en-US" sz="1800" b="1" kern="1200" dirty="0" smtClean="0"/>
            <a:t>university</a:t>
          </a:r>
          <a:r>
            <a:rPr lang="ru-RU" sz="1800" b="1" kern="1200" dirty="0" smtClean="0"/>
            <a:t>», тем самым улучшить </a:t>
          </a:r>
          <a:r>
            <a:rPr lang="en-US" sz="1800" b="1" kern="1200" dirty="0" smtClean="0"/>
            <a:t>IT</a:t>
          </a:r>
          <a:r>
            <a:rPr lang="ru-RU" sz="1800" b="1" kern="1200" dirty="0" smtClean="0"/>
            <a:t> деятельность Университета</a:t>
          </a:r>
          <a:endParaRPr lang="ru-RU" sz="1800" b="1" kern="1200" dirty="0">
            <a:solidFill>
              <a:schemeClr val="bg2">
                <a:lumMod val="25000"/>
              </a:schemeClr>
            </a:solidFill>
          </a:endParaRPr>
        </a:p>
      </dsp:txBody>
      <dsp:txXfrm>
        <a:off x="1562573" y="2416478"/>
        <a:ext cx="5803844" cy="26240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864185C-347A-4A44-ABDD-D3ACFA8A2F34}" type="datetimeFigureOut">
              <a:rPr lang="ru-RU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5531FF0-6504-4B35-8B8C-F6B6934959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5582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93A8299-7045-4AD7-BAA8-A1E1C531DC3A}" type="datetimeFigureOut">
              <a:rPr lang="ru-RU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F01F933-7CA1-405E-B7E9-E96C8677B58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818830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0D9FECC-99DB-4BD5-AA2D-55EE862E6D76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50719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7A9757E-94B5-4831-A522-428B63D35AC8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BB851E9-56B6-4B92-801F-3C3FAF20B4EC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2F64057-8F92-423D-80CD-3167CC8BFDAD}" type="slidenum">
              <a:rPr lang="ru-RU" altLang="ru-RU" smtClean="0">
                <a:latin typeface="Calibri" panose="020F0502020204030204" pitchFamily="34" charset="0"/>
              </a:rPr>
              <a:pPr/>
              <a:t>8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548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968BA8E-0857-400B-83D7-89E8F9736A28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5799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D4AAD0E-5B1D-4D9D-98FB-EEBECCF22051}" type="slidenum">
              <a:rPr lang="ru-RU" altLang="ru-RU" smtClean="0">
                <a:latin typeface="Calibri" panose="020F0502020204030204" pitchFamily="34" charset="0"/>
              </a:rPr>
              <a:pPr/>
              <a:t>17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192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23C0C6B-4180-4B62-AC76-5BE191D3C256}" type="slidenum">
              <a:rPr lang="ru-RU" altLang="ru-RU" smtClean="0">
                <a:latin typeface="Calibri" panose="020F0502020204030204" pitchFamily="34" charset="0"/>
              </a:rPr>
              <a:pPr/>
              <a:t>22</a:t>
            </a:fld>
            <a:endParaRPr lang="ru-RU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647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1BA3BE0-4579-4A2C-9428-F330EABABD26}" type="slidenum">
              <a:rPr lang="ru-RU" altLang="ru-RU" smtClean="0"/>
              <a:pPr/>
              <a:t>26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20949E6-C7BC-4253-9A3E-DF533C8573B9}" type="slidenum">
              <a:rPr lang="ru-RU" altLang="ru-RU" smtClean="0"/>
              <a:pPr/>
              <a:t>29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D173B5E-6CD5-4A44-BD0D-C14FC6501D0D}" type="slidenum">
              <a:rPr lang="ru-RU" altLang="ru-RU" smtClean="0"/>
              <a:pPr/>
              <a:t>31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D173B5E-6CD5-4A44-BD0D-C14FC6501D0D}" type="slidenum">
              <a:rPr lang="ru-RU" altLang="ru-RU" smtClean="0"/>
              <a:pPr/>
              <a:t>32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70522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D173B5E-6CD5-4A44-BD0D-C14FC6501D0D}" type="slidenum">
              <a:rPr lang="ru-RU" altLang="ru-RU" smtClean="0"/>
              <a:pPr/>
              <a:t>33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2977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D173B5E-6CD5-4A44-BD0D-C14FC6501D0D}" type="slidenum">
              <a:rPr lang="ru-RU" altLang="ru-RU" smtClean="0"/>
              <a:pPr/>
              <a:t>34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90190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FD173B5E-6CD5-4A44-BD0D-C14FC6501D0D}" type="slidenum">
              <a:rPr lang="ru-RU" altLang="ru-RU" smtClean="0"/>
              <a:pPr/>
              <a:t>35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368650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E2BCB-C16A-4003-B1B3-C858F0EB696B}" type="datetime1">
              <a:rPr lang="ru-RU" smtClean="0"/>
              <a:pPr>
                <a:defRPr/>
              </a:pPr>
              <a:t>04.02.2019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E474D-CD29-4323-A9CA-888B53939CA9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4578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F26A7-014E-47B1-9B42-477A4FC13FC8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71950-4EEF-4380-B6A3-AFFCA0127A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3943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8E4E8-87E4-4621-8567-A13A080B8A8C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FAFE0-B8B1-4819-952C-EA97359AF8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6780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16814-FDFD-4B52-BDA6-784822073FAF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21CE6-8ED4-4202-AC99-387EC52D45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106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D2338-3E62-453A-8EB8-E8F9E7176AE3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15D6D-53C3-4865-8F84-320FABC3992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4656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0D754-B5E8-4B9E-8C11-59495BF51F37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3DAAA-74BF-4EA2-8689-B610B352B5E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187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2852B-54F5-435F-A736-3D20017FC1CC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C163B-B9CD-4AB7-B94C-902739C9CF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395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1CEF2-24A8-494F-99A2-B1BF9F99D0F0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0C4B0-ABDC-4020-B05D-06E0D7C18A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851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06ABC-61F4-4564-B852-5F8DD566E90B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E217A-49A8-4504-AAB4-26660E973F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636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8FE21-CED1-4951-9652-C9229A8992D8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3D2E8-1ACD-46D8-B590-9BF0B699907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3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509F8-D12B-48C4-8282-0F73BECC5A01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F1A0A-9A00-4752-AA8A-35EB6EE5B8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5251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736C587-F0F5-4D85-919F-A69A95A3FFA8}" type="datetime1">
              <a:rPr lang="ru-RU" smtClean="0"/>
              <a:pPr>
                <a:defRPr/>
              </a:pPr>
              <a:t>04.02.2019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6BFAA-1F2A-4101-A03F-DFA2C0FE2F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438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35DAC5-DC65-4AA2-BF5D-45D04EDC4269}" type="datetime1">
              <a:rPr lang="ru-RU" smtClean="0"/>
              <a:pPr>
                <a:defRPr/>
              </a:pPr>
              <a:t>04.02.2019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75275C6-C001-418D-BAD5-B055FE9F474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  <p:sldLayoutId id="2147484534" r:id="rId12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9.png"/><Relationship Id="rId18" Type="http://schemas.openxmlformats.org/officeDocument/2006/relationships/image" Target="../media/image22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3.jpeg"/><Relationship Id="rId12" Type="http://schemas.openxmlformats.org/officeDocument/2006/relationships/oleObject" Target="../embeddings/oleObject1.bin"/><Relationship Id="rId17" Type="http://schemas.openxmlformats.org/officeDocument/2006/relationships/image" Target="../media/image21.jpe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0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19.jpeg"/><Relationship Id="rId10" Type="http://schemas.openxmlformats.org/officeDocument/2006/relationships/image" Target="../media/image16.jpeg"/><Relationship Id="rId19" Type="http://schemas.openxmlformats.org/officeDocument/2006/relationships/image" Target="../media/image23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365125"/>
            <a:ext cx="8424862" cy="615950"/>
          </a:xfrm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ru-RU" altLang="ru-RU" sz="2000" b="1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ru-RU" alt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ru-RU" altLang="ru-RU" sz="2000" b="1" dirty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</a:br>
            <a:r>
              <a:rPr lang="ru-RU" altLang="ru-RU" sz="20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Казахский </a:t>
            </a:r>
            <a:r>
              <a:rPr lang="ru-RU" altLang="ru-RU" sz="20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 экономики, финансов и международной торговли</a:t>
            </a:r>
            <a:r>
              <a:rPr lang="ru-RU" altLang="ru-RU" sz="24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4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348880"/>
            <a:ext cx="8118475" cy="4104456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4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</a:t>
            </a:r>
            <a:endParaRPr lang="ru-RU" altLang="ru-RU" sz="4000" b="1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ru-RU" altLang="ru-RU" sz="2000" i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</a:t>
            </a: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ектора </a:t>
            </a:r>
            <a:r>
              <a:rPr lang="ru-RU" altLang="ru-RU" sz="20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Казахского университета </a:t>
            </a:r>
            <a:endParaRPr lang="ru-RU" altLang="ru-RU" sz="2000" i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экономики</a:t>
            </a:r>
            <a:r>
              <a:rPr lang="ru-RU" altLang="ru-RU" sz="20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финансов </a:t>
            </a: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 международной торговли,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altLang="ru-RU" sz="2000" i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д.п.н</a:t>
            </a: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., профессора математики С.А. </a:t>
            </a:r>
            <a:r>
              <a:rPr lang="ru-RU" altLang="ru-RU" sz="2000" i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Абдыманапова</a:t>
            </a: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 </a:t>
            </a:r>
            <a:r>
              <a:rPr lang="ru-RU" altLang="ru-RU" sz="20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итогах деятельности Университета </a:t>
            </a: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 2017-2018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altLang="ru-RU" sz="20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учебный год и задачах на 2018-2019 учебный год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ru-RU" altLang="ru-RU" sz="2000" b="1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endParaRPr lang="ru-RU" altLang="ru-RU" sz="2000" b="1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endParaRPr lang="ru-RU" altLang="ru-RU" sz="2000" b="1" i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  <a:defRPr/>
            </a:pPr>
            <a:r>
              <a:rPr lang="ru-RU" altLang="ru-RU" sz="20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 2018</a:t>
            </a:r>
            <a:endParaRPr lang="ru-RU" altLang="ru-RU" sz="2000" b="1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400" b="1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2400" b="1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ru-RU" altLang="ru-RU" sz="24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43010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052736"/>
            <a:ext cx="1008112" cy="936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1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2"/>
          <p:cNvSpPr>
            <a:spLocks noGrp="1"/>
          </p:cNvSpPr>
          <p:nvPr>
            <p:ph type="title"/>
          </p:nvPr>
        </p:nvSpPr>
        <p:spPr>
          <a:xfrm>
            <a:off x="611188" y="528638"/>
            <a:ext cx="8137525" cy="556465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800" b="1" i="1" dirty="0" smtClean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i="1" dirty="0" smtClean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1" i="1" dirty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i="1" dirty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1" i="1" dirty="0" smtClean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i="1" dirty="0" smtClean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b="1" i="1" dirty="0" smtClean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МИССИЯ</a:t>
            </a:r>
            <a:r>
              <a:rPr lang="ru-RU" altLang="ru-RU" sz="28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2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качественного образования, востребованного обществом, для содействия инновационному развитию страны</a:t>
            </a:r>
            <a:br>
              <a:rPr lang="ru-RU" altLang="ru-RU" sz="32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2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2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 smtClean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ВИДЕНИЕ</a:t>
            </a:r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 стремится стать ведущим экономическим университетом к 2020 году, удовлетворяющим потребности развивающейся столицы</a:t>
            </a:r>
            <a:br>
              <a:rPr lang="ru-RU" altLang="ru-RU" sz="32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200" i="1" dirty="0" smtClean="0">
                <a:solidFill>
                  <a:srgbClr val="0042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200" i="1" dirty="0" smtClean="0">
                <a:solidFill>
                  <a:srgbClr val="00427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3200" b="1" i="1" dirty="0" smtClean="0">
              <a:solidFill>
                <a:srgbClr val="B418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9" name="Объект 1"/>
          <p:cNvSpPr>
            <a:spLocks noGrp="1"/>
          </p:cNvSpPr>
          <p:nvPr>
            <p:ph idx="1"/>
          </p:nvPr>
        </p:nvSpPr>
        <p:spPr>
          <a:xfrm>
            <a:off x="763588" y="5445224"/>
            <a:ext cx="7888287" cy="863501"/>
          </a:xfrm>
        </p:spPr>
        <p:txBody>
          <a:bodyPr/>
          <a:lstStyle/>
          <a:p>
            <a:pPr marL="0" indent="0" algn="ctr" eaLnBrk="1" hangingPunct="1">
              <a:buClr>
                <a:srgbClr val="C00000"/>
              </a:buClr>
              <a:buFont typeface="Arial" panose="020B0604020202020204" pitchFamily="34" charset="0"/>
              <a:buNone/>
              <a:defRPr/>
            </a:pPr>
            <a:endParaRPr lang="ru-RU" sz="2800" b="1" i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ru-RU" altLang="ru-RU" sz="3600" i="1" dirty="0" smtClean="0">
              <a:solidFill>
                <a:srgbClr val="00427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2AEFCBE-3791-4EEF-88D5-F0262C5316F7}" type="slidenum">
              <a:rPr lang="ru-RU" altLang="ru-RU" smtClean="0">
                <a:solidFill>
                  <a:srgbClr val="898989"/>
                </a:solidFill>
              </a:rPr>
              <a:pPr/>
              <a:t>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5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615950"/>
          </a:xfrm>
        </p:spPr>
        <p:txBody>
          <a:bodyPr/>
          <a:lstStyle/>
          <a:p>
            <a:pPr algn="ctr">
              <a:defRPr/>
            </a:pPr>
            <a:r>
              <a:rPr lang="ru-RU" sz="2800" b="1" i="1" dirty="0" smtClean="0">
                <a:solidFill>
                  <a:srgbClr val="B418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Достижения за 2012-2017гг.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95288" y="908050"/>
            <a:ext cx="4176712" cy="5689600"/>
          </a:xfrm>
        </p:spPr>
        <p:txBody>
          <a:bodyPr>
            <a:noAutofit/>
          </a:bodyPr>
          <a:lstStyle/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Май 2013 г. – государственная аттестация (Приказ ККСОН МОН РК № 856 от 27 мая 2013 г.) сроком на 5 лет.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Май 2013 г. - институциональная аккредитация через Независимое агентство аккредитации и рейтинга (Сертификат АА №0010 ОТ 18.11.2013 г.) сроком на 5 лет.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Апрель 2014 г. - специализированная аккредитация  образовательных программ  по 15 специальностям 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бакалавриата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8 специальностям магистратуры сроком на 5 лет (Сертификат №АВ 0192-АВ 0214 от 21.05.2014 г.)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 г. - контрольная проверка на соблюдение законодательства Республики Казахстан об образовании и квалификационных требований, предъявляемых при лицензировании образовательной деятельности (Приказ №882 от 18.06.2015 г.).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Март 2014 г.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далее ежегодно - 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плановый инспекционный аудит СМК 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(сертификат 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соответствия № </a:t>
            </a:r>
            <a:r>
              <a:rPr lang="en-US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KZ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7500133.07.03.07610 на бланке КСС № 0054937 от 18 апреля 2017 г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2014 г. – член Ассоциации азиатских университетов. 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endParaRPr lang="ru-RU" sz="15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endParaRPr lang="ru-RU" sz="1600" i="1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  <a:p>
            <a:pPr marL="34925" indent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ru-RU" sz="1600" i="1" dirty="0">
              <a:solidFill>
                <a:schemeClr val="bg2">
                  <a:lumMod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7414" name="Содержимое 10"/>
          <p:cNvSpPr>
            <a:spLocks noGrp="1"/>
          </p:cNvSpPr>
          <p:nvPr>
            <p:ph sz="quarter" idx="4"/>
          </p:nvPr>
        </p:nvSpPr>
        <p:spPr>
          <a:xfrm>
            <a:off x="4643438" y="908050"/>
            <a:ext cx="4176712" cy="5400675"/>
          </a:xfrm>
          <a:pattFill prst="pct25">
            <a:fgClr>
              <a:srgbClr val="FCE9E4"/>
            </a:fgClr>
            <a:bgClr>
              <a:schemeClr val="bg1"/>
            </a:bgClr>
          </a:pattFill>
        </p:spPr>
        <p:txBody>
          <a:bodyPr/>
          <a:lstStyle/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Май 2015 г. - 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постаккредитационный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мониторинг по институциональной аккредитации и получение положительного решения 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Аккредитационного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совета НААР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Май 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 г. - 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постакредитационный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мониторинг по 5 кластерам по результатам специализированной аккредитации</a:t>
            </a: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04.05.2017 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пройден заключительный этап аудита со стороны головного вуза и получены рекомендации для дальнейшего развития и интеграции с Университетом </a:t>
            </a:r>
            <a:r>
              <a:rPr lang="ru-RU" sz="15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Нархоз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alt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17-19 мая 2017 г. – прохождение международной аккредитации образовательных программ через международное аккредитационное агентство </a:t>
            </a:r>
            <a:r>
              <a:rPr lang="en-US" alt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FIBAA</a:t>
            </a:r>
            <a:r>
              <a:rPr lang="ru-RU" alt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(Германия) сроком на 5 лет до сентября 2022 г. (сертификаты).</a:t>
            </a:r>
          </a:p>
          <a:p>
            <a:pPr marL="34925" indent="319088" algn="just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kk-KZ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kk-KZ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 г. Университет является членом Международной организации - Европейской Ассоциации учреждений Высшего Образования (</a:t>
            </a:r>
            <a:r>
              <a:rPr lang="en-US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EURASHE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и </a:t>
            </a:r>
            <a:r>
              <a:rPr lang="kk-KZ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международной образовательной сети </a:t>
            </a:r>
            <a:r>
              <a:rPr lang="en-US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Retail Academy</a:t>
            </a:r>
            <a:r>
              <a:rPr lang="kk-KZ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kk-KZ" sz="1500" i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925" indent="319088" algn="just" eaLnBrk="1" fontAlgn="auto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1500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5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г. - член Общественного  объединения «Ассоциация библиотек высших учебных заведений».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altLang="ru-RU" sz="1450" dirty="0" smtClean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ru-RU" altLang="ru-RU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altLang="ru-RU" dirty="0" smtClean="0">
              <a:solidFill>
                <a:srgbClr val="C00000"/>
              </a:solidFill>
            </a:endParaRPr>
          </a:p>
        </p:txBody>
      </p:sp>
      <p:sp>
        <p:nvSpPr>
          <p:cNvPr id="2048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958CFC3-01B0-4183-A2C0-6A3197DAB589}" type="slidenum">
              <a:rPr lang="ru-RU" altLang="ru-RU" smtClean="0">
                <a:solidFill>
                  <a:srgbClr val="898989"/>
                </a:solidFill>
              </a:rPr>
              <a:pPr/>
              <a:t>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4292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cap="all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sz="2000" b="1" cap="all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2000" b="1" cap="all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sz="2000" b="1" cap="all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 в </a:t>
            </a:r>
            <a:r>
              <a:rPr 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2017-2018 </a:t>
            </a:r>
            <a: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 году</a:t>
            </a:r>
            <a:br>
              <a:rPr lang="ru-RU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85240359"/>
              </p:ext>
            </p:extLst>
          </p:nvPr>
        </p:nvGraphicFramePr>
        <p:xfrm>
          <a:off x="251520" y="908720"/>
          <a:ext cx="871296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1508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B98BA6E-226F-47B9-B7A8-CF3082F50EB5}" type="slidenum">
              <a:rPr lang="ru-RU" altLang="ru-RU" smtClean="0">
                <a:solidFill>
                  <a:srgbClr val="898989"/>
                </a:solidFill>
              </a:rPr>
              <a:pPr/>
              <a:t>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539750" y="260350"/>
            <a:ext cx="7886700" cy="615950"/>
          </a:xfrm>
        </p:spPr>
        <p:txBody>
          <a:bodyPr/>
          <a:lstStyle/>
          <a:p>
            <a:pPr algn="ctr" eaLnBrk="1" hangingPunct="1"/>
            <a:r>
              <a:rPr lang="ru-RU" altLang="ru-RU" sz="2800" b="1" i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Международная аккредитация </a:t>
            </a:r>
            <a:r>
              <a:rPr lang="en-US" altLang="ru-RU" sz="2800" b="1" i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FIBAA</a:t>
            </a:r>
            <a:endParaRPr lang="ru-RU" altLang="ru-RU" sz="2800" b="1" i="1" smtClean="0">
              <a:solidFill>
                <a:srgbClr val="B418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850" y="1052513"/>
            <a:ext cx="4191000" cy="5124450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ru-RU" sz="24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Бакалавриат</a:t>
            </a:r>
            <a:endParaRPr lang="ru-RU" sz="2400" b="1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                                            Экономика</a:t>
            </a:r>
            <a:endParaRPr lang="en-US" b="1" i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b="1" i="1" dirty="0" smtClean="0"/>
              <a:t>             </a:t>
            </a:r>
            <a:r>
              <a:rPr lang="ru-RU" b="1" i="1" dirty="0" smtClean="0">
                <a:solidFill>
                  <a:srgbClr val="C00000"/>
                </a:solidFill>
              </a:rPr>
              <a:t> Менеджмент</a:t>
            </a:r>
            <a:endParaRPr lang="ru-RU" b="1" i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Финансы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1400" b="1" dirty="0">
                <a:solidFill>
                  <a:srgbClr val="C00000"/>
                </a:solidFill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</a:rPr>
              <a:t>         </a:t>
            </a:r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Программы аккредитованы сроком на 5 лет </a:t>
            </a:r>
            <a:endParaRPr lang="ru-RU" sz="1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052513"/>
            <a:ext cx="4264025" cy="5124450"/>
          </a:xfrm>
          <a:ln>
            <a:solidFill>
              <a:srgbClr val="004274"/>
            </a:solidFill>
          </a:ln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ru-RU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Магистратура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b="1" i="1" dirty="0" smtClean="0">
                <a:solidFill>
                  <a:srgbClr val="C00000"/>
                </a:solidFill>
              </a:rPr>
              <a:t>Экономика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                Менеджмент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                                              Финансы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с 15 </a:t>
            </a: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</a:rPr>
              <a:t>сентября 2017 г. по </a:t>
            </a:r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сентябрь 2022 </a:t>
            </a:r>
            <a:r>
              <a:rPr lang="ru-RU" sz="1400" b="1" i="1" dirty="0">
                <a:solidFill>
                  <a:schemeClr val="bg2">
                    <a:lumMod val="25000"/>
                  </a:schemeClr>
                </a:solidFill>
              </a:rPr>
              <a:t>г.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23557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81300"/>
            <a:ext cx="18002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276475"/>
            <a:ext cx="17049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844675"/>
            <a:ext cx="16573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2781300"/>
            <a:ext cx="1660525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205038"/>
            <a:ext cx="165576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844675"/>
            <a:ext cx="15843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187EC8E-055E-43C0-BF4E-AABA6AB420C5}" type="slidenum">
              <a:rPr lang="ru-RU" altLang="ru-RU" smtClean="0">
                <a:solidFill>
                  <a:srgbClr val="898989"/>
                </a:solidFill>
              </a:rPr>
              <a:pPr/>
              <a:t>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329613" cy="838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7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Участие в ранжировании вузов – рейтинг Независимого агентства аккредитации и рейтинга (НААР), </a:t>
            </a:r>
            <a:r>
              <a:rPr lang="ru-RU" sz="17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НПП РК «</a:t>
            </a:r>
            <a:r>
              <a:rPr lang="ru-RU" sz="1700" b="1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Атамекен</a:t>
            </a:r>
            <a:r>
              <a:rPr lang="ru-RU" sz="17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17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17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850" y="836613"/>
          <a:ext cx="8569325" cy="5974103"/>
        </p:xfrm>
        <a:graphic>
          <a:graphicData uri="http://schemas.openxmlformats.org/drawingml/2006/table">
            <a:tbl>
              <a:tblPr/>
              <a:tblGrid>
                <a:gridCol w="8569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555592">
                <a:tc>
                  <a:txBody>
                    <a:bodyPr/>
                    <a:lstStyle/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pl-PL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институциональном </a:t>
                      </a:r>
                      <a:r>
                        <a:rPr lang="pl-PL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рейтинге вузов по направлениям подготовки специалистов НААР РК: </a:t>
                      </a:r>
                      <a:endParaRPr lang="ru-RU" sz="1400" b="1" i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«Экономика и бизнес»: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г. – 5 место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 – 7 место,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2016 г. - 6 место, 2015 г. – 10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«Услуги»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г. – 8 место</a:t>
                      </a: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 – 9 место,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2016, 2015 гг. </a:t>
                      </a: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- 10 место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 в</a:t>
                      </a: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рейтинге вузов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агентства НААР </a:t>
                      </a: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образовательным программам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бакалавриата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магистратуры несколько лет подряд (</a:t>
                      </a: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-2018 г</a:t>
                      </a: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входит в ТОП-10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ранжировании участвовали национальные, государственные и частные вузы (всего 58 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вуза</a:t>
                      </a:r>
                      <a:r>
                        <a:rPr lang="ru-RU" sz="1400" i="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2018 г.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2018 г. - по направлениям </a:t>
                      </a:r>
                      <a:r>
                        <a:rPr lang="ru-RU" sz="1400" b="1" i="1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бакалавриата</a:t>
                      </a:r>
                      <a:r>
                        <a:rPr lang="ru-RU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«Социальные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науки, экономика и бизнес»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«Экономика» - 4 место, «Менеджмент» - 4 место, «Учет и аудит» - 7 место, «Финансы» - 5 место, «Маркетинг» - 3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«Услуги»</a:t>
                      </a: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работа» – 2 место, «Оценка» - 4 место, «Туризм» – 10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«Право»: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«Таможенное дело» - 2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«Технические науки и технологии»: 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«Информационные системы» - 3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2018 г. - по направлениям магистратуры: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«Социальные науки, экономика и бизнес»: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«Экономика» - 4 место,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«Менеджмент» - 1 место, «Учет и аудит» - 5 место; «Государственное и местное управление» - 7 место, «Финансы» - 3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pl-PL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«Услуги»</a:t>
                      </a:r>
                      <a:r>
                        <a:rPr lang="ru-RU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«Социальная работа» – 6 место;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«Технические науки и технологии»: </a:t>
                      </a:r>
                      <a:r>
                        <a:rPr lang="ru-RU" sz="1400" i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«Информационные системы» - 12 место.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ru-RU" sz="1400" b="1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В генеральном</a:t>
                      </a:r>
                      <a:r>
                        <a:rPr kumimoji="0" lang="ru-RU" sz="1400" b="1" i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рейтинге ТОП-20 вузов РК в 2018 г. </a:t>
                      </a:r>
                      <a:r>
                        <a:rPr kumimoji="0" lang="ru-RU" sz="1400" b="1" i="1" kern="1200" baseline="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КазУЭФМТ</a:t>
                      </a:r>
                      <a:r>
                        <a:rPr kumimoji="0" lang="ru-RU" sz="1400" b="1" i="1" kern="12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находится на 13 месте.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endParaRPr kumimoji="0" lang="ru-RU" sz="1400" b="1" i="1" kern="1200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kumimoji="0" lang="ru-RU" sz="1400" b="1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НПП РК «</a:t>
                      </a:r>
                      <a:r>
                        <a:rPr kumimoji="0" lang="ru-RU" sz="1400" b="1" i="1" kern="12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Атамекен</a:t>
                      </a:r>
                      <a:r>
                        <a:rPr kumimoji="0" lang="ru-RU" sz="1400" b="1" i="1" kern="12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(впервые с 2018 г.): </a:t>
                      </a:r>
                    </a:p>
                    <a:p>
                      <a:pPr algn="just"/>
                      <a:r>
                        <a:rPr kumimoji="0"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рейтинге вузов НПП РК «</a:t>
                      </a:r>
                      <a:r>
                        <a:rPr kumimoji="0" lang="ru-RU" sz="1400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Атамекен</a:t>
                      </a:r>
                      <a:r>
                        <a:rPr kumimoji="0"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в 2018 г. </a:t>
                      </a:r>
                      <a:r>
                        <a:rPr kumimoji="0" lang="ru-RU" sz="1400" kern="1200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КазУЭФМТ</a:t>
                      </a:r>
                      <a:r>
                        <a:rPr kumimoji="0"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специальностям «Экономика» занимает 8 место, «Маркетинг» - 7-е, «Учет и аудит» - 6-е, «Финансы» - 20-е,  «Информационные системы» - 27-е, «Вычислительная техника и программное обеспечение» - 12-е место среди 81 вуза Казахстана.</a:t>
                      </a: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endParaRPr lang="ru-RU" sz="1400" b="1" i="1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Wingdings" pitchFamily="2" charset="2"/>
                        <a:buNone/>
                        <a:defRPr/>
                      </a:pPr>
                      <a:r>
                        <a:rPr lang="ru-RU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pl-PL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итогам национального бизнес рейтинга 2015 </a:t>
                      </a:r>
                      <a:r>
                        <a:rPr lang="ru-RU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2017 гг.</a:t>
                      </a:r>
                      <a:r>
                        <a:rPr lang="pl-PL" sz="1400" b="1" i="1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kumimoji="0" lang="pl-PL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ниверситет получил сертификат </a:t>
                      </a:r>
                      <a:r>
                        <a:rPr kumimoji="0" lang="ru-RU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з</a:t>
                      </a:r>
                      <a:r>
                        <a:rPr kumimoji="0" lang="pl-PL" sz="140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нак отличия </a:t>
                      </a:r>
                      <a:r>
                        <a:rPr kumimoji="0" lang="pl-PL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«Лидер отрасли</a:t>
                      </a:r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- 2015</a:t>
                      </a:r>
                      <a:r>
                        <a:rPr kumimoji="0" lang="pl-PL" sz="1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», 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«Лидер года - 2017»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ранжированию налогов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Университет </a:t>
                      </a:r>
                      <a:r>
                        <a:rPr lang="pl-PL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занял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2017 г. – 1 место - золото среди предприятий по показателю «Сумма налогов». 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964" marR="849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3383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964" marR="8496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6011850"/>
                  </a:ext>
                </a:extLst>
              </a:tr>
            </a:tbl>
          </a:graphicData>
        </a:graphic>
      </p:graphicFrame>
      <p:sp>
        <p:nvSpPr>
          <p:cNvPr id="31750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D146B36-DB30-4187-8677-D5FD8E3939DB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5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8572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Рейтинг Независимого казахстанского агентства</a:t>
            </a:r>
            <a:b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по обеспечению качества в образовании (НКАОКО, НАОКО)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850" y="1052513"/>
          <a:ext cx="8496300" cy="5516880"/>
        </p:xfrm>
        <a:graphic>
          <a:graphicData uri="http://schemas.openxmlformats.org/drawingml/2006/table">
            <a:tbl>
              <a:tblPr/>
              <a:tblGrid>
                <a:gridCol w="8496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51656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 итогам 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ационального рейтинга лучших гуманитарно-экономических вузов Казахстана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2018 г. –</a:t>
                      </a:r>
                      <a:r>
                        <a:rPr lang="pl-PL" sz="14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место 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(2017 – 6-е, 2016 г. – 10-е, 2015 г. – 11</a:t>
                      </a:r>
                      <a:r>
                        <a:rPr lang="ru-RU" sz="1400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-е место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).</a:t>
                      </a:r>
                    </a:p>
                    <a:p>
                      <a:pPr algn="just"/>
                      <a:r>
                        <a:rPr lang="ru-RU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2015, 2016, 2017 г</a:t>
                      </a:r>
                      <a:r>
                        <a:rPr lang="pl-PL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r>
                        <a:rPr lang="ru-RU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Университет </a:t>
                      </a:r>
                      <a:r>
                        <a:rPr lang="pl-PL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входит в ТОП-10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5-и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специальностям бакалавриата и 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6-и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специальностям магистратуры по направлениям «Социальные науки, экономика и бизнес»; «Услуги»,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Технические науки и технологии».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</a:t>
                      </a:r>
                      <a:r>
                        <a:rPr lang="pl-PL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</a:t>
                      </a:r>
                      <a:r>
                        <a:rPr lang="ru-RU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  <a:r>
                        <a:rPr lang="pl-PL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-</a:t>
                      </a:r>
                      <a:r>
                        <a:rPr lang="pl-PL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входит в ТОП-</a:t>
                      </a:r>
                      <a:r>
                        <a:rPr lang="ru-RU" sz="14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6-и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специальностям бакалавриата</a:t>
                      </a:r>
                      <a:r>
                        <a:rPr lang="ru-RU" sz="1400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специальностям</a:t>
                      </a:r>
                      <a:r>
                        <a:rPr lang="pl-PL" sz="1400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магистратуры:</a:t>
                      </a:r>
                      <a:endParaRPr lang="ru-RU" sz="1400" kern="1200" dirty="0" smtClean="0">
                        <a:solidFill>
                          <a:srgbClr val="282B6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400" b="1" u="none" kern="12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Бакалавриат</a:t>
                      </a:r>
                      <a:r>
                        <a:rPr lang="ru-RU" sz="14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</a:p>
                    <a:p>
                      <a:pPr algn="just"/>
                      <a:r>
                        <a:rPr lang="ru-RU" sz="14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«Социальные науки, экономика и бизнес»: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«Экономика» – 8 место</a:t>
                      </a:r>
                    </a:p>
                    <a:p>
                      <a:pPr algn="just"/>
                      <a:r>
                        <a:rPr lang="ru-RU" sz="1400" b="1" i="1" u="none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Менеджмент» – 5 место</a:t>
                      </a:r>
                    </a:p>
                    <a:p>
                      <a:pPr algn="just"/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«Учет и аудит» – 7 место</a:t>
                      </a:r>
                    </a:p>
                    <a:p>
                      <a:pPr algn="just"/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«Финансы» – 4 место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«Государственное и местное управление» - 4 место</a:t>
                      </a:r>
                    </a:p>
                    <a:p>
                      <a:pPr algn="just"/>
                      <a:r>
                        <a:rPr lang="ru-RU" sz="14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«Услуги»:</a:t>
                      </a:r>
                    </a:p>
                    <a:p>
                      <a:pPr algn="just"/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«Социальная работа» – 7 место</a:t>
                      </a:r>
                    </a:p>
                    <a:p>
                      <a:pPr algn="just"/>
                      <a:endParaRPr lang="ru-RU" sz="1400" b="1" i="1" u="none" kern="1200" baseline="0" dirty="0" smtClean="0">
                        <a:solidFill>
                          <a:srgbClr val="282B6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4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Магистратура: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kern="12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«Социальные науки, экономика и бизнес»: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Экономика» – 5 место</a:t>
                      </a:r>
                    </a:p>
                    <a:p>
                      <a:pPr algn="just"/>
                      <a:r>
                        <a:rPr lang="ru-RU" sz="1400" b="1" i="1" u="none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Менеджмент» – 5 место</a:t>
                      </a:r>
                    </a:p>
                    <a:p>
                      <a:pPr algn="just"/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«Учет и аудит» – 6 место</a:t>
                      </a:r>
                    </a:p>
                    <a:p>
                      <a:pPr algn="just"/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«Финансы» – 4 место</a:t>
                      </a:r>
                    </a:p>
                    <a:p>
                      <a:pPr algn="just"/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«Государственное и местное управление» – 4 место</a:t>
                      </a:r>
                    </a:p>
                    <a:p>
                      <a:pPr algn="just"/>
                      <a:r>
                        <a:rPr lang="ru-RU" sz="14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«Услуги»: </a:t>
                      </a:r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«Социальная работа» – 5 место</a:t>
                      </a:r>
                    </a:p>
                    <a:p>
                      <a:pPr algn="just"/>
                      <a:r>
                        <a:rPr lang="ru-RU" sz="1400" b="1" u="none" kern="1200" baseline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«Технические науки и технологии»: </a:t>
                      </a:r>
                      <a:r>
                        <a:rPr lang="ru-RU" sz="1400" b="1" i="1" u="none" kern="1200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«Информационные системы» – 9 место</a:t>
                      </a:r>
                    </a:p>
                    <a:p>
                      <a:pPr algn="just">
                        <a:buFont typeface="Wingdings" pitchFamily="2" charset="2"/>
                        <a:buChar char="v"/>
                      </a:pPr>
                      <a:endParaRPr lang="ru-RU" sz="1200" i="1" kern="1200" dirty="0" smtClean="0">
                        <a:solidFill>
                          <a:srgbClr val="282B6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114282" marR="11428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277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1A118D-FA6E-4A72-8AA8-EAFE3A26435A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74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229225"/>
            <a:ext cx="10795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5229225"/>
            <a:ext cx="100806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229225"/>
            <a:ext cx="10795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5157788"/>
            <a:ext cx="1079500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644900"/>
            <a:ext cx="10795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21163"/>
            <a:ext cx="10810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Рисунок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652963"/>
            <a:ext cx="1079500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013325"/>
            <a:ext cx="108108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802" name="Объект 1"/>
          <p:cNvGraphicFramePr>
            <a:graphicFrameLocks noChangeAspect="1"/>
          </p:cNvGraphicFramePr>
          <p:nvPr/>
        </p:nvGraphicFramePr>
        <p:xfrm>
          <a:off x="7956550" y="3573463"/>
          <a:ext cx="10795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6" name="PHOTO-PAINT" r:id="rId12" imgW="7229258" imgH="10581781" progId="CorelPHOTOPAINT.Image.17">
                  <p:embed/>
                </p:oleObj>
              </mc:Choice>
              <mc:Fallback>
                <p:oleObj name="PHOTO-PAINT" r:id="rId12" imgW="7229258" imgH="10581781" progId="CorelPHOTOPAINT.Image.17">
                  <p:embed/>
                  <p:pic>
                    <p:nvPicPr>
                      <p:cNvPr id="33802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6550" y="3573463"/>
                        <a:ext cx="10795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03" name="Рисунок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149725"/>
            <a:ext cx="107950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365125"/>
            <a:ext cx="8064500" cy="104775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Казхастан-2050 </a:t>
            </a: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- Национальный рейтинг по инновациям и </a:t>
            </a: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академическому превосходству (Генеральный рейтинг вузов - по версии Республиканского рейтингового агентства </a:t>
            </a:r>
            <a:b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НАН </a:t>
            </a: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ВШ Казахстана)</a:t>
            </a:r>
            <a:b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9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место – в Генеральном рейтинге 2018 (15 место в 2017 )</a:t>
            </a:r>
          </a:p>
        </p:txBody>
      </p:sp>
      <p:sp>
        <p:nvSpPr>
          <p:cNvPr id="29709" name="Текст 2"/>
          <p:cNvSpPr>
            <a:spLocks noGrp="1"/>
          </p:cNvSpPr>
          <p:nvPr>
            <p:ph type="body" idx="1"/>
          </p:nvPr>
        </p:nvSpPr>
        <p:spPr>
          <a:xfrm>
            <a:off x="611188" y="1484313"/>
            <a:ext cx="3868737" cy="431800"/>
          </a:xfrm>
        </p:spPr>
        <p:txBody>
          <a:bodyPr/>
          <a:lstStyle/>
          <a:p>
            <a:pPr algn="ctr">
              <a:defRPr/>
            </a:pPr>
            <a:r>
              <a:rPr lang="ru-RU" alt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</a:t>
            </a:r>
            <a:endParaRPr lang="ru-RU" altLang="ru-RU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06" name="Объект 3"/>
          <p:cNvSpPr>
            <a:spLocks noGrp="1"/>
          </p:cNvSpPr>
          <p:nvPr>
            <p:ph sz="half" idx="2"/>
          </p:nvPr>
        </p:nvSpPr>
        <p:spPr>
          <a:xfrm>
            <a:off x="827088" y="2060575"/>
            <a:ext cx="3673475" cy="3529013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– 3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 – 2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и аудит – 3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– 4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и местное управление – 3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– 1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системы – 2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Таможенное дело – 1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работа – 2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18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 – 3 место</a:t>
            </a:r>
          </a:p>
        </p:txBody>
      </p:sp>
      <p:sp>
        <p:nvSpPr>
          <p:cNvPr id="29711" name="Текст 4"/>
          <p:cNvSpPr>
            <a:spLocks noGrp="1"/>
          </p:cNvSpPr>
          <p:nvPr>
            <p:ph type="body" sz="quarter" idx="3"/>
          </p:nvPr>
        </p:nvSpPr>
        <p:spPr>
          <a:xfrm>
            <a:off x="4284663" y="1484313"/>
            <a:ext cx="3887787" cy="504825"/>
          </a:xfrm>
        </p:spPr>
        <p:txBody>
          <a:bodyPr/>
          <a:lstStyle/>
          <a:p>
            <a:pPr algn="ctr">
              <a:defRPr/>
            </a:pPr>
            <a:r>
              <a:rPr lang="ru-RU" alt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Магистратура</a:t>
            </a:r>
          </a:p>
        </p:txBody>
      </p:sp>
      <p:pic>
        <p:nvPicPr>
          <p:cNvPr id="33808" name="Рисунок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652963"/>
            <a:ext cx="107950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Рисунок 1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084763"/>
            <a:ext cx="10795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0" name="Объект 5"/>
          <p:cNvSpPr>
            <a:spLocks noGrp="1"/>
          </p:cNvSpPr>
          <p:nvPr>
            <p:ph sz="quarter" idx="4"/>
          </p:nvPr>
        </p:nvSpPr>
        <p:spPr>
          <a:xfrm>
            <a:off x="4643438" y="2060575"/>
            <a:ext cx="3960812" cy="4032250"/>
          </a:xfrm>
        </p:spPr>
        <p:txBody>
          <a:bodyPr/>
          <a:lstStyle/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20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– 2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20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и аудит – 2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20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Финансы – 2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20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 – 3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20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и местное управление – 2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20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работа – 2 место</a:t>
            </a: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altLang="ru-RU" sz="2000" b="1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системы – 4 место</a:t>
            </a:r>
          </a:p>
          <a:p>
            <a:endParaRPr lang="ru-RU" altLang="ru-RU" smtClean="0"/>
          </a:p>
        </p:txBody>
      </p:sp>
      <p:pic>
        <p:nvPicPr>
          <p:cNvPr id="33811" name="Рисунок 15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5229225"/>
            <a:ext cx="11525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Рисунок 1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5229225"/>
            <a:ext cx="10795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Рисунок 19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229225"/>
            <a:ext cx="10810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4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EA6716-6C45-46DA-A725-18C3D171A94F}" type="slidenum">
              <a:rPr lang="ru-RU" altLang="ru-RU" sz="1200" smtClean="0">
                <a:solidFill>
                  <a:schemeClr val="tx1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ru-RU" altLang="ru-RU" sz="120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25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258888" y="274638"/>
            <a:ext cx="7427912" cy="706437"/>
          </a:xfrm>
          <a:blipFill dpi="0" rotWithShape="0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algn="ctr" eaLnBrk="1" hangingPunct="1"/>
            <a:r>
              <a:rPr lang="ru-RU" altLang="ru-RU" sz="2800" b="1" i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факультетов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44855587"/>
              </p:ext>
            </p:extLst>
          </p:nvPr>
        </p:nvGraphicFramePr>
        <p:xfrm>
          <a:off x="683568" y="1397000"/>
          <a:ext cx="784887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74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7ED901E-0BFF-4EA1-AAB8-C3E0F3C48119}" type="slidenum">
              <a:rPr lang="ru-RU" altLang="ru-RU" smtClean="0">
                <a:solidFill>
                  <a:srgbClr val="898989"/>
                </a:solidFill>
              </a:rPr>
              <a:pPr/>
              <a:t>9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1258888" y="274638"/>
            <a:ext cx="7427912" cy="706437"/>
          </a:xfrm>
        </p:spPr>
        <p:txBody>
          <a:bodyPr/>
          <a:lstStyle/>
          <a:p>
            <a:pPr algn="ctr" eaLnBrk="1" hangingPunct="1"/>
            <a:r>
              <a:rPr lang="ru-RU" altLang="ru-RU" sz="2800" b="1" i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Кафедры университета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80270013"/>
              </p:ext>
            </p:extLst>
          </p:nvPr>
        </p:nvGraphicFramePr>
        <p:xfrm>
          <a:off x="251521" y="1268760"/>
          <a:ext cx="871296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277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823B17D-E253-474F-98F6-16A2757426AC}" type="slidenum">
              <a:rPr lang="ru-RU" altLang="ru-RU" smtClean="0">
                <a:solidFill>
                  <a:srgbClr val="898989"/>
                </a:solidFill>
              </a:rPr>
              <a:pPr/>
              <a:t>10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827088" y="115888"/>
            <a:ext cx="7859712" cy="812800"/>
          </a:xfrm>
        </p:spPr>
        <p:txBody>
          <a:bodyPr/>
          <a:lstStyle/>
          <a:p>
            <a:pPr algn="ctr" eaLnBrk="1" hangingPunct="1"/>
            <a:r>
              <a:rPr lang="ru-RU" altLang="ru-RU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контингента обучающихся КАЗУЭФМТ  </a:t>
            </a:r>
            <a:br>
              <a:rPr lang="ru-RU" altLang="ru-RU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период с 2012 по 2018 гг. (по состоянию на  1 октября)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389943"/>
              </p:ext>
            </p:extLst>
          </p:nvPr>
        </p:nvGraphicFramePr>
        <p:xfrm>
          <a:off x="755579" y="1196751"/>
          <a:ext cx="7560839" cy="4572621"/>
        </p:xfrm>
        <a:graphic>
          <a:graphicData uri="http://schemas.openxmlformats.org/drawingml/2006/table">
            <a:tbl>
              <a:tblPr/>
              <a:tblGrid>
                <a:gridCol w="1978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7283">
                  <a:extLst>
                    <a:ext uri="{9D8B030D-6E8A-4147-A177-3AD203B41FA5}">
                      <a16:colId xmlns="" xmlns:a16="http://schemas.microsoft.com/office/drawing/2014/main" val="2608282963"/>
                    </a:ext>
                  </a:extLst>
                </a:gridCol>
                <a:gridCol w="77728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72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72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69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0824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7944">
                  <a:extLst>
                    <a:ext uri="{9D8B030D-6E8A-4147-A177-3AD203B41FA5}">
                      <a16:colId xmlns="" xmlns:a16="http://schemas.microsoft.com/office/drawing/2014/main" val="2497519593"/>
                    </a:ext>
                  </a:extLst>
                </a:gridCol>
              </a:tblGrid>
              <a:tr h="8390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5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Уровень, форма обучения</a:t>
                      </a:r>
                      <a:endParaRPr lang="ru-RU" sz="15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5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2012-2013 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5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2013-2014 </a:t>
                      </a:r>
                      <a:endParaRPr lang="ru-RU" sz="15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5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2014-2015 </a:t>
                      </a:r>
                      <a:endParaRPr lang="ru-RU" sz="15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5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2015-2016 </a:t>
                      </a:r>
                      <a:endParaRPr lang="ru-RU" sz="15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55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2016-2017 </a:t>
                      </a:r>
                      <a:endParaRPr lang="ru-RU" sz="155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5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2017-   2018 </a:t>
                      </a:r>
                      <a:endParaRPr kumimoji="0" lang="ru-RU" sz="155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55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2018-2019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3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2585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2629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2948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3359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3441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3291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3017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122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Очная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1604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1869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2406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2756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2769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2532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2286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122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Заочная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614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760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542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603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672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759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731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122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Вечерняя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1228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Магистратура</a:t>
                      </a:r>
                    </a:p>
                  </a:txBody>
                  <a:tcPr marL="91426" marR="91426" marT="45726" marB="4572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647</a:t>
                      </a:r>
                      <a:endParaRPr kumimoji="0" lang="ru-RU" sz="1600" b="1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803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611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553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646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533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322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1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Докторантура</a:t>
                      </a:r>
                      <a:r>
                        <a:rPr lang="en-US" sz="1600" b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600" b="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Phd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kumimoji="0" lang="ru-RU" sz="16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6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16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70103966"/>
                  </a:ext>
                </a:extLst>
              </a:tr>
              <a:tr h="5899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Слушатели МВА, </a:t>
                      </a:r>
                      <a:r>
                        <a:rPr lang="en-US" sz="1600" b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DBA</a:t>
                      </a:r>
                      <a:endParaRPr lang="ru-RU" sz="1600" b="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106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83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по вузу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3232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3432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3574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3930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26" marR="91426" marT="45726" marB="457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3934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3411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3877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41960B9-11CA-453E-8192-4AF9BFA73E6D}" type="slidenum">
              <a:rPr lang="ru-RU" altLang="ru-RU" smtClean="0">
                <a:solidFill>
                  <a:srgbClr val="898989"/>
                </a:solidFill>
              </a:rPr>
              <a:pPr/>
              <a:t>11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571500" y="260350"/>
            <a:ext cx="8067675" cy="739775"/>
          </a:xfrm>
        </p:spPr>
        <p:txBody>
          <a:bodyPr/>
          <a:lstStyle/>
          <a:p>
            <a:pPr algn="ctr" eaLnBrk="1" hangingPunct="1"/>
            <a:r>
              <a:rPr lang="ru-RU" altLang="ru-RU" sz="20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приема обучающихся в </a:t>
            </a:r>
            <a:r>
              <a:rPr lang="ru-RU" altLang="ru-RU" sz="2000" b="1" i="1" dirty="0" err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КазУЭФМТ</a:t>
            </a:r>
            <a:r>
              <a:rPr lang="ru-RU" altLang="ru-RU" sz="20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формам и уровням подготовки  в период </a:t>
            </a:r>
            <a:br>
              <a:rPr lang="ru-RU" altLang="ru-RU" sz="20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2012 по 2018 гг.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090838"/>
              </p:ext>
            </p:extLst>
          </p:nvPr>
        </p:nvGraphicFramePr>
        <p:xfrm>
          <a:off x="611188" y="1268759"/>
          <a:ext cx="8281293" cy="5027563"/>
        </p:xfrm>
        <a:graphic>
          <a:graphicData uri="http://schemas.openxmlformats.org/drawingml/2006/table">
            <a:tbl>
              <a:tblPr firstRow="1" firstCol="1" bandRow="1"/>
              <a:tblGrid>
                <a:gridCol w="2927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39053">
                  <a:extLst>
                    <a:ext uri="{9D8B030D-6E8A-4147-A177-3AD203B41FA5}">
                      <a16:colId xmlns="" xmlns:a16="http://schemas.microsoft.com/office/drawing/2014/main" val="2821534160"/>
                    </a:ext>
                  </a:extLst>
                </a:gridCol>
                <a:gridCol w="6578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09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040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0404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3095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5785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43676">
                  <a:extLst>
                    <a:ext uri="{9D8B030D-6E8A-4147-A177-3AD203B41FA5}">
                      <a16:colId xmlns="" xmlns:a16="http://schemas.microsoft.com/office/drawing/2014/main" val="2771108559"/>
                    </a:ext>
                  </a:extLst>
                </a:gridCol>
                <a:gridCol w="720081">
                  <a:extLst>
                    <a:ext uri="{9D8B030D-6E8A-4147-A177-3AD203B41FA5}">
                      <a16:colId xmlns="" xmlns:a16="http://schemas.microsoft.com/office/drawing/2014/main" val="3090649031"/>
                    </a:ext>
                  </a:extLst>
                </a:gridCol>
              </a:tblGrid>
              <a:tr h="240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2016 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2017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2018</a:t>
                      </a:r>
                      <a:endParaRPr kumimoji="0" lang="ru-RU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ru-RU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0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000" b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Прием</a:t>
                      </a:r>
                      <a:endParaRPr kumimoji="0" lang="ru-RU" sz="10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000" b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том числе, переводы и восстановления</a:t>
                      </a:r>
                      <a:endParaRPr kumimoji="0" lang="ru-RU" sz="10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034620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всего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557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811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855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1071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997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956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Очная 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377</a:t>
                      </a:r>
                    </a:p>
                  </a:txBody>
                  <a:tcPr marL="68580" marR="68580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395</a:t>
                      </a:r>
                    </a:p>
                  </a:txBody>
                  <a:tcPr marL="68580" marR="68580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636</a:t>
                      </a:r>
                    </a:p>
                  </a:txBody>
                  <a:tcPr marL="68580" marR="68580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671</a:t>
                      </a:r>
                    </a:p>
                  </a:txBody>
                  <a:tcPr marL="68580" marR="68580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866</a:t>
                      </a:r>
                    </a:p>
                  </a:txBody>
                  <a:tcPr marL="68580" marR="68580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636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26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Заочная , ДОТ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205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04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Магистратура, всего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510</a:t>
                      </a:r>
                      <a:endParaRPr lang="ru-RU" sz="160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647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536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409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528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256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06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Научно-педагогическое направление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184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87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Профильное направление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376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463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390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310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26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Докторантура, </a:t>
                      </a:r>
                      <a:r>
                        <a:rPr kumimoji="0" lang="ru-RU" sz="16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PhD</a:t>
                      </a:r>
                      <a:endParaRPr kumimoji="0" lang="ru-RU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9E1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26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Прием на МВА, </a:t>
                      </a:r>
                      <a:r>
                        <a:rPr kumimoji="0" lang="en-US" sz="16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DBA</a:t>
                      </a:r>
                      <a:endParaRPr kumimoji="0" lang="ru-RU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9E1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00845815"/>
                  </a:ext>
                </a:extLst>
              </a:tr>
              <a:tr h="580427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1074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1204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1362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1282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1633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1476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1241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1" algn="l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</a:t>
                      </a:r>
                      <a:endParaRPr lang="ru-RU" sz="16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8954">
                <a:tc grid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7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42110"/>
                  </a:ext>
                </a:extLst>
              </a:tr>
            </a:tbl>
          </a:graphicData>
        </a:graphic>
      </p:graphicFrame>
      <p:sp>
        <p:nvSpPr>
          <p:cNvPr id="3697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2B9FBFBE-CC27-4B3E-9696-097C4C07E3BB}" type="slidenum">
              <a:rPr lang="ru-RU" altLang="ru-RU" smtClean="0">
                <a:solidFill>
                  <a:srgbClr val="898989"/>
                </a:solidFill>
              </a:rPr>
              <a:pPr/>
              <a:t>12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60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971550" y="115888"/>
            <a:ext cx="7886700" cy="1325562"/>
          </a:xfrm>
        </p:spPr>
        <p:txBody>
          <a:bodyPr/>
          <a:lstStyle/>
          <a:p>
            <a:pPr algn="ctr"/>
            <a:r>
              <a:rPr lang="ru-RU" altLang="ru-RU" sz="2200" b="1" i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Удельный вес вузов на образовательном рынке </a:t>
            </a:r>
            <a:br>
              <a:rPr lang="ru-RU" altLang="ru-RU" sz="2200" b="1" i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i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Астаны по итогам приема 2017 г., %</a:t>
            </a:r>
            <a:br>
              <a:rPr lang="ru-RU" altLang="ru-RU" sz="2200" b="1" i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200" b="1" i="1" smtClean="0">
              <a:solidFill>
                <a:srgbClr val="B418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323850" y="1196975"/>
          <a:ext cx="8496299" cy="1839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042">
                  <a:extLst>
                    <a:ext uri="{9D8B030D-6E8A-4147-A177-3AD203B41FA5}">
                      <a16:colId xmlns="" xmlns:a16="http://schemas.microsoft.com/office/drawing/2014/main" val="2848061940"/>
                    </a:ext>
                  </a:extLst>
                </a:gridCol>
                <a:gridCol w="504018">
                  <a:extLst>
                    <a:ext uri="{9D8B030D-6E8A-4147-A177-3AD203B41FA5}">
                      <a16:colId xmlns="" xmlns:a16="http://schemas.microsoft.com/office/drawing/2014/main" val="613106548"/>
                    </a:ext>
                  </a:extLst>
                </a:gridCol>
                <a:gridCol w="661113">
                  <a:extLst>
                    <a:ext uri="{9D8B030D-6E8A-4147-A177-3AD203B41FA5}">
                      <a16:colId xmlns="" xmlns:a16="http://schemas.microsoft.com/office/drawing/2014/main" val="2425904795"/>
                    </a:ext>
                  </a:extLst>
                </a:gridCol>
                <a:gridCol w="922943">
                  <a:extLst>
                    <a:ext uri="{9D8B030D-6E8A-4147-A177-3AD203B41FA5}">
                      <a16:colId xmlns="" xmlns:a16="http://schemas.microsoft.com/office/drawing/2014/main" val="549047870"/>
                    </a:ext>
                  </a:extLst>
                </a:gridCol>
                <a:gridCol w="792028">
                  <a:extLst>
                    <a:ext uri="{9D8B030D-6E8A-4147-A177-3AD203B41FA5}">
                      <a16:colId xmlns="" xmlns:a16="http://schemas.microsoft.com/office/drawing/2014/main" val="3005295654"/>
                    </a:ext>
                  </a:extLst>
                </a:gridCol>
                <a:gridCol w="864031">
                  <a:extLst>
                    <a:ext uri="{9D8B030D-6E8A-4147-A177-3AD203B41FA5}">
                      <a16:colId xmlns="" xmlns:a16="http://schemas.microsoft.com/office/drawing/2014/main" val="3244253758"/>
                    </a:ext>
                  </a:extLst>
                </a:gridCol>
                <a:gridCol w="648023">
                  <a:extLst>
                    <a:ext uri="{9D8B030D-6E8A-4147-A177-3AD203B41FA5}">
                      <a16:colId xmlns="" xmlns:a16="http://schemas.microsoft.com/office/drawing/2014/main" val="2916604056"/>
                    </a:ext>
                  </a:extLst>
                </a:gridCol>
                <a:gridCol w="792028">
                  <a:extLst>
                    <a:ext uri="{9D8B030D-6E8A-4147-A177-3AD203B41FA5}">
                      <a16:colId xmlns="" xmlns:a16="http://schemas.microsoft.com/office/drawing/2014/main" val="3144063234"/>
                    </a:ext>
                  </a:extLst>
                </a:gridCol>
                <a:gridCol w="864031">
                  <a:extLst>
                    <a:ext uri="{9D8B030D-6E8A-4147-A177-3AD203B41FA5}">
                      <a16:colId xmlns="" xmlns:a16="http://schemas.microsoft.com/office/drawing/2014/main" val="380122867"/>
                    </a:ext>
                  </a:extLst>
                </a:gridCol>
                <a:gridCol w="523651">
                  <a:extLst>
                    <a:ext uri="{9D8B030D-6E8A-4147-A177-3AD203B41FA5}">
                      <a16:colId xmlns="" xmlns:a16="http://schemas.microsoft.com/office/drawing/2014/main" val="1051710326"/>
                    </a:ext>
                  </a:extLst>
                </a:gridCol>
                <a:gridCol w="772391">
                  <a:extLst>
                    <a:ext uri="{9D8B030D-6E8A-4147-A177-3AD203B41FA5}">
                      <a16:colId xmlns="" xmlns:a16="http://schemas.microsoft.com/office/drawing/2014/main" val="3333778814"/>
                    </a:ext>
                  </a:extLst>
                </a:gridCol>
              </a:tblGrid>
              <a:tr h="434324"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ЕНУ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КазАТУ</a:t>
                      </a:r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КазУЭФМТ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КАЗГЮУ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Фин. академия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Туран-Астана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КазУТБ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"Астана"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ЕАГИ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по городу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>
                    <a:solidFill>
                      <a:srgbClr val="FCE9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63816212"/>
                  </a:ext>
                </a:extLst>
              </a:tr>
              <a:tr h="226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Бакалавриат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77810078"/>
                  </a:ext>
                </a:extLst>
              </a:tr>
              <a:tr h="275463">
                <a:tc>
                  <a:txBody>
                    <a:bodyPr/>
                    <a:lstStyle/>
                    <a:p>
                      <a:pPr marL="0" algn="just" rtl="0" eaLnBrk="1" fontAlgn="ctr" latinLnBrk="0" hangingPunct="1"/>
                      <a:r>
                        <a:rPr lang="ru-RU" sz="12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Магистратура</a:t>
                      </a: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38,7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71960914"/>
                  </a:ext>
                </a:extLst>
              </a:tr>
              <a:tr h="375468">
                <a:tc>
                  <a:txBody>
                    <a:bodyPr/>
                    <a:lstStyle/>
                    <a:p>
                      <a:pPr marL="0" algn="just" rtl="0" eaLnBrk="1" fontAlgn="ctr" latinLnBrk="0" hangingPunct="1"/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в общем приеме</a:t>
                      </a:r>
                      <a:endParaRPr lang="ru-RU" sz="1200" b="1" u="none" strike="noStrik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39,3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100,0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65764876"/>
                  </a:ext>
                </a:extLst>
              </a:tr>
              <a:tr h="527885">
                <a:tc gridSpan="11">
                  <a:txBody>
                    <a:bodyPr/>
                    <a:lstStyle/>
                    <a:p>
                      <a:pPr marL="0" marR="0" lvl="0" indent="0" algn="just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 р и м е ч а н и е: прием на все специальности данных вузов</a:t>
                      </a:r>
                      <a:r>
                        <a:rPr kumimoji="0" lang="ru-RU" sz="11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100" b="1" i="1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кроме Казахского национального университета</a:t>
                      </a:r>
                      <a:r>
                        <a:rPr kumimoji="0" lang="ru-RU" sz="1100" b="0" i="1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искусств и Медицинского университета «Астана»</a:t>
                      </a:r>
                      <a:endParaRPr kumimoji="0" lang="ru-RU" sz="1100" b="1" i="1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4" marR="9524" marT="9530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CE9E4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5375908"/>
                  </a:ext>
                </a:extLst>
              </a:tr>
            </a:tbl>
          </a:graphicData>
        </a:graphic>
      </p:graphicFrame>
      <p:graphicFrame>
        <p:nvGraphicFramePr>
          <p:cNvPr id="42051" name="Диаграмма 5"/>
          <p:cNvGraphicFramePr>
            <a:graphicFrameLocks/>
          </p:cNvGraphicFramePr>
          <p:nvPr/>
        </p:nvGraphicFramePr>
        <p:xfrm>
          <a:off x="1136650" y="3017838"/>
          <a:ext cx="7158038" cy="341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" name="Диаграмма" r:id="rId4" imgW="7163421" imgH="3420152" progId="Excel.Chart.8">
                  <p:embed/>
                </p:oleObj>
              </mc:Choice>
              <mc:Fallback>
                <p:oleObj name="Диаграмма" r:id="rId4" imgW="7163421" imgH="3420152" progId="Excel.Chart.8">
                  <p:embed/>
                  <p:pic>
                    <p:nvPicPr>
                      <p:cNvPr id="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6650" y="3017838"/>
                        <a:ext cx="7158038" cy="341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5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7544E040-51C7-451D-B1FF-26D5218DD523}" type="slidenum">
              <a:rPr lang="ru-RU" altLang="ru-RU" smtClean="0">
                <a:solidFill>
                  <a:srgbClr val="898989"/>
                </a:solidFill>
              </a:rPr>
              <a:pPr/>
              <a:t>13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7972425" cy="857250"/>
          </a:xfrm>
        </p:spPr>
        <p:txBody>
          <a:bodyPr/>
          <a:lstStyle/>
          <a:p>
            <a:pPr algn="ctr" eaLnBrk="1" hangingPunct="1"/>
            <a:r>
              <a:rPr lang="ru-RU" alt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выпуска бакалавров и магистров  </a:t>
            </a:r>
            <a:br>
              <a:rPr lang="ru-RU" alt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2013 по 2018 гг.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774475"/>
              </p:ext>
            </p:extLst>
          </p:nvPr>
        </p:nvGraphicFramePr>
        <p:xfrm>
          <a:off x="684213" y="1357313"/>
          <a:ext cx="8102600" cy="4689475"/>
        </p:xfrm>
        <a:graphic>
          <a:graphicData uri="http://schemas.openxmlformats.org/drawingml/2006/table">
            <a:tbl>
              <a:tblPr/>
              <a:tblGrid>
                <a:gridCol w="2159000">
                  <a:extLst>
                    <a:ext uri="{9D8B030D-6E8A-4147-A177-3AD203B41FA5}">
                      <a16:colId xmlns="" xmlns:a16="http://schemas.microsoft.com/office/drawing/2014/main" val="1090718627"/>
                    </a:ext>
                  </a:extLst>
                </a:gridCol>
                <a:gridCol w="936699">
                  <a:extLst>
                    <a:ext uri="{9D8B030D-6E8A-4147-A177-3AD203B41FA5}">
                      <a16:colId xmlns="" xmlns:a16="http://schemas.microsoft.com/office/drawing/2014/main" val="2740721218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850702501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1382134114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861643102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311543132"/>
                    </a:ext>
                  </a:extLst>
                </a:gridCol>
                <a:gridCol w="902445">
                  <a:extLst>
                    <a:ext uri="{9D8B030D-6E8A-4147-A177-3AD203B41FA5}">
                      <a16:colId xmlns="" xmlns:a16="http://schemas.microsoft.com/office/drawing/2014/main" val="3272343812"/>
                    </a:ext>
                  </a:extLst>
                </a:gridCol>
              </a:tblGrid>
              <a:tr h="9556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обучения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94907504"/>
                  </a:ext>
                </a:extLst>
              </a:tr>
              <a:tr h="533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845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924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1048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941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918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35156"/>
                  </a:ext>
                </a:extLst>
              </a:tr>
              <a:tr h="533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68575" marR="68575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93518055"/>
                  </a:ext>
                </a:extLst>
              </a:tr>
              <a:tr h="533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очная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583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776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665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578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0235081"/>
                  </a:ext>
                </a:extLst>
              </a:tr>
              <a:tr h="533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заочная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276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340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086717"/>
                  </a:ext>
                </a:extLst>
              </a:tr>
              <a:tr h="533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вечерняя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39999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9615599"/>
                  </a:ext>
                </a:extLst>
              </a:tr>
              <a:tr h="533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Магистратура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475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397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768596"/>
                  </a:ext>
                </a:extLst>
              </a:tr>
              <a:tr h="5334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ВУЗу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1294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1482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1445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eaLnBrk="0" fontAlgn="base" hangingPunct="0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1409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1152</a:t>
                      </a:r>
                    </a:p>
                  </a:txBody>
                  <a:tcPr marL="68575" marR="6857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195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3775709"/>
                  </a:ext>
                </a:extLst>
              </a:tr>
            </a:tbl>
          </a:graphicData>
        </a:graphic>
      </p:graphicFrame>
      <p:sp>
        <p:nvSpPr>
          <p:cNvPr id="4307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716801D-D0AC-43CC-8101-2F85BFE3F812}" type="slidenum">
              <a:rPr lang="ru-RU" altLang="ru-RU" smtClean="0">
                <a:solidFill>
                  <a:srgbClr val="898989"/>
                </a:solidFill>
              </a:rPr>
              <a:pPr/>
              <a:t>14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>
          <a:xfrm>
            <a:off x="714375" y="188913"/>
            <a:ext cx="7972425" cy="792162"/>
          </a:xfrm>
        </p:spPr>
        <p:txBody>
          <a:bodyPr/>
          <a:lstStyle/>
          <a:p>
            <a:pPr algn="ctr" eaLnBrk="1" hangingPunct="1"/>
            <a:r>
              <a:rPr lang="ru-RU" altLang="ru-RU" sz="24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трудоустройства выпускников </a:t>
            </a:r>
            <a:br>
              <a:rPr lang="ru-RU" altLang="ru-RU" sz="24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i="1" dirty="0" err="1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КазУЭФМТ</a:t>
            </a:r>
            <a:r>
              <a:rPr lang="ru-RU" altLang="ru-RU" sz="2400" b="1" i="1" dirty="0" smtClean="0">
                <a:solidFill>
                  <a:srgbClr val="B418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 2013 по 2018 гг., %</a:t>
            </a:r>
          </a:p>
        </p:txBody>
      </p:sp>
      <p:sp>
        <p:nvSpPr>
          <p:cNvPr id="4403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C0EA803-82AD-4696-88B8-C4C7B8632C48}" type="slidenum">
              <a:rPr lang="ru-RU" altLang="ru-RU" smtClean="0">
                <a:solidFill>
                  <a:srgbClr val="898989"/>
                </a:solidFill>
              </a:rPr>
              <a:pPr/>
              <a:t>15</a:t>
            </a:fld>
            <a:endParaRPr lang="ru-RU" altLang="ru-RU" dirty="0" smtClean="0">
              <a:solidFill>
                <a:srgbClr val="898989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2764628"/>
              </p:ext>
            </p:extLst>
          </p:nvPr>
        </p:nvGraphicFramePr>
        <p:xfrm>
          <a:off x="827584" y="1556792"/>
          <a:ext cx="784887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115888"/>
            <a:ext cx="8115300" cy="10096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Динамика качественного и количественного состава ППС  </a:t>
            </a:r>
            <a:r>
              <a:rPr lang="ru-RU" sz="2000" b="1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КазУЭФМТ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 с 2012 по 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. на 1 октября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817849"/>
              </p:ext>
            </p:extLst>
          </p:nvPr>
        </p:nvGraphicFramePr>
        <p:xfrm>
          <a:off x="539750" y="1052737"/>
          <a:ext cx="7993064" cy="5253139"/>
        </p:xfrm>
        <a:graphic>
          <a:graphicData uri="http://schemas.openxmlformats.org/drawingml/2006/table">
            <a:tbl>
              <a:tblPr/>
              <a:tblGrid>
                <a:gridCol w="23040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08486">
                  <a:extLst>
                    <a:ext uri="{9D8B030D-6E8A-4147-A177-3AD203B41FA5}">
                      <a16:colId xmlns="" xmlns:a16="http://schemas.microsoft.com/office/drawing/2014/main" val="3767517136"/>
                    </a:ext>
                  </a:extLst>
                </a:gridCol>
              </a:tblGrid>
              <a:tr h="5760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just" rtl="0" fontAlgn="ctr"/>
                      <a:r>
                        <a:rPr lang="ru-RU" sz="12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2012-2013</a:t>
                      </a:r>
                      <a:endParaRPr lang="ru-RU" sz="12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2013-2014</a:t>
                      </a:r>
                      <a:endParaRPr lang="ru-RU" sz="12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2014-2015</a:t>
                      </a:r>
                      <a:endParaRPr lang="ru-RU" sz="12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2015-2016</a:t>
                      </a:r>
                      <a:endParaRPr lang="ru-RU" sz="12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2016-2017</a:t>
                      </a:r>
                      <a:endParaRPr lang="ru-RU" sz="12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2017-2018</a:t>
                      </a:r>
                      <a:endParaRPr lang="ru-RU" sz="12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1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Общая  численность ППС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227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242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280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277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258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224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37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Численность штатных ППС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201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226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234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243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237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211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8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87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Доля штатного ППС к общей численности, %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88,5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93,4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83,6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87,3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91,9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94,2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87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Численность ППС с </a:t>
                      </a:r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учен. степенью </a:t>
                      </a:r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и званиями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107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126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137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143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127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115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34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в том числе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282B6A"/>
                        </a:solidFill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282B6A"/>
                        </a:solidFill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282B6A"/>
                        </a:solidFill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282B6A"/>
                        </a:solidFill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282B6A"/>
                        </a:solidFill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rgbClr val="282B6A"/>
                        </a:solidFill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37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 - кандидатов наук, доцентов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74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84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96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90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81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69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19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- докторов наук, профессоров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28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34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34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2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- докторов </a:t>
                      </a:r>
                      <a:r>
                        <a:rPr lang="en-US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PhD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96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 err="1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Остепененность</a:t>
                      </a:r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 штатного ППС, %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53,2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55,8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58,6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58,85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53,6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54,5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2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Средний возраст ППС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51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44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43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43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37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Средний возраст </a:t>
                      </a:r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зав. </a:t>
                      </a:r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кафедрами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54,2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55,2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53,2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49,5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49,5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78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Средний возраст ППС с </a:t>
                      </a:r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учен. степенью </a:t>
                      </a:r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и званиями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52,3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49,2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48,2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48,2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887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36000" algn="l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Доля</a:t>
                      </a:r>
                      <a:r>
                        <a:rPr lang="ru-RU" sz="1200" b="0" i="0" u="none" strike="noStrike" baseline="0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 молодых ученых (до 35 лет), %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25,6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24,1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24,3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33,7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29,5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30,1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25239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Количество уволенных ППС (чел.)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4" marR="7514" marT="751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282B6A"/>
                          </a:solidFill>
                          <a:latin typeface="+mn-lt"/>
                          <a:cs typeface="Times New Roman" pitchFamily="18" charset="0"/>
                        </a:rPr>
                        <a:t>48</a:t>
                      </a:r>
                      <a:endParaRPr lang="ru-RU" sz="1200" dirty="0">
                        <a:solidFill>
                          <a:srgbClr val="282B6A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32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99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80</a:t>
                      </a:r>
                      <a:endParaRPr lang="ru-RU" sz="12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98</a:t>
                      </a:r>
                      <a:endParaRPr lang="ru-RU" sz="800" b="0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0" hangingPunct="1"/>
                      <a:r>
                        <a:rPr lang="ru-RU" sz="1200" b="0" i="0" u="none" strike="noStrike" kern="1200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83</a:t>
                      </a:r>
                      <a:endParaRPr lang="ru-RU" sz="1200" b="0" i="0" u="none" strike="noStrike" kern="1200" dirty="0">
                        <a:solidFill>
                          <a:srgbClr val="282B6A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7514" marR="7514" marT="7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  <a:alpha val="13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4405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00CB1EA-F960-459C-855A-37A3A1A172E7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5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14313"/>
            <a:ext cx="8393113" cy="78581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Качественный и количественный </a:t>
            </a:r>
            <a:b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состав ППС  </a:t>
            </a:r>
            <a:r>
              <a:rPr lang="ru-RU" sz="1800" b="1" dirty="0" err="1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КазУЭФМТ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по состоянию на 1 октября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г.</a:t>
            </a:r>
          </a:p>
        </p:txBody>
      </p:sp>
      <p:sp>
        <p:nvSpPr>
          <p:cNvPr id="55299" name="Прямоугольник 3"/>
          <p:cNvSpPr>
            <a:spLocks noChangeArrowheads="1"/>
          </p:cNvSpPr>
          <p:nvPr/>
        </p:nvSpPr>
        <p:spPr bwMode="auto">
          <a:xfrm>
            <a:off x="357188" y="1268413"/>
            <a:ext cx="817562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Университете работает </a:t>
            </a:r>
            <a:r>
              <a:rPr lang="ru-RU" altLang="ru-RU" sz="2200" dirty="0" smtClean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224 </a:t>
            </a: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 штатные – </a:t>
            </a:r>
            <a:r>
              <a:rPr lang="ru-RU" altLang="ru-RU" sz="2200" dirty="0" smtClean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211чел</a:t>
            </a: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altLang="ru-RU" sz="2200" dirty="0" smtClean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94,5%)</a:t>
            </a:r>
            <a:endParaRPr lang="ru-RU" altLang="ru-RU" sz="2200" dirty="0">
              <a:solidFill>
                <a:srgbClr val="282B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00" name="Прямоугольник 4"/>
          <p:cNvSpPr>
            <a:spLocks noChangeArrowheads="1"/>
          </p:cNvSpPr>
          <p:nvPr/>
        </p:nvSpPr>
        <p:spPr bwMode="auto">
          <a:xfrm>
            <a:off x="285750" y="2000250"/>
            <a:ext cx="3429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dirty="0" err="1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Остепененность</a:t>
            </a: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200" dirty="0" smtClean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54,5%: </a:t>
            </a:r>
            <a:endParaRPr lang="ru-RU" altLang="ru-RU" sz="2200" dirty="0">
              <a:solidFill>
                <a:srgbClr val="282B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доктора наук – </a:t>
            </a:r>
            <a:r>
              <a:rPr lang="ru-RU" altLang="ru-RU" sz="2200" dirty="0" smtClean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кандидаты наук – </a:t>
            </a:r>
            <a:r>
              <a:rPr lang="ru-RU" altLang="ru-RU" sz="2200" dirty="0" smtClean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 </a:t>
            </a: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200" dirty="0" smtClean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магистры – </a:t>
            </a:r>
            <a:r>
              <a:rPr lang="ru-RU" altLang="ru-RU" sz="2200" dirty="0" smtClean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 </a:t>
            </a:r>
            <a:r>
              <a:rPr lang="ru-RU" altLang="ru-RU" sz="2200" dirty="0">
                <a:solidFill>
                  <a:srgbClr val="282B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3000364" y="2071678"/>
          <a:ext cx="5786478" cy="428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5303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32E3423-BB06-46D0-BAAB-7F1FFFD2AD6F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11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>
          <a:xfrm>
            <a:off x="571500" y="115888"/>
            <a:ext cx="8572500" cy="1009650"/>
          </a:xfrm>
        </p:spPr>
        <p:txBody>
          <a:bodyPr/>
          <a:lstStyle/>
          <a:p>
            <a:pPr algn="ctr" eaLnBrk="1" hangingPunct="1"/>
            <a:r>
              <a:rPr lang="ru-RU" altLang="ru-RU" sz="2400" b="1" i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Обладатели государственных званий и наград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429301"/>
              </p:ext>
            </p:extLst>
          </p:nvPr>
        </p:nvGraphicFramePr>
        <p:xfrm>
          <a:off x="500063" y="1214438"/>
          <a:ext cx="8464424" cy="4975301"/>
        </p:xfrm>
        <a:graphic>
          <a:graphicData uri="http://schemas.openxmlformats.org/drawingml/2006/table">
            <a:tbl>
              <a:tblPr/>
              <a:tblGrid>
                <a:gridCol w="17901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209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09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480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2092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6329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64095">
                  <a:extLst>
                    <a:ext uri="{9D8B030D-6E8A-4147-A177-3AD203B41FA5}">
                      <a16:colId xmlns="" xmlns:a16="http://schemas.microsoft.com/office/drawing/2014/main" val="3306010094"/>
                    </a:ext>
                  </a:extLst>
                </a:gridCol>
              </a:tblGrid>
              <a:tr h="5879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just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01.10.2012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01.10.2013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01.10.2014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01.10.2015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01.10.2016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01.10.2017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01.10.2018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75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72000" algn="l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Члены-корреспонденты, академики  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31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75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72000" algn="l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Обладатели государственных </a:t>
                      </a:r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званий и наград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609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72000" algn="l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Почетный работник образования РК (отличник образования РК)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475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72000" algn="l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Нагрудной знак</a:t>
                      </a:r>
                    </a:p>
                    <a:p>
                      <a:pPr marL="72000" algn="l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«Имени Ы. </a:t>
                      </a:r>
                      <a:r>
                        <a:rPr lang="ru-RU" sz="1400" b="1" i="0" u="none" strike="noStrike" dirty="0" err="1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Алтынсарина</a:t>
                      </a:r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»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75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72000" algn="l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Нагрудной</a:t>
                      </a:r>
                      <a:r>
                        <a:rPr lang="ru-RU" sz="1400" b="1" i="0" u="none" strike="noStrike" baseline="0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 знак  «За заслуги в развитии науки РК»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75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72000" algn="l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Обладатели </a:t>
                      </a:r>
                      <a:r>
                        <a:rPr lang="ru-RU" sz="1400" b="1" i="0" u="none" strike="noStrike" dirty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звания "Лучший преподаватель вуза"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1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4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51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74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93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97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71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56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282B6A"/>
                          </a:solidFill>
                          <a:effectLst/>
                          <a:latin typeface="+mn-lt"/>
                        </a:rPr>
                        <a:t>62</a:t>
                      </a:r>
                      <a:endParaRPr lang="ru-RU" sz="1400" b="1" i="0" u="none" strike="noStrike" dirty="0">
                        <a:solidFill>
                          <a:srgbClr val="282B6A"/>
                        </a:solidFill>
                        <a:effectLst/>
                        <a:latin typeface="+mn-lt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7181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1E73D0F-FADD-4643-AAB0-3691CC74B927}" type="slidenum">
              <a:rPr lang="ru-RU" altLang="ru-RU" smtClean="0">
                <a:solidFill>
                  <a:srgbClr val="898989"/>
                </a:solidFill>
              </a:rPr>
              <a:pPr/>
              <a:t>18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>
          <a:xfrm>
            <a:off x="1000125" y="142875"/>
            <a:ext cx="7686675" cy="7858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Динамика показателей повышения квалификации ППС в период с 2012 по </a:t>
            </a:r>
            <a:r>
              <a:rPr lang="ru-RU" alt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4213" y="1196975"/>
          <a:ext cx="7848600" cy="4967383"/>
        </p:xfrm>
        <a:graphic>
          <a:graphicData uri="http://schemas.openxmlformats.org/drawingml/2006/table">
            <a:tbl>
              <a:tblPr/>
              <a:tblGrid>
                <a:gridCol w="17639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19933">
                  <a:extLst>
                    <a:ext uri="{9D8B030D-6E8A-4147-A177-3AD203B41FA5}">
                      <a16:colId xmlns="" xmlns:a16="http://schemas.microsoft.com/office/drawing/2014/main" val="422131533"/>
                    </a:ext>
                  </a:extLst>
                </a:gridCol>
                <a:gridCol w="8641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01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21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011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481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0117">
                  <a:extLst>
                    <a:ext uri="{9D8B030D-6E8A-4147-A177-3AD203B41FA5}">
                      <a16:colId xmlns="" xmlns:a16="http://schemas.microsoft.com/office/drawing/2014/main" val="1379188238"/>
                    </a:ext>
                  </a:extLst>
                </a:gridCol>
              </a:tblGrid>
              <a:tr h="331900"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Кафедры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40000"/>
                      </a:srgb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6078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2012-2013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2013-2014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2014-2015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2015-2016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2016-2017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2017-2018</a:t>
                      </a:r>
                      <a:endParaRPr kumimoji="0" lang="ru-RU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19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Финансы*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04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Банковское дело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042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и аудит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297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 и ПЭ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82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работа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работа и туризм*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04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 и сервис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042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19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 и право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 и маркетинг*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55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123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Казахский и иностранные языки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042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Дизайн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039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по  вузу: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116 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134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163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152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0293">
                <a:tc gridSpan="8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 р и м е ч а н и е: * - кафедры с 2017-18 учебного года </a:t>
                      </a:r>
                    </a:p>
                  </a:txBody>
                  <a:tcPr marL="68583" marR="68583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68429272"/>
                  </a:ext>
                </a:extLst>
              </a:tr>
            </a:tbl>
          </a:graphicData>
        </a:graphic>
      </p:graphicFrame>
      <p:sp>
        <p:nvSpPr>
          <p:cNvPr id="58495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EAB4B53-1F5C-4658-8B94-B18BAABBBBD7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57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186737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Успеваемость обучающихся в период </a:t>
            </a:r>
            <a:b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с 2013 по </a:t>
            </a:r>
            <a:r>
              <a:rPr lang="ru-RU" alt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гг.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1268413"/>
          <a:ext cx="8291512" cy="5205511"/>
        </p:xfrm>
        <a:graphic>
          <a:graphicData uri="http://schemas.openxmlformats.org/drawingml/2006/table">
            <a:tbl>
              <a:tblPr/>
              <a:tblGrid>
                <a:gridCol w="12079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07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07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79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079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079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3845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3487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</a:t>
                      </a:r>
                    </a:p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9144" marR="9144" marT="91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Магистратура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7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Качество, %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Качество, %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449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1D7">
                        <a:alpha val="5000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Зимняя сессия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1D7">
                        <a:alpha val="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87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2013-2014</a:t>
                      </a:r>
                    </a:p>
                  </a:txBody>
                  <a:tcPr marL="9144" marR="9144" marT="91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97,66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87,33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86,9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87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2014-2015</a:t>
                      </a:r>
                    </a:p>
                  </a:txBody>
                  <a:tcPr marL="9144" marR="9144" marT="91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93,71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78,36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78,06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85,3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87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2015-2016</a:t>
                      </a:r>
                    </a:p>
                  </a:txBody>
                  <a:tcPr marL="9144" marR="9144" marT="91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95,23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80,59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79,5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86,7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34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2016-2017</a:t>
                      </a:r>
                    </a:p>
                  </a:txBody>
                  <a:tcPr marL="9144" marR="9144" marT="91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94,11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81,27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79,6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99,62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85,47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34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2017-2018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90,48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74,71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72,6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90,8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88,1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48544311"/>
                  </a:ext>
                </a:extLst>
              </a:tr>
              <a:tr h="348713">
                <a:tc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1D7">
                        <a:alpha val="5000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Летняя сессия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" marR="9144" marT="914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1D7">
                        <a:alpha val="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144" marR="9144" marT="91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7743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2013-2014</a:t>
                      </a:r>
                    </a:p>
                  </a:txBody>
                  <a:tcPr marL="6475" marR="6475" marT="64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97,7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81,35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81,17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99,3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98,9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86,9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083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2014-2015</a:t>
                      </a:r>
                    </a:p>
                  </a:txBody>
                  <a:tcPr marL="6475" marR="6475" marT="64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95,07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79,31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78,67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96,67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96,08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87,2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261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2015-2016</a:t>
                      </a:r>
                    </a:p>
                  </a:txBody>
                  <a:tcPr marL="6475" marR="6475" marT="64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97,98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82,60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81,90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87,0</a:t>
                      </a: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2016-2017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89,36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76,88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75,7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99,1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94,5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87,4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0632619"/>
                  </a:ext>
                </a:extLst>
              </a:tr>
              <a:tr h="2807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2017-2018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87,94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72,57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68,5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99,5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95,9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87,9</a:t>
                      </a:r>
                      <a:endParaRPr kumimoji="0" lang="ru-RU" sz="18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75" marR="6475" marT="64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9472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25731737"/>
                  </a:ext>
                </a:extLst>
              </a:tr>
            </a:tbl>
          </a:graphicData>
        </a:graphic>
      </p:graphicFrame>
      <p:sp>
        <p:nvSpPr>
          <p:cNvPr id="4927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3862D3D-0D36-4791-9457-861D9DA6A561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28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2"/>
          <p:cNvSpPr>
            <a:spLocks noGrp="1"/>
          </p:cNvSpPr>
          <p:nvPr>
            <p:ph type="title"/>
          </p:nvPr>
        </p:nvSpPr>
        <p:spPr>
          <a:xfrm>
            <a:off x="539750" y="188913"/>
            <a:ext cx="8229600" cy="431800"/>
          </a:xfrm>
        </p:spPr>
        <p:txBody>
          <a:bodyPr/>
          <a:lstStyle/>
          <a:p>
            <a:pPr algn="ctr" eaLnBrk="1" hangingPunct="1"/>
            <a:r>
              <a:rPr lang="ru-RU" altLang="ru-RU" sz="2400" b="1" i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международном проекте по программе </a:t>
            </a:r>
          </a:p>
        </p:txBody>
      </p:sp>
      <p:sp>
        <p:nvSpPr>
          <p:cNvPr id="23555" name="Содержимое 3"/>
          <p:cNvSpPr>
            <a:spLocks noGrp="1"/>
          </p:cNvSpPr>
          <p:nvPr>
            <p:ph idx="1"/>
          </p:nvPr>
        </p:nvSpPr>
        <p:spPr>
          <a:xfrm>
            <a:off x="539552" y="1556793"/>
            <a:ext cx="7992888" cy="4248472"/>
          </a:xfrm>
          <a:solidFill>
            <a:schemeClr val="bg1"/>
          </a:solidFill>
        </p:spPr>
        <p:txBody>
          <a:bodyPr rtlCol="0">
            <a:normAutofit lnSpcReduction="10000"/>
          </a:bodyPr>
          <a:lstStyle/>
          <a:p>
            <a:pPr marL="0" indent="358775" algn="just" eaLnBrk="1" hangingPunct="1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Университет участвует в реализации 3 проектов программы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Эразмус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+: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pl-PL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Erasmus+ </a:t>
            </a: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pl-PL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»: «Открываясь навстречу международным университетским сообществам» с бюджетом 87 755,5 евро и сроком реализации 2016-2019 гг</a:t>
            </a:r>
            <a:r>
              <a:rPr lang="ru-RU" sz="2400" dirty="0" smtClean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endParaRPr lang="ru-RU" sz="2400" dirty="0">
              <a:solidFill>
                <a:srgbClr val="282B6A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pl-PL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Erasmus+</a:t>
            </a: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EDUQAS</a:t>
            </a: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» «Внедрение системы обеспечения качества образования посредством сотрудничества Университет-Бизнес-Государство в вузах», бюджет – 67 732 евро, срок реализации – 2018-2020 гг</a:t>
            </a:r>
            <a:r>
              <a:rPr lang="ru-RU" sz="2400" dirty="0" smtClean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endParaRPr lang="ru-RU" sz="2400" dirty="0">
              <a:solidFill>
                <a:srgbClr val="282B6A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925" indent="319088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  <a:defRPr/>
            </a:pP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Проект академической мобильности </a:t>
            </a:r>
            <a:r>
              <a:rPr lang="pl-PL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Erasmus+</a:t>
            </a: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 с университетом </a:t>
            </a:r>
            <a:r>
              <a:rPr lang="ru-RU" sz="2400" dirty="0" err="1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Вайядолид</a:t>
            </a:r>
            <a:r>
              <a:rPr lang="ru-RU" sz="2400" dirty="0">
                <a:solidFill>
                  <a:srgbClr val="282B6A"/>
                </a:solidFill>
                <a:latin typeface="Times New Roman" pitchFamily="18" charset="0"/>
                <a:cs typeface="Times New Roman" pitchFamily="18" charset="0"/>
              </a:rPr>
              <a:t>, Испания, срок – 01.06.2017-31.07.2019 гг.</a:t>
            </a:r>
          </a:p>
        </p:txBody>
      </p:sp>
      <p:pic>
        <p:nvPicPr>
          <p:cNvPr id="59396" name="Рисунок 6" descr="Без названия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620713"/>
            <a:ext cx="2376488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0D4FBCD3-9D87-4705-9F94-8060D1EC130C}" type="slidenum">
              <a:rPr lang="ru-RU" altLang="ru-RU" smtClean="0">
                <a:solidFill>
                  <a:srgbClr val="898989"/>
                </a:solidFill>
              </a:rPr>
              <a:pPr/>
              <a:t>21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>
          <a:xfrm>
            <a:off x="571500" y="115888"/>
            <a:ext cx="8393113" cy="865187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Динамика публикаций штатного ППС</a:t>
            </a:r>
            <a:b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в период с 2012 по </a:t>
            </a: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гг. по состоянию на </a:t>
            </a: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altLang="ru-RU" sz="1800" b="1" cap="none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августа</a:t>
            </a:r>
            <a:endParaRPr lang="ru-RU" altLang="ru-RU" sz="18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188" y="1125538"/>
          <a:ext cx="8208962" cy="5173664"/>
        </p:xfrm>
        <a:graphic>
          <a:graphicData uri="http://schemas.openxmlformats.org/drawingml/2006/table">
            <a:tbl>
              <a:tblPr/>
              <a:tblGrid>
                <a:gridCol w="35923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26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329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028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00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005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08073">
                  <a:extLst>
                    <a:ext uri="{9D8B030D-6E8A-4147-A177-3AD203B41FA5}">
                      <a16:colId xmlns="" xmlns:a16="http://schemas.microsoft.com/office/drawing/2014/main" val="3110493691"/>
                    </a:ext>
                  </a:extLst>
                </a:gridCol>
              </a:tblGrid>
              <a:tr h="7361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Виды опубликованных научных и научно-методических работ ППС университета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2012-2013</a:t>
                      </a:r>
                    </a:p>
                  </a:txBody>
                  <a:tcPr marL="33654" marR="33654" marT="1079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2013-2014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2014-2015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2015-2016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2016-2017</a:t>
                      </a:r>
                    </a:p>
                  </a:txBody>
                  <a:tcPr marL="33654" marR="33654" marT="1079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2017-2018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6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02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Монографии 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02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Рейтинговые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92C6D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Thomson Reuters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SCOPUS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44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68 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079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Статьи в изданиях, рекомендованных ККСОН РК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79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80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03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Научные материалы конференций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111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204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294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467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544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594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02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Вестник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КазУЭФМТ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02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Учебники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539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Учебные пособия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9079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Прочие зарубежные и казахстанские издания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734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ИТОГО: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413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479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748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848</a:t>
                      </a:r>
                    </a:p>
                  </a:txBody>
                  <a:tcPr marL="68577" marR="68577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831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9861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Итого по научным публикациям (без уч. пособий и учебников)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246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372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440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728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821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02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Количество ППС</a:t>
                      </a: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215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228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234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243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02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Общее число  публикаций на 1 ед. ППС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3,1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3,6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50290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Число научных публикаций  на 1 ед. ППС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3,0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3,6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68577" marR="68577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9472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4637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AA101DD-EFEF-4DF7-81FE-5CBBDFF25AAF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76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"/>
          <p:cNvSpPr>
            <a:spLocks noGrp="1"/>
          </p:cNvSpPr>
          <p:nvPr>
            <p:ph type="title"/>
          </p:nvPr>
        </p:nvSpPr>
        <p:spPr>
          <a:xfrm>
            <a:off x="714375" y="115888"/>
            <a:ext cx="8250238" cy="865187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Объем научных работ на 1 штатного ППС  </a:t>
            </a:r>
            <a:b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в период с 2012 по </a:t>
            </a: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гг. по состоянию на </a:t>
            </a: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altLang="ru-RU" sz="1800" b="1" cap="none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августа</a:t>
            </a:r>
            <a:endParaRPr lang="ru-RU" altLang="ru-RU" sz="18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288" y="1123950"/>
          <a:ext cx="8424863" cy="5341938"/>
        </p:xfrm>
        <a:graphic>
          <a:graphicData uri="http://schemas.openxmlformats.org/drawingml/2006/table">
            <a:tbl>
              <a:tblPr/>
              <a:tblGrid>
                <a:gridCol w="29524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361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3613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6412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63802">
                  <a:extLst>
                    <a:ext uri="{9D8B030D-6E8A-4147-A177-3AD203B41FA5}">
                      <a16:colId xmlns="" xmlns:a16="http://schemas.microsoft.com/office/drawing/2014/main" val="730043720"/>
                    </a:ext>
                  </a:extLst>
                </a:gridCol>
              </a:tblGrid>
              <a:tr h="3508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Виды опубликованных научных работ ППС университета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Объем – п.л. 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  <a:alpha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52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2012-2013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654" marR="33654" marT="1079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2013-2014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2014-2015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2015-2016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2016-2017</a:t>
                      </a:r>
                    </a:p>
                  </a:txBody>
                  <a:tcPr marL="33654" marR="33654" marT="1079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 marL="33654" marR="33654" marT="10798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36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Монографии 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185,53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245,05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209,1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297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285,27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238,02</a:t>
                      </a:r>
                      <a:endParaRPr kumimoji="0" lang="ru-RU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0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Рейтинговые 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Thomson Reuters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SCOPUS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14,825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23,7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5,97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25,81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43,14 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31,727</a:t>
                      </a:r>
                      <a:endParaRPr kumimoji="0" lang="ru-RU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0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Издания, рекомендованные ККСОН РК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21,67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35,75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26,07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34,18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37,18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24,613</a:t>
                      </a:r>
                      <a:endParaRPr kumimoji="0" lang="ru-RU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54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Вестник КазУЭФМТ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29,96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23,21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22,91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49,5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23,9</a:t>
                      </a:r>
                      <a:endParaRPr kumimoji="0" lang="ru-RU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545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Научные материалы конференций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78,13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79,3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103,6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161,89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190,53 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99,63</a:t>
                      </a:r>
                      <a:endParaRPr kumimoji="0" lang="ru-RU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0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Научные статьи в странах дальнего зарубежья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 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18,46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6,68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5,89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10,3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90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Научные статьи в странах ближнего зарубежья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21,45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10,86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2,2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3,83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90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Прочие зарубежные и казахстанские издания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5,7+20,99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34,95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16,4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6,486</a:t>
                      </a:r>
                      <a:endParaRPr kumimoji="0" lang="ru-RU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7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Итого по научным публикациям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378,26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436,54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411,48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581,7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612,8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424,4</a:t>
                      </a:r>
                      <a:endParaRPr kumimoji="0" lang="ru-RU" sz="13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7356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Количество ППС</a:t>
                      </a: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215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228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234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243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237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228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4559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Объем научных публикаций (п.л.) на 1 ед. ППС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1,76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1,9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1,8</a:t>
                      </a:r>
                      <a:endParaRPr kumimoji="0" lang="ru-RU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68578" marR="6857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6669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99D2486-A8F4-46B8-8CF5-E9093728B144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7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539750" y="188913"/>
            <a:ext cx="8393113" cy="649287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Публикации ППС в разрезе кафедр </a:t>
            </a:r>
            <a:b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alt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2012-2018 </a:t>
            </a:r>
            <a:r>
              <a:rPr lang="ru-RU" altLang="ru-RU" sz="20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гг. по состоянию на </a:t>
            </a:r>
            <a:r>
              <a:rPr lang="ru-RU" alt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ru-RU" altLang="ru-RU" sz="2000" b="1" cap="none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августа</a:t>
            </a:r>
            <a:endParaRPr lang="ru-RU" altLang="ru-RU" sz="20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19" y="981075"/>
          <a:ext cx="8713093" cy="4791566"/>
        </p:xfrm>
        <a:graphic>
          <a:graphicData uri="http://schemas.openxmlformats.org/drawingml/2006/table">
            <a:tbl>
              <a:tblPr/>
              <a:tblGrid>
                <a:gridCol w="10244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133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20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81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4476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4476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1924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4476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19245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1924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1924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37173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Кафедры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25000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2013-2014</a:t>
                      </a: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2014-2015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2015-2016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2016-2017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2017-2018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00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Вестник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КазУЭФМТ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кол/п.л.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Вестник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КазУЭФМТ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кол/п.л.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Вестник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КазУЭФМТ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кол/п.л.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Вестник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B8A1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Вестник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КазУЭФМТ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1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52922" marR="5292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55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Финансы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 / 4,1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 / 3,15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 / 2,6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13 / 4,35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11/4,8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5/2,6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9/3,73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7/2,8 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12/5,7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8/2,6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59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Банк. дело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/ 1,95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2,0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/ 2,3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 / 1,5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4/1,83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7/4,7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2/0,9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5/2,0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6886287"/>
                  </a:ext>
                </a:extLst>
              </a:tr>
              <a:tr h="1676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Учет и аудит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-206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 / 4,3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-127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 / 3,5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 / 0,5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 / 3,0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2/0,9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7/4,1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3/1,1 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16/6,4 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12/4,2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14/4,2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43765139"/>
                  </a:ext>
                </a:extLst>
              </a:tr>
              <a:tr h="2160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Инф. и ПЭ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/ 0,6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1,5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2,0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/ 2,19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2/0,62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11/6,5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9/5,14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8/3,2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7/3,163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7/3,37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1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  / 9,33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 / 4,91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/ 7,2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 / 4,25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12/7,35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8/3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8/2,9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6/2,4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10/4,55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11/4,8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1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Менеджмент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 / 4,51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52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 / 3,0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 / 4,05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1,15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8/4,35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8/4,5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22/10,8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9/3,6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12/5,3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13/4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1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Маркетинг и право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 / 1,88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/ 0,82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 / 0,57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17/6,15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9/5,1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18/8,88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7/2,8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1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Туризм и сервис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2,6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1,5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3,3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/ 0,9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7/2,63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8/4,9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3/1,43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7/2,8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5/1,7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6/1,9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1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Социальная работа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6 / 2,2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 / 0,9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/ 0,8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 / 2,4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8/2,86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12/6,5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5/2,0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659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Каз. и ин. языки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 / 4,25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1,93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/ 3,32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 / 2,6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4/1,3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9/4,3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5/1,9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3/1,2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8/2,4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59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Дизайн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7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-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4/1,39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4/1,6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1/0,4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2/0,8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-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2/0,63</a:t>
                      </a:r>
                      <a:endParaRPr kumimoji="0" lang="ru-RU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1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ИТОГО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BDA8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56 / 35,75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50 / 23,21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47 / 26,07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58  / 22,91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79 / 34,18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88 / 49,5</a:t>
                      </a:r>
                    </a:p>
                  </a:txBody>
                  <a:tcPr marL="52922" marR="5292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80/37,18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75/30,0</a:t>
                      </a:r>
                    </a:p>
                  </a:txBody>
                  <a:tcPr marL="52920" marR="5292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58/24,613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kk-KZ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69/23,9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1D7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7772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BE01D4D-6C26-43BF-A490-B6D0D4815420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58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>
          <a:xfrm>
            <a:off x="714375" y="115888"/>
            <a:ext cx="8250238" cy="865187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Публикации ППС в изданиях </a:t>
            </a:r>
            <a:b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с ненулевым </a:t>
            </a:r>
            <a:r>
              <a:rPr lang="ru-RU" altLang="ru-RU" sz="1800" b="1" dirty="0" err="1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импакт</a:t>
            </a: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– фактором за </a:t>
            </a: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2012-2018 </a:t>
            </a:r>
            <a:r>
              <a:rPr lang="ru-RU" altLang="ru-RU" sz="1800" b="1" dirty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гг. по состоянию на </a:t>
            </a:r>
            <a:r>
              <a:rPr lang="ru-RU" altLang="ru-RU" sz="18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31 августа</a:t>
            </a:r>
            <a:endParaRPr lang="ru-RU" altLang="ru-RU" sz="18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00786"/>
              </p:ext>
            </p:extLst>
          </p:nvPr>
        </p:nvGraphicFramePr>
        <p:xfrm>
          <a:off x="467544" y="1196752"/>
          <a:ext cx="8353428" cy="4653379"/>
        </p:xfrm>
        <a:graphic>
          <a:graphicData uri="http://schemas.openxmlformats.org/drawingml/2006/table">
            <a:tbl>
              <a:tblPr/>
              <a:tblGrid>
                <a:gridCol w="12903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93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91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70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791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4708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4708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4708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1125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4708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7874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</a:tblGrid>
              <a:tr h="240357">
                <a:tc rowSpan="2"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Кафедры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2013-2014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6" marR="33656" marT="107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  <a:alpha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2014-2015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656" marR="33656" marT="107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  <a:alpha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2015-201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6" marR="33656" marT="107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4" marR="33654" marT="107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  <a:alpha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-201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6" marR="33656" marT="107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  <a:alpha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201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</a:t>
                      </a:r>
                      <a:r>
                        <a:rPr kumimoji="0" lang="kk-KZ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-201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656" marR="33656" marT="10794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17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Кол-во статей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Объём </a:t>
                      </a:r>
                    </a:p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п. л.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Кол-во  статей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Объём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п. л.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Кол-во статей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Объём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п. л.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Кол-во статей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Объём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п. л.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Кол-во статей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Объём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п. л.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6962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1,92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8,3 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7,37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2922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Менеджмент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463" algn="l"/>
                        </a:tabLst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0,87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5,28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15 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8,7 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9,1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2922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Маркетинг и право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1,25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 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5,36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7882447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Туризм и сервис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2,1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751" marR="3375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751" marR="3375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Социальная работа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0,3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4,29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1,3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9280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КиИЯ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0,6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0,3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0,71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4742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Учет и аудит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 0,6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 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28784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Финансы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1,21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2,45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5,62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7,2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57567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Банковское дело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0,8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 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1,4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3487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ИиПЭ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1,24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7,03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9 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5,03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5,507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9845">
                <a:tc>
                  <a:txBody>
                    <a:bodyPr/>
                    <a:lstStyle/>
                    <a:p>
                      <a:pPr marL="349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Дизайн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0,38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0,33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9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28836">
                <a:tc>
                  <a:txBody>
                    <a:bodyPr/>
                    <a:lstStyle/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1" marR="337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9688" marR="0" lvl="0" indent="-39688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23,7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3810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5,97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82B6A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82B6A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25,81</a:t>
                      </a:r>
                    </a:p>
                  </a:txBody>
                  <a:tcPr marL="33751" marR="33751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43,14</a:t>
                      </a:r>
                    </a:p>
                  </a:txBody>
                  <a:tcPr marL="33750" marR="3375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59</a:t>
                      </a:r>
                      <a:endParaRPr kumimoji="0" lang="ru-RU" sz="135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35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31,73</a:t>
                      </a:r>
                      <a:endParaRPr kumimoji="0" lang="ru-RU" sz="135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8803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62A8EB-4FE3-44C8-B7F9-2B97D7F74FCB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38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31850"/>
          </a:xfrm>
        </p:spPr>
        <p:txBody>
          <a:bodyPr/>
          <a:lstStyle/>
          <a:p>
            <a:pPr algn="ctr"/>
            <a:r>
              <a:rPr lang="ru-RU" altLang="ru-RU" sz="3200" b="1" i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 Хирша (</a:t>
            </a:r>
            <a:r>
              <a:rPr lang="kk-KZ" altLang="ru-RU" sz="3200" b="1" i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h-index)</a:t>
            </a:r>
            <a:endParaRPr lang="ru-RU" altLang="ru-RU" sz="3200" b="1" i="1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484313"/>
            <a:ext cx="7886700" cy="4692650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ru-RU" sz="2400" dirty="0" smtClean="0"/>
              <a:t>	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На конец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2017-2018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учебного года 24 преподавателя имели признание на международном уровне, опубликовав свои труды в рейтинговых изданиях, что проявилось в индивидуальных рейтингах, выраженных индексом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Хирша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(</a:t>
            </a:r>
            <a:r>
              <a:rPr lang="kk-KZ" sz="20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h-index)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spcBef>
                <a:spcPts val="0"/>
              </a:spcBef>
              <a:buNone/>
              <a:defRPr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	Среди них преподаватели кафедр:</a:t>
            </a:r>
          </a:p>
          <a:p>
            <a:pPr marL="1080000" lvl="1" indent="0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«Экономика»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- (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Әмірбекұлы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Е.,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Галиева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А.Х.,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Егембердиева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С.М.,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Токсанова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А.Н.,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Раимбеков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Ж.С.</a:t>
            </a:r>
            <a:r>
              <a:rPr lang="kk-KZ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, Мухамеджанова А.А., Айткалиева А.М., Рахимбекова А.Е., Жанакова Н.Н., Абильдина А.Ш.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)</a:t>
            </a:r>
          </a:p>
          <a:p>
            <a:pPr marL="1080000" lvl="1" indent="0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«Менеджмент и маркетинг»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– (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Оразбаева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Н.Х.,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Дарибаева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А.К.</a:t>
            </a:r>
            <a:r>
              <a:rPr lang="kk-KZ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, Дошан А.С., Турекулова Д.М., Жуманова Б.К., Каменова М.Ж.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) </a:t>
            </a:r>
          </a:p>
          <a:p>
            <a:pPr marL="1080000" lvl="1" indent="0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«Информатика и ПЭ»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– (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Абдыманапов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С.А.,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Барлыбаев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А.Б.,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Муратбеков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М.М.,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Турусбекова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У.К.,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Касенова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Л.Г.) </a:t>
            </a:r>
          </a:p>
          <a:p>
            <a:pPr marL="1080000" lvl="1" indent="0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«Финансы»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- (Алина Г.Б.,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Аймурзина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Б.Т.)</a:t>
            </a:r>
          </a:p>
          <a:p>
            <a:pPr marL="1080000" lvl="1" indent="0" algn="just">
              <a:spcBef>
                <a:spcPts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kk-KZ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«Дизайн» </a:t>
            </a:r>
            <a:r>
              <a:rPr lang="kk-KZ" sz="2000" dirty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- (Черныш Н.А.)</a:t>
            </a:r>
            <a:endParaRPr lang="ru-RU" sz="2000" dirty="0">
              <a:solidFill>
                <a:schemeClr val="bg2">
                  <a:lumMod val="25000"/>
                </a:schemeClr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200" dirty="0"/>
          </a:p>
        </p:txBody>
      </p:sp>
      <p:sp>
        <p:nvSpPr>
          <p:cNvPr id="57348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DD47D00-696A-40A5-9A33-7F755E48CD4C}" type="slidenum">
              <a:rPr lang="ru-RU" altLang="ru-RU" smtClean="0">
                <a:solidFill>
                  <a:srgbClr val="898989"/>
                </a:solidFill>
              </a:rPr>
              <a:pPr/>
              <a:t>26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115888"/>
            <a:ext cx="8250238" cy="86518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Академическая мобильность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38" y="3500438"/>
          <a:ext cx="7961312" cy="2743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8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6805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198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9563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Кол-во</a:t>
                      </a: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Вуз, страна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Сроки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7682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 двойного диплома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err="1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Каннамский</a:t>
                      </a:r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университет,</a:t>
                      </a:r>
                      <a:r>
                        <a:rPr lang="ru-RU" sz="1300" b="1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Корея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сем.</a:t>
                      </a: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80155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Внешняя академическая мобильность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ru-RU" sz="13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Университет </a:t>
                      </a:r>
                      <a:r>
                        <a:rPr kumimoji="0" lang="ru-RU" sz="1300" b="1" kern="1200" dirty="0" err="1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Томаша</a:t>
                      </a:r>
                      <a:r>
                        <a:rPr kumimoji="0" lang="ru-RU" sz="13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Бати, Чешская Республика  города Злин</a:t>
                      </a:r>
                    </a:p>
                    <a:p>
                      <a:r>
                        <a:rPr kumimoji="0" lang="ru-RU" sz="13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Азербайджанский государственный экономический университет, Республика Азербайджан, г. Баку</a:t>
                      </a:r>
                    </a:p>
                    <a:p>
                      <a:r>
                        <a:rPr kumimoji="0" lang="ru-RU" sz="13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Омский государственный университет им. Ф.М. Достоевского, РФ, г. Омск</a:t>
                      </a: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1,2 сем.</a:t>
                      </a: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Внутренняя</a:t>
                      </a:r>
                      <a:r>
                        <a:rPr lang="ru-RU" sz="1300" b="1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академическая мобильность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Университет</a:t>
                      </a:r>
                      <a:r>
                        <a:rPr lang="ru-RU" sz="1300" b="1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1" baseline="0" dirty="0" err="1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Нархоз</a:t>
                      </a:r>
                      <a:r>
                        <a:rPr lang="ru-RU" sz="1300" b="1" baseline="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  <a:p>
                      <a:r>
                        <a:rPr lang="ru-RU" sz="1300" b="1" kern="1200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Университет международного бизнеса</a:t>
                      </a:r>
                      <a:endParaRPr lang="ru-RU" sz="1300" b="1" dirty="0">
                        <a:solidFill>
                          <a:srgbClr val="282B6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solidFill>
                            <a:srgbClr val="282B6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сем.</a:t>
                      </a:r>
                    </a:p>
                  </a:txBody>
                  <a:tcPr marL="91437" marR="91437" marT="45723" marB="4572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7070" name="Picture 4" descr="DSC012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214438"/>
            <a:ext cx="3463925" cy="2159000"/>
          </a:xfrm>
          <a:prstGeom prst="rect">
            <a:avLst/>
          </a:prstGeom>
          <a:noFill/>
          <a:ln w="57150">
            <a:solidFill>
              <a:srgbClr val="92222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3" y="1214438"/>
            <a:ext cx="3786187" cy="2143125"/>
          </a:xfrm>
          <a:prstGeom prst="rect">
            <a:avLst/>
          </a:prstGeom>
          <a:noFill/>
          <a:ln w="57150">
            <a:solidFill>
              <a:srgbClr val="92222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7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2AAE440-186F-4C74-99E4-561DD4F05156}" type="slidenum">
              <a:rPr lang="ru-RU" altLang="ru-RU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ru-RU" altLang="ru-RU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71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87388"/>
          </a:xfrm>
        </p:spPr>
        <p:txBody>
          <a:bodyPr/>
          <a:lstStyle/>
          <a:p>
            <a:pPr algn="ctr"/>
            <a:r>
              <a:rPr lang="ru-RU" altLang="ru-RU" sz="2800" b="1" i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двойного диплома</a:t>
            </a:r>
            <a:endParaRPr lang="ru-RU" altLang="ru-RU" sz="280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99591" y="1628799"/>
            <a:ext cx="7344817" cy="3312369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Выпуск: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По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программе двойного диплома при 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Кангнамском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университете (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г.Йоннин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, Южная Корея) </a:t>
            </a:r>
            <a:r>
              <a:rPr lang="ru-RU" dirty="0" err="1" smtClean="0">
                <a:solidFill>
                  <a:schemeClr val="bg2">
                    <a:lumMod val="25000"/>
                  </a:schemeClr>
                </a:solidFill>
              </a:rPr>
              <a:t>выпустились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студенты 3 курса, специальности «Финансы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».</a:t>
            </a: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Данные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студенты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обучались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по  программе «Бизнес администрирование» </a:t>
            </a:r>
          </a:p>
        </p:txBody>
      </p:sp>
      <p:sp>
        <p:nvSpPr>
          <p:cNvPr id="61445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E9704A6-0BD9-4DFD-BB44-81778A0A5E8D}" type="slidenum">
              <a:rPr lang="ru-RU" altLang="ru-RU" smtClean="0">
                <a:solidFill>
                  <a:srgbClr val="898989"/>
                </a:solidFill>
              </a:rPr>
              <a:pPr/>
              <a:t>28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288" y="692150"/>
          <a:ext cx="8353425" cy="5529268"/>
        </p:xfrm>
        <a:graphic>
          <a:graphicData uri="http://schemas.openxmlformats.org/drawingml/2006/table">
            <a:tbl>
              <a:tblPr/>
              <a:tblGrid>
                <a:gridCol w="425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516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93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773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 rowSpan="7"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0651" marR="606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 typeface="+mj-lt"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Дебатный клуб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sz="13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0651" marR="606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 typeface="+mj-lt"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82638" algn="ctr"/>
                        </a:tabLst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Клуб болельщиков и волонтеров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sz="13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0651" marR="606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КВН Жайдарман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0651" marR="606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Клуб дизайнеров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sz="13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0651" marR="606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0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Координационный клуб культурно-массового развития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sz="13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0651" marR="606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00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Координа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ционный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клуб 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информационной деятельности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 sz="130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0651" marR="6065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 vMerge="1">
                  <a:txBody>
                    <a:bodyPr/>
                    <a:lstStyle/>
                    <a:p>
                      <a:endParaRPr lang="ru-RU" sz="13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8578" marR="685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МК 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«Жас Отан»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Совет Старост факультета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Совет лидеров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Клуб блогеров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Клуб танцоров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Студенческий совет Дома студентов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Клуб певцов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Жарқын</a:t>
                      </a:r>
                      <a:r>
                        <a:rPr kumimoji="0" lang="en-US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Kuef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782638" algn="ctr"/>
                        </a:tabLst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Клуб сценаристов и ведущих	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Ансамбль «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үйұран»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Штаб омбудсмена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Студенческий театр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04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Антикоррупционный клуб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Клуб «Эко кросс»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Клуб ТВ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Служба общественного правопорядка (СОП)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27525706"/>
                  </a:ext>
                </a:extLst>
              </a:tr>
              <a:tr h="490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Штаб Альянса студентов Казахстана при КазУЭФМТ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Координационный клуб интеллектуального развития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7806172"/>
                  </a:ext>
                </a:extLst>
              </a:tr>
              <a:tr h="426782">
                <a:tc>
                  <a:txBody>
                    <a:bodyPr/>
                    <a:lstStyle/>
                    <a:p>
                      <a:endParaRPr lang="ru-RU" sz="1300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Задействовано 1234 обучающихся, или 30% от общего контингента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2" marR="6858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ts val="1200"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Итого по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КазУЭФМТ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: 24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55" marR="6065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9E4">
                        <a:alpha val="24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06252596"/>
                  </a:ext>
                </a:extLst>
              </a:tr>
            </a:tbl>
          </a:graphicData>
        </a:graphic>
      </p:graphicFrame>
      <p:sp>
        <p:nvSpPr>
          <p:cNvPr id="62545" name="Заголовок 1"/>
          <p:cNvSpPr>
            <a:spLocks noGrp="1"/>
          </p:cNvSpPr>
          <p:nvPr>
            <p:ph type="title"/>
          </p:nvPr>
        </p:nvSpPr>
        <p:spPr>
          <a:xfrm>
            <a:off x="323850" y="115888"/>
            <a:ext cx="8569325" cy="693737"/>
          </a:xfrm>
        </p:spPr>
        <p:txBody>
          <a:bodyPr/>
          <a:lstStyle/>
          <a:p>
            <a:pPr algn="ctr" eaLnBrk="1" hangingPunct="1"/>
            <a:r>
              <a:rPr lang="ru-RU" altLang="ru-RU" sz="2000" b="1" i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Студенческие объединения</a:t>
            </a:r>
          </a:p>
        </p:txBody>
      </p:sp>
      <p:sp>
        <p:nvSpPr>
          <p:cNvPr id="6254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C93940E-34D6-4990-B942-39C863171E72}" type="slidenum">
              <a:rPr lang="ru-RU" altLang="ru-RU" smtClean="0">
                <a:solidFill>
                  <a:srgbClr val="898989"/>
                </a:solidFill>
              </a:rPr>
              <a:pPr/>
              <a:t>29</a:t>
            </a:fld>
            <a:endParaRPr lang="ru-RU" altLang="ru-RU" smtClean="0">
              <a:solidFill>
                <a:srgbClr val="898989"/>
              </a:solidFill>
            </a:endParaRPr>
          </a:p>
        </p:txBody>
      </p:sp>
      <p:pic>
        <p:nvPicPr>
          <p:cNvPr id="62547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92150"/>
            <a:ext cx="417671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финансовые показатели, </a:t>
            </a:r>
            <a:br>
              <a:rPr lang="ru-RU" sz="2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cap="small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млн тенге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11188" y="1357313"/>
          <a:ext cx="7993062" cy="4770438"/>
        </p:xfrm>
        <a:graphic>
          <a:graphicData uri="http://schemas.openxmlformats.org/drawingml/2006/table">
            <a:tbl>
              <a:tblPr/>
              <a:tblGrid>
                <a:gridCol w="18947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20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1916">
                  <a:extLst>
                    <a:ext uri="{9D8B030D-6E8A-4147-A177-3AD203B41FA5}">
                      <a16:colId xmlns="" xmlns:a16="http://schemas.microsoft.com/office/drawing/2014/main" val="3588898886"/>
                    </a:ext>
                  </a:extLst>
                </a:gridCol>
                <a:gridCol w="8491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19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349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4910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8068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84124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Показатели/годы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2011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2012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2013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2014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2015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2016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2017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83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Доходы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671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741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857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975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1161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1239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1364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124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От образовательной деятельности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647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690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772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892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1044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1142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1206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12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Прочие доходы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24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51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85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83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117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97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158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08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Расходы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605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636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702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801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909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981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997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50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Зарплата и отчисления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461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480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544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576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639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661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663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698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Прочие расходы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144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156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158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225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270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320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334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3137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502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Финансовый результат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66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105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155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174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252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258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Arial" pitchFamily="34" charset="0"/>
                        </a:rPr>
                        <a:t>367</a:t>
                      </a:r>
                    </a:p>
                  </a:txBody>
                  <a:tcPr marL="68587" marR="68587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AC7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5926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97AC354-AB17-4A03-A933-DDDD25CAAAC8}" type="slidenum">
              <a:rPr lang="ru-RU" altLang="ru-RU" sz="12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ru-RU" altLang="ru-RU" sz="12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940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628650" y="115888"/>
            <a:ext cx="7886700" cy="649287"/>
          </a:xfrm>
        </p:spPr>
        <p:txBody>
          <a:bodyPr/>
          <a:lstStyle/>
          <a:p>
            <a:pPr algn="ctr"/>
            <a:r>
              <a:rPr lang="ru-RU" alt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</a:t>
            </a:r>
            <a:endParaRPr lang="ru-RU" altLang="ru-RU" sz="2800" dirty="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977379"/>
              </p:ext>
            </p:extLst>
          </p:nvPr>
        </p:nvGraphicFramePr>
        <p:xfrm>
          <a:off x="107504" y="548680"/>
          <a:ext cx="892899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554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DCF37BF-80DB-4BC6-8AE4-C2A156F3F7F3}" type="slidenum">
              <a:rPr lang="ru-RU" altLang="ru-RU" smtClean="0">
                <a:solidFill>
                  <a:srgbClr val="898989"/>
                </a:solidFill>
              </a:rPr>
              <a:pPr/>
              <a:t>31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628650" y="115888"/>
            <a:ext cx="7886700" cy="649287"/>
          </a:xfrm>
        </p:spPr>
        <p:txBody>
          <a:bodyPr/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Стратегическое направление 1. Подготовка конкурентоспособных специалистов</a:t>
            </a:r>
            <a:endParaRPr lang="ru-RU" sz="22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444204"/>
              </p:ext>
            </p:extLst>
          </p:nvPr>
        </p:nvGraphicFramePr>
        <p:xfrm>
          <a:off x="107504" y="908720"/>
          <a:ext cx="892899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554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DCF37BF-80DB-4BC6-8AE4-C2A156F3F7F3}" type="slidenum">
              <a:rPr lang="ru-RU" altLang="ru-RU" smtClean="0">
                <a:solidFill>
                  <a:srgbClr val="898989"/>
                </a:solidFill>
              </a:rPr>
              <a:pPr/>
              <a:t>32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49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628650" y="115888"/>
            <a:ext cx="7886700" cy="649287"/>
          </a:xfrm>
        </p:spPr>
        <p:txBody>
          <a:bodyPr/>
          <a:lstStyle/>
          <a:p>
            <a:r>
              <a:rPr lang="ru-RU" sz="2200" b="1" dirty="0">
                <a:solidFill>
                  <a:srgbClr val="C00000"/>
                </a:solidFill>
              </a:rPr>
              <a:t>Стратегическое направление 2. Формирование вуза как научно-исследовательского центра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870263"/>
              </p:ext>
            </p:extLst>
          </p:nvPr>
        </p:nvGraphicFramePr>
        <p:xfrm>
          <a:off x="17352" y="1124744"/>
          <a:ext cx="892899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554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DCF37BF-80DB-4BC6-8AE4-C2A156F3F7F3}" type="slidenum">
              <a:rPr lang="ru-RU" altLang="ru-RU" smtClean="0">
                <a:solidFill>
                  <a:srgbClr val="898989"/>
                </a:solidFill>
              </a:rPr>
              <a:pPr/>
              <a:t>33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67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1080120"/>
          </a:xfrm>
        </p:spPr>
        <p:txBody>
          <a:bodyPr/>
          <a:lstStyle/>
          <a:p>
            <a:r>
              <a:rPr lang="ru-RU" sz="2200" b="1" dirty="0">
                <a:solidFill>
                  <a:srgbClr val="C00000"/>
                </a:solidFill>
              </a:rPr>
              <a:t>Стратегическое направление 3. Развитие кадрового потенциала и системы управления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1923184"/>
              </p:ext>
            </p:extLst>
          </p:nvPr>
        </p:nvGraphicFramePr>
        <p:xfrm>
          <a:off x="17352" y="1340768"/>
          <a:ext cx="892899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554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DCF37BF-80DB-4BC6-8AE4-C2A156F3F7F3}" type="slidenum">
              <a:rPr lang="ru-RU" altLang="ru-RU" smtClean="0">
                <a:solidFill>
                  <a:srgbClr val="898989"/>
                </a:solidFill>
              </a:rPr>
              <a:pPr/>
              <a:t>34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12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1080120"/>
          </a:xfrm>
        </p:spPr>
        <p:txBody>
          <a:bodyPr/>
          <a:lstStyle/>
          <a:p>
            <a:r>
              <a:rPr lang="ru-RU" sz="2200" b="1" dirty="0">
                <a:solidFill>
                  <a:srgbClr val="C00000"/>
                </a:solidFill>
              </a:rPr>
              <a:t>Стратегическое направление 4. Развитие инфраструктуры и материально - технической базы университета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151323"/>
              </p:ext>
            </p:extLst>
          </p:nvPr>
        </p:nvGraphicFramePr>
        <p:xfrm>
          <a:off x="17352" y="1340768"/>
          <a:ext cx="8928992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5540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4DCF37BF-80DB-4BC6-8AE4-C2A156F3F7F3}" type="slidenum">
              <a:rPr lang="ru-RU" altLang="ru-RU" smtClean="0">
                <a:solidFill>
                  <a:srgbClr val="898989"/>
                </a:solidFill>
              </a:rPr>
              <a:pPr/>
              <a:t>35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0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Прямоугольник 1"/>
          <p:cNvSpPr>
            <a:spLocks noChangeArrowheads="1"/>
          </p:cNvSpPr>
          <p:nvPr/>
        </p:nvSpPr>
        <p:spPr bwMode="auto">
          <a:xfrm>
            <a:off x="755650" y="1444625"/>
            <a:ext cx="7848600" cy="32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altLang="ru-RU" b="1" dirty="0">
                <a:latin typeface="Arial" panose="020B0604020202020204" pitchFamily="34" charset="0"/>
              </a:rPr>
              <a:t>Провести обсуждение и разъяснительную работу по данным поручениям на заседаниях всех структурных подразделений университета (срок: до </a:t>
            </a:r>
            <a:r>
              <a:rPr lang="ru-RU" altLang="ru-RU" b="1" dirty="0" smtClean="0">
                <a:latin typeface="Arial" panose="020B0604020202020204" pitchFamily="34" charset="0"/>
              </a:rPr>
              <a:t>31.10.2018 </a:t>
            </a:r>
            <a:r>
              <a:rPr lang="ru-RU" altLang="ru-RU" b="1" dirty="0">
                <a:latin typeface="Arial" panose="020B0604020202020204" pitchFamily="34" charset="0"/>
              </a:rPr>
              <a:t>г.).</a:t>
            </a:r>
            <a:endParaRPr lang="ru-RU" altLang="ru-RU" sz="1100" dirty="0">
              <a:latin typeface="Arial" panose="020B0604020202020204" pitchFamily="34" charset="0"/>
            </a:endParaRPr>
          </a:p>
          <a:p>
            <a:pPr algn="just"/>
            <a:r>
              <a:rPr lang="ru-RU" altLang="ru-RU" b="1" dirty="0">
                <a:latin typeface="Arial" panose="020B0604020202020204" pitchFamily="34" charset="0"/>
              </a:rPr>
              <a:t> </a:t>
            </a:r>
            <a:endParaRPr lang="ru-RU" altLang="ru-RU" sz="1100" dirty="0">
              <a:latin typeface="Arial" panose="020B0604020202020204" pitchFamily="34" charset="0"/>
            </a:endParaRPr>
          </a:p>
          <a:p>
            <a:pPr algn="just"/>
            <a:r>
              <a:rPr lang="ru-RU" altLang="ru-RU" dirty="0">
                <a:latin typeface="Arial" panose="020B0604020202020204" pitchFamily="34" charset="0"/>
              </a:rPr>
              <a:t>В заключении хотелось бы поблагодарить коллектив университета за совместную плодотворную работу. </a:t>
            </a:r>
          </a:p>
          <a:p>
            <a:pPr algn="just"/>
            <a:r>
              <a:rPr lang="ru-RU" altLang="ru-RU" dirty="0">
                <a:latin typeface="Arial" panose="020B0604020202020204" pitchFamily="34" charset="0"/>
              </a:rPr>
              <a:t>Вклад, вложенный каждым работником для дальнейшего развития и совершенствования образовательного процесса в нашем университете, для нас неоценим и очень важен.</a:t>
            </a:r>
          </a:p>
          <a:p>
            <a:pPr algn="just"/>
            <a:endParaRPr lang="ru-RU" altLang="ru-RU" dirty="0">
              <a:latin typeface="Arial" panose="020B0604020202020204" pitchFamily="34" charset="0"/>
            </a:endParaRPr>
          </a:p>
          <a:p>
            <a:pPr algn="just"/>
            <a:endParaRPr lang="ru-RU" altLang="ru-RU" sz="1100" dirty="0">
              <a:latin typeface="Arial" panose="020B0604020202020204" pitchFamily="34" charset="0"/>
            </a:endParaRPr>
          </a:p>
          <a:p>
            <a:pPr algn="just"/>
            <a:r>
              <a:rPr lang="ru-RU" altLang="ru-RU" sz="1400" dirty="0" smtClean="0">
                <a:latin typeface="Arial" panose="020B0604020202020204" pitchFamily="34" charset="0"/>
              </a:rPr>
              <a:t>«___»__________.2018 </a:t>
            </a:r>
            <a:r>
              <a:rPr lang="ru-RU" altLang="ru-RU" sz="1400" dirty="0">
                <a:latin typeface="Arial" panose="020B0604020202020204" pitchFamily="34" charset="0"/>
              </a:rPr>
              <a:t>г.</a:t>
            </a:r>
          </a:p>
        </p:txBody>
      </p:sp>
      <p:sp>
        <p:nvSpPr>
          <p:cNvPr id="6861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694B5A7-3ABA-42B2-88C2-02C8F3DFDC92}" type="slidenum">
              <a:rPr lang="ru-RU" altLang="ru-RU" smtClean="0">
                <a:solidFill>
                  <a:srgbClr val="898989"/>
                </a:solidFill>
              </a:rPr>
              <a:pPr/>
              <a:t>36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32138" y="2205038"/>
            <a:ext cx="33115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/>
            </a:pPr>
            <a:r>
              <a:rPr lang="ru-RU" sz="1600" b="1" cap="all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Наши контакты: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/>
            </a:pP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КазУЭФМТ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, 01000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5</a:t>
            </a:r>
            <a:endParaRPr lang="ru-RU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г. Астана, ул. А. </a:t>
            </a: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Жубанова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, 7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Тел. +7(7172) 27-85-77, 37-39-05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Факс: 7(7172) 37-16-22</a:t>
            </a:r>
            <a:endParaRPr lang="en-US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www.kuef.kz</a:t>
            </a:r>
            <a:endParaRPr lang="ru-RU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</a:rPr>
              <a:t>e-mail: mailbox@kuef.kz</a:t>
            </a:r>
            <a:endParaRPr lang="ru-RU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963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86E32D2-7367-4230-B9F7-0805DCD661C3}" type="slidenum">
              <a:rPr lang="ru-RU" altLang="ru-RU" smtClean="0">
                <a:solidFill>
                  <a:srgbClr val="898989"/>
                </a:solidFill>
              </a:rPr>
              <a:pPr/>
              <a:t>37</a:t>
            </a:fld>
            <a:endParaRPr lang="ru-RU" altLang="ru-RU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29603</TotalTime>
  <Words>3962</Words>
  <Application>Microsoft Office PowerPoint</Application>
  <PresentationFormat>Экран (4:3)</PresentationFormat>
  <Paragraphs>1540</Paragraphs>
  <Slides>37</Slides>
  <Notes>14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0" baseType="lpstr">
      <vt:lpstr>Тема Office</vt:lpstr>
      <vt:lpstr>PHOTO-PAINT</vt:lpstr>
      <vt:lpstr>Диаграмма</vt:lpstr>
      <vt:lpstr>  Казахский университет экономики, финансов и международной торговли  </vt:lpstr>
      <vt:lpstr>   МИССИЯ Предоставление качественного образования, востребованного обществом, для содействия инновационному развитию страны  ВИДЕНИЕ Университет стремится стать ведущим экономическим университетом к 2020 году, удовлетворяющим потребности развивающейся столицы  </vt:lpstr>
      <vt:lpstr>Достижения за 2012-2017гг.</vt:lpstr>
      <vt:lpstr>  Достижения в 2017-2018 учебном году  </vt:lpstr>
      <vt:lpstr>Международная аккредитация FIBAA</vt:lpstr>
      <vt:lpstr>Участие в ранжировании вузов – рейтинг Независимого агентства аккредитации и рейтинга (НААР), НПП РК «Атамекен»  </vt:lpstr>
      <vt:lpstr>Рейтинг Независимого казахстанского агентства по обеспечению качества в образовании (НКАОКО, НАОКО)</vt:lpstr>
      <vt:lpstr>Казхастан-2050 - Национальный рейтинг по инновациям и академическому превосходству (Генеральный рейтинг вузов - по версии Республиканского рейтингового агентства  НАН ВШ Казахстана) 3 место – в Генеральном рейтинге 2018 (15 место в 2017 )</vt:lpstr>
      <vt:lpstr>Структура факультетов</vt:lpstr>
      <vt:lpstr>Кафедры университета</vt:lpstr>
      <vt:lpstr>Динамика контингента обучающихся КАЗУЭФМТ   за период с 2012 по 2018 гг. (по состоянию на  1 октября)</vt:lpstr>
      <vt:lpstr>Динамика приема обучающихся в КазУЭФМТ по формам и уровням подготовки  в период  с 2012 по 2018 гг. </vt:lpstr>
      <vt:lpstr>Удельный вес вузов на образовательном рынке  г. Астаны по итогам приема 2017 г., % </vt:lpstr>
      <vt:lpstr>Динамика выпуска бакалавров и магистров   с 2013 по 2018 гг.</vt:lpstr>
      <vt:lpstr>Показатели трудоустройства выпускников  КазУЭФМТ  с 2013 по 2018 гг., %</vt:lpstr>
      <vt:lpstr> Динамика качественного и количественного состава ППС  КазУЭФМТ  с 2012 по 2018 гг. на 1 октября </vt:lpstr>
      <vt:lpstr>Качественный и количественный  состав ППС  КазУЭФМТ по состоянию на 1 октября 2017 г.</vt:lpstr>
      <vt:lpstr>Обладатели государственных званий и наград</vt:lpstr>
      <vt:lpstr>Динамика показателей повышения квалификации ППС в период с 2012 по 2018 гг.</vt:lpstr>
      <vt:lpstr>Успеваемость обучающихся в период  с 2013 по 2018 гг.</vt:lpstr>
      <vt:lpstr>Участие в международном проекте по программе </vt:lpstr>
      <vt:lpstr>Динамика публикаций штатного ППС  в период с 2012 по 2018 гг. по состоянию на 31 августа</vt:lpstr>
      <vt:lpstr>Объем научных работ на 1 штатного ППС   в период с 2012 по 2018 гг. по состоянию на 31 августа</vt:lpstr>
      <vt:lpstr>Публикации ППС в разрезе кафедр  за 2012-2018 гг. по состоянию на 31 августа</vt:lpstr>
      <vt:lpstr>Публикации ППС в изданиях  с ненулевым импакт – фактором за 2012-2018 гг. по состоянию на 31 августа</vt:lpstr>
      <vt:lpstr>Индекс Хирша (h-index)</vt:lpstr>
      <vt:lpstr>Академическая мобильность</vt:lpstr>
      <vt:lpstr>Программы двойного диплома</vt:lpstr>
      <vt:lpstr>Студенческие объединения</vt:lpstr>
      <vt:lpstr>Основные финансовые показатели,  млн тенге</vt:lpstr>
      <vt:lpstr>Стратегические задачи</vt:lpstr>
      <vt:lpstr>Стратегическое направление 1. Подготовка конкурентоспособных специалистов</vt:lpstr>
      <vt:lpstr>Стратегическое направление 2. Формирование вуза как научно-исследовательского центра</vt:lpstr>
      <vt:lpstr>Стратегическое направление 3. Развитие кадрового потенциала и системы управления</vt:lpstr>
      <vt:lpstr>Стратегическое направление 4. Развитие инфраструктуры и материально - технической базы университета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Стратегия</dc:title>
  <dc:creator>Бирюкова</dc:creator>
  <cp:lastModifiedBy>Ержан</cp:lastModifiedBy>
  <cp:revision>304</cp:revision>
  <cp:lastPrinted>2018-10-15T13:32:19Z</cp:lastPrinted>
  <dcterms:created xsi:type="dcterms:W3CDTF">2016-04-10T15:31:45Z</dcterms:created>
  <dcterms:modified xsi:type="dcterms:W3CDTF">2019-02-04T04:23:59Z</dcterms:modified>
</cp:coreProperties>
</file>