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4" r:id="rId1"/>
  </p:sldMasterIdLst>
  <p:notesMasterIdLst>
    <p:notesMasterId r:id="rId33"/>
  </p:notesMasterIdLst>
  <p:handoutMasterIdLst>
    <p:handoutMasterId r:id="rId34"/>
  </p:handoutMasterIdLst>
  <p:sldIdLst>
    <p:sldId id="674" r:id="rId2"/>
    <p:sldId id="645" r:id="rId3"/>
    <p:sldId id="675" r:id="rId4"/>
    <p:sldId id="676" r:id="rId5"/>
    <p:sldId id="678" r:id="rId6"/>
    <p:sldId id="718" r:id="rId7"/>
    <p:sldId id="697" r:id="rId8"/>
    <p:sldId id="680" r:id="rId9"/>
    <p:sldId id="693" r:id="rId10"/>
    <p:sldId id="682" r:id="rId11"/>
    <p:sldId id="702" r:id="rId12"/>
    <p:sldId id="685" r:id="rId13"/>
    <p:sldId id="719" r:id="rId14"/>
    <p:sldId id="691" r:id="rId15"/>
    <p:sldId id="694" r:id="rId16"/>
    <p:sldId id="695" r:id="rId17"/>
    <p:sldId id="683" r:id="rId18"/>
    <p:sldId id="677" r:id="rId19"/>
    <p:sldId id="686" r:id="rId20"/>
    <p:sldId id="700" r:id="rId21"/>
    <p:sldId id="687" r:id="rId22"/>
    <p:sldId id="688" r:id="rId23"/>
    <p:sldId id="699" r:id="rId24"/>
    <p:sldId id="709" r:id="rId25"/>
    <p:sldId id="703" r:id="rId26"/>
    <p:sldId id="708" r:id="rId27"/>
    <p:sldId id="705" r:id="rId28"/>
    <p:sldId id="715" r:id="rId29"/>
    <p:sldId id="711" r:id="rId30"/>
    <p:sldId id="712" r:id="rId31"/>
    <p:sldId id="717" r:id="rId32"/>
  </p:sldIdLst>
  <p:sldSz cx="10693400" cy="7562850"/>
  <p:notesSz cx="10693400" cy="75628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CB02"/>
    <a:srgbClr val="CCCC00"/>
    <a:srgbClr val="A6A32F"/>
    <a:srgbClr val="F5F6D8"/>
    <a:srgbClr val="FDF709"/>
    <a:srgbClr val="B2B206"/>
    <a:srgbClr val="ABA30D"/>
    <a:srgbClr val="A2A513"/>
    <a:srgbClr val="FFFF66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7" autoAdjust="0"/>
    <p:restoredTop sz="98000" autoAdjust="0"/>
  </p:normalViewPr>
  <p:slideViewPr>
    <p:cSldViewPr>
      <p:cViewPr varScale="1">
        <p:scale>
          <a:sx n="63" d="100"/>
          <a:sy n="63" d="100"/>
        </p:scale>
        <p:origin x="1218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Выпуск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Лист1!$B$1:$F$1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Лист1!$B$2:$F$2</c:f>
              <c:numCache>
                <c:formatCode>General</c:formatCode>
                <c:ptCount val="5"/>
                <c:pt idx="0">
                  <c:v>1409</c:v>
                </c:pt>
                <c:pt idx="1">
                  <c:v>1303</c:v>
                </c:pt>
                <c:pt idx="2">
                  <c:v>1049</c:v>
                </c:pt>
                <c:pt idx="3">
                  <c:v>840</c:v>
                </c:pt>
                <c:pt idx="4">
                  <c:v>756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20-42FE-922D-398D1387A52C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Выпускники с ПО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Лист1!$B$1:$F$1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Лист1!$B$3:$F$3</c:f>
              <c:numCache>
                <c:formatCode>General</c:formatCode>
                <c:ptCount val="5"/>
                <c:pt idx="0">
                  <c:v>1217</c:v>
                </c:pt>
                <c:pt idx="1">
                  <c:v>1109</c:v>
                </c:pt>
                <c:pt idx="2">
                  <c:v>898</c:v>
                </c:pt>
                <c:pt idx="3">
                  <c:v>752</c:v>
                </c:pt>
                <c:pt idx="4">
                  <c:v>717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920-42FE-922D-398D1387A5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343840"/>
        <c:axId val="273345256"/>
      </c:barChart>
      <c:lineChart>
        <c:grouping val="standard"/>
        <c:varyColors val="0"/>
        <c:ser>
          <c:idx val="2"/>
          <c:order val="2"/>
          <c:tx>
            <c:strRef>
              <c:f>Лист1!$A$4</c:f>
              <c:strCache>
                <c:ptCount val="1"/>
                <c:pt idx="0">
                  <c:v>% трудоустройства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4449880888651149E-2"/>
                  <c:y val="-4.10256493086309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920-42FE-922D-398D1387A52C}"/>
                </c:ext>
              </c:extLst>
            </c:dLbl>
            <c:dLbl>
              <c:idx val="1"/>
              <c:layout>
                <c:manualLayout>
                  <c:x val="-1.3039936473947331E-2"/>
                  <c:y val="-4.61538554722099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0920-42FE-922D-398D1387A52C}"/>
                </c:ext>
              </c:extLst>
            </c:dLbl>
            <c:dLbl>
              <c:idx val="3"/>
              <c:layout>
                <c:manualLayout>
                  <c:x val="-7.3349642665953521E-2"/>
                  <c:y val="-4.61538554722098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920-42FE-922D-398D1387A52C}"/>
                </c:ext>
              </c:extLst>
            </c:dLbl>
            <c:dLbl>
              <c:idx val="4"/>
              <c:layout>
                <c:manualLayout>
                  <c:x val="-6.8459666488223297E-2"/>
                  <c:y val="-3.33333400632626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0920-42FE-922D-398D1387A52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Лист1!$B$1:$F$1</c:f>
              <c:numCache>
                <c:formatCode>General</c:formatCode>
                <c:ptCount val="5"/>
                <c:pt idx="0">
                  <c:v>2017</c:v>
                </c:pt>
                <c:pt idx="1">
                  <c:v>2018</c:v>
                </c:pt>
                <c:pt idx="2">
                  <c:v>2019</c:v>
                </c:pt>
                <c:pt idx="3">
                  <c:v>2020</c:v>
                </c:pt>
                <c:pt idx="4">
                  <c:v>2021</c:v>
                </c:pt>
              </c:numCache>
            </c:numRef>
          </c:cat>
          <c:val>
            <c:numRef>
              <c:f>Лист1!$B$4:$F$4</c:f>
              <c:numCache>
                <c:formatCode>General</c:formatCode>
                <c:ptCount val="5"/>
                <c:pt idx="0">
                  <c:v>85.7</c:v>
                </c:pt>
                <c:pt idx="1">
                  <c:v>85.1</c:v>
                </c:pt>
                <c:pt idx="2">
                  <c:v>85.6</c:v>
                </c:pt>
                <c:pt idx="3">
                  <c:v>89.5</c:v>
                </c:pt>
                <c:pt idx="4">
                  <c:v>94.8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920-42FE-922D-398D1387A5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3346024"/>
        <c:axId val="273345640"/>
      </c:lineChart>
      <c:catAx>
        <c:axId val="273343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3345256"/>
        <c:crosses val="autoZero"/>
        <c:auto val="1"/>
        <c:lblAlgn val="ctr"/>
        <c:lblOffset val="100"/>
        <c:noMultiLvlLbl val="0"/>
      </c:catAx>
      <c:valAx>
        <c:axId val="27334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3343840"/>
        <c:crosses val="autoZero"/>
        <c:crossBetween val="between"/>
      </c:valAx>
      <c:valAx>
        <c:axId val="273345640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3346024"/>
        <c:crosses val="max"/>
        <c:crossBetween val="between"/>
      </c:valAx>
      <c:catAx>
        <c:axId val="2733460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7334564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EBCFB0-0366-48A6-A9CF-0FEDD439FA0F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329CE4E-43A5-4E64-92B6-C5F85372AB3E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ru-RU" sz="2400" b="1" dirty="0" smtClean="0">
              <a:solidFill>
                <a:schemeClr val="accent1">
                  <a:lumMod val="50000"/>
                </a:schemeClr>
              </a:solidFill>
            </a:rPr>
            <a:t>Миссия</a:t>
          </a:r>
        </a:p>
        <a:p>
          <a:pPr algn="just"/>
          <a:r>
            <a:rPr lang="ru-RU" sz="18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мы работаем на благо Казахстана через подготовку кадров на основе интеграции образования, научных исследований и предпринимательства</a:t>
          </a:r>
          <a:endParaRPr lang="ru-RU" sz="2400" b="1" dirty="0">
            <a:solidFill>
              <a:schemeClr val="tx1"/>
            </a:solidFill>
          </a:endParaRPr>
        </a:p>
      </dgm:t>
    </dgm:pt>
    <dgm:pt modelId="{4F65F496-F4E5-418A-928E-BED63BB7D283}" type="parTrans" cxnId="{5B806107-E257-43CB-B429-80CFF93A4681}">
      <dgm:prSet/>
      <dgm:spPr/>
      <dgm:t>
        <a:bodyPr/>
        <a:lstStyle/>
        <a:p>
          <a:endParaRPr lang="ru-RU"/>
        </a:p>
      </dgm:t>
    </dgm:pt>
    <dgm:pt modelId="{AD83789C-867A-422B-94D1-FB7A569D7B15}" type="sibTrans" cxnId="{5B806107-E257-43CB-B429-80CFF93A4681}">
      <dgm:prSet/>
      <dgm:spPr/>
      <dgm:t>
        <a:bodyPr/>
        <a:lstStyle/>
        <a:p>
          <a:endParaRPr lang="ru-RU"/>
        </a:p>
      </dgm:t>
    </dgm:pt>
    <dgm:pt modelId="{6147E47E-2D98-4BCA-854A-66B4E1571891}">
      <dgm:prSet phldrT="[Текст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Видение</a:t>
          </a:r>
        </a:p>
        <a:p>
          <a:pPr marL="0" marR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стать университетом, выпускающим востребованных профессионалов с предпринимательскими компетенциями для рынка труда</a:t>
          </a:r>
        </a:p>
        <a:p>
          <a:pPr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47DD3C-7A57-4F81-ADA4-3E538389B258}" type="parTrans" cxnId="{ECCD51B0-45AD-4D08-8FEF-13810B805DB0}">
      <dgm:prSet/>
      <dgm:spPr/>
      <dgm:t>
        <a:bodyPr/>
        <a:lstStyle/>
        <a:p>
          <a:endParaRPr lang="ru-RU"/>
        </a:p>
      </dgm:t>
    </dgm:pt>
    <dgm:pt modelId="{A47668E8-E1AC-4619-8E7A-DA79B7ABC248}" type="sibTrans" cxnId="{ECCD51B0-45AD-4D08-8FEF-13810B805DB0}">
      <dgm:prSet/>
      <dgm:spPr/>
      <dgm:t>
        <a:bodyPr/>
        <a:lstStyle/>
        <a:p>
          <a:endParaRPr lang="ru-RU"/>
        </a:p>
      </dgm:t>
    </dgm:pt>
    <dgm:pt modelId="{167684F6-C6A1-4385-BD79-7445D6B61EF4}">
      <dgm:prSet phldrT="[Текст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ctr"/>
          <a:r>
            <a:rPr lang="ru-RU" b="1" dirty="0" smtClean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Стратегическая цель </a:t>
          </a:r>
        </a:p>
        <a:p>
          <a:pPr algn="just"/>
          <a:r>
            <a:rPr lang="ru-RU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подготовка востребованных профессионалов с предпринимательской культурой и генерирующих инновации, направленных на благо общества и государства</a:t>
          </a:r>
          <a:endParaRPr lang="ru-RU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ECF94B-CD30-460D-83AA-60D459D29E41}" type="parTrans" cxnId="{CF9F9C15-2386-4177-8D8C-2E4C73632CE9}">
      <dgm:prSet/>
      <dgm:spPr/>
      <dgm:t>
        <a:bodyPr/>
        <a:lstStyle/>
        <a:p>
          <a:endParaRPr lang="ru-RU"/>
        </a:p>
      </dgm:t>
    </dgm:pt>
    <dgm:pt modelId="{BE007AB3-F8B2-4C29-976F-3D0E51EADE00}" type="sibTrans" cxnId="{CF9F9C15-2386-4177-8D8C-2E4C73632CE9}">
      <dgm:prSet/>
      <dgm:spPr/>
      <dgm:t>
        <a:bodyPr/>
        <a:lstStyle/>
        <a:p>
          <a:endParaRPr lang="ru-RU"/>
        </a:p>
      </dgm:t>
    </dgm:pt>
    <dgm:pt modelId="{38D432EF-5847-4B77-89A2-662F0B091B91}">
      <dgm:prSet phldrT="[Текст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l"/>
          <a:endParaRPr lang="ru-RU" dirty="0">
            <a:solidFill>
              <a:schemeClr val="tx1"/>
            </a:solidFill>
          </a:endParaRPr>
        </a:p>
      </dgm:t>
    </dgm:pt>
    <dgm:pt modelId="{762AA5D3-1DB8-4061-BDB7-B426BC277462}" type="parTrans" cxnId="{6D878E93-DDFD-4EAF-AD38-6748B0E95D20}">
      <dgm:prSet/>
      <dgm:spPr/>
      <dgm:t>
        <a:bodyPr/>
        <a:lstStyle/>
        <a:p>
          <a:endParaRPr lang="ru-RU"/>
        </a:p>
      </dgm:t>
    </dgm:pt>
    <dgm:pt modelId="{F6A3A520-2531-4ACD-976D-F56E92884576}" type="sibTrans" cxnId="{6D878E93-DDFD-4EAF-AD38-6748B0E95D20}">
      <dgm:prSet/>
      <dgm:spPr/>
      <dgm:t>
        <a:bodyPr/>
        <a:lstStyle/>
        <a:p>
          <a:endParaRPr lang="ru-RU"/>
        </a:p>
      </dgm:t>
    </dgm:pt>
    <dgm:pt modelId="{B9F7F964-FF91-4D91-BEF9-05A04516C7A5}" type="pres">
      <dgm:prSet presAssocID="{6CEBCFB0-0366-48A6-A9CF-0FEDD439FA0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835DABE-378A-42F1-9535-3EBBFB1EA1D5}" type="pres">
      <dgm:prSet presAssocID="{E329CE4E-43A5-4E64-92B6-C5F85372AB3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B1E746-4D13-49CB-AFC2-85B432661CAC}" type="pres">
      <dgm:prSet presAssocID="{AD83789C-867A-422B-94D1-FB7A569D7B15}" presName="sibTrans" presStyleCnt="0"/>
      <dgm:spPr/>
    </dgm:pt>
    <dgm:pt modelId="{D2C834E0-98D4-4FCA-A3FE-19AF7F3D047A}" type="pres">
      <dgm:prSet presAssocID="{6147E47E-2D98-4BCA-854A-66B4E1571891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553A4C4-D3D4-435D-B7DE-22A994C2A5F5}" type="pres">
      <dgm:prSet presAssocID="{A47668E8-E1AC-4619-8E7A-DA79B7ABC248}" presName="sibTrans" presStyleCnt="0"/>
      <dgm:spPr/>
    </dgm:pt>
    <dgm:pt modelId="{1EF5924C-38E0-4313-9864-1931C011F198}" type="pres">
      <dgm:prSet presAssocID="{167684F6-C6A1-4385-BD79-7445D6B61EF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D878E93-DDFD-4EAF-AD38-6748B0E95D20}" srcId="{167684F6-C6A1-4385-BD79-7445D6B61EF4}" destId="{38D432EF-5847-4B77-89A2-662F0B091B91}" srcOrd="0" destOrd="0" parTransId="{762AA5D3-1DB8-4061-BDB7-B426BC277462}" sibTransId="{F6A3A520-2531-4ACD-976D-F56E92884576}"/>
    <dgm:cxn modelId="{3E97B550-18C0-4EE8-8F5C-36F2D2BBBAC0}" type="presOf" srcId="{6CEBCFB0-0366-48A6-A9CF-0FEDD439FA0F}" destId="{B9F7F964-FF91-4D91-BEF9-05A04516C7A5}" srcOrd="0" destOrd="0" presId="urn:microsoft.com/office/officeart/2005/8/layout/hList6"/>
    <dgm:cxn modelId="{EB52E663-AAAF-4D14-B642-F77254280C4D}" type="presOf" srcId="{167684F6-C6A1-4385-BD79-7445D6B61EF4}" destId="{1EF5924C-38E0-4313-9864-1931C011F198}" srcOrd="0" destOrd="0" presId="urn:microsoft.com/office/officeart/2005/8/layout/hList6"/>
    <dgm:cxn modelId="{DB93DECE-24BB-449E-B89B-D378C2FA13BB}" type="presOf" srcId="{6147E47E-2D98-4BCA-854A-66B4E1571891}" destId="{D2C834E0-98D4-4FCA-A3FE-19AF7F3D047A}" srcOrd="0" destOrd="0" presId="urn:microsoft.com/office/officeart/2005/8/layout/hList6"/>
    <dgm:cxn modelId="{ECCD51B0-45AD-4D08-8FEF-13810B805DB0}" srcId="{6CEBCFB0-0366-48A6-A9CF-0FEDD439FA0F}" destId="{6147E47E-2D98-4BCA-854A-66B4E1571891}" srcOrd="1" destOrd="0" parTransId="{AC47DD3C-7A57-4F81-ADA4-3E538389B258}" sibTransId="{A47668E8-E1AC-4619-8E7A-DA79B7ABC248}"/>
    <dgm:cxn modelId="{5B806107-E257-43CB-B429-80CFF93A4681}" srcId="{6CEBCFB0-0366-48A6-A9CF-0FEDD439FA0F}" destId="{E329CE4E-43A5-4E64-92B6-C5F85372AB3E}" srcOrd="0" destOrd="0" parTransId="{4F65F496-F4E5-418A-928E-BED63BB7D283}" sibTransId="{AD83789C-867A-422B-94D1-FB7A569D7B15}"/>
    <dgm:cxn modelId="{CF9F9C15-2386-4177-8D8C-2E4C73632CE9}" srcId="{6CEBCFB0-0366-48A6-A9CF-0FEDD439FA0F}" destId="{167684F6-C6A1-4385-BD79-7445D6B61EF4}" srcOrd="2" destOrd="0" parTransId="{B8ECF94B-CD30-460D-83AA-60D459D29E41}" sibTransId="{BE007AB3-F8B2-4C29-976F-3D0E51EADE00}"/>
    <dgm:cxn modelId="{2C6741C5-632C-4AD4-80C2-C7BBA8C4FA1D}" type="presOf" srcId="{E329CE4E-43A5-4E64-92B6-C5F85372AB3E}" destId="{E835DABE-378A-42F1-9535-3EBBFB1EA1D5}" srcOrd="0" destOrd="0" presId="urn:microsoft.com/office/officeart/2005/8/layout/hList6"/>
    <dgm:cxn modelId="{9C7C1C7D-99EB-4DD4-B533-1A85ECF30699}" type="presOf" srcId="{38D432EF-5847-4B77-89A2-662F0B091B91}" destId="{1EF5924C-38E0-4313-9864-1931C011F198}" srcOrd="0" destOrd="1" presId="urn:microsoft.com/office/officeart/2005/8/layout/hList6"/>
    <dgm:cxn modelId="{28CFAD29-0B65-4138-8074-57911F7EF017}" type="presParOf" srcId="{B9F7F964-FF91-4D91-BEF9-05A04516C7A5}" destId="{E835DABE-378A-42F1-9535-3EBBFB1EA1D5}" srcOrd="0" destOrd="0" presId="urn:microsoft.com/office/officeart/2005/8/layout/hList6"/>
    <dgm:cxn modelId="{8257B89E-6DC6-4DBB-A705-76A92AB65087}" type="presParOf" srcId="{B9F7F964-FF91-4D91-BEF9-05A04516C7A5}" destId="{84B1E746-4D13-49CB-AFC2-85B432661CAC}" srcOrd="1" destOrd="0" presId="urn:microsoft.com/office/officeart/2005/8/layout/hList6"/>
    <dgm:cxn modelId="{3CF46FC3-38AD-49EE-AA48-C37EE7EBBE43}" type="presParOf" srcId="{B9F7F964-FF91-4D91-BEF9-05A04516C7A5}" destId="{D2C834E0-98D4-4FCA-A3FE-19AF7F3D047A}" srcOrd="2" destOrd="0" presId="urn:microsoft.com/office/officeart/2005/8/layout/hList6"/>
    <dgm:cxn modelId="{CD3DAD8A-A89A-410B-87AD-546D7836F1EC}" type="presParOf" srcId="{B9F7F964-FF91-4D91-BEF9-05A04516C7A5}" destId="{E553A4C4-D3D4-435D-B7DE-22A994C2A5F5}" srcOrd="3" destOrd="0" presId="urn:microsoft.com/office/officeart/2005/8/layout/hList6"/>
    <dgm:cxn modelId="{F7CE2BFB-E29C-437C-A373-2700E5FFD857}" type="presParOf" srcId="{B9F7F964-FF91-4D91-BEF9-05A04516C7A5}" destId="{1EF5924C-38E0-4313-9864-1931C011F198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3F616F-F252-4BFD-ADA2-396573B2CFD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1E4B7B7-3E9D-4BFF-AB39-E83FD5EB16D6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36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Академическая деятельность</a:t>
          </a:r>
          <a:endParaRPr lang="ru-RU" sz="36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BC3A150-B048-460B-9720-71EA49228CCA}" type="parTrans" cxnId="{54AD750A-A7A4-4E83-8D1A-608546A65ED9}">
      <dgm:prSet/>
      <dgm:spPr/>
      <dgm:t>
        <a:bodyPr/>
        <a:lstStyle/>
        <a:p>
          <a:endParaRPr lang="ru-RU"/>
        </a:p>
      </dgm:t>
    </dgm:pt>
    <dgm:pt modelId="{EFE39055-D66C-4568-B851-6339355E0907}" type="sibTrans" cxnId="{54AD750A-A7A4-4E83-8D1A-608546A65ED9}">
      <dgm:prSet/>
      <dgm:spPr/>
      <dgm:t>
        <a:bodyPr/>
        <a:lstStyle/>
        <a:p>
          <a:endParaRPr lang="ru-RU"/>
        </a:p>
      </dgm:t>
    </dgm:pt>
    <dgm:pt modelId="{C6452C9F-5FBF-4053-B419-5DF6400913EE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3600" b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Предпринимательская культура</a:t>
          </a:r>
          <a:endParaRPr lang="ru-RU" sz="3600" b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F67D31-9C95-4577-B471-97F2FF0F39C2}" type="parTrans" cxnId="{544DC713-8DB1-425A-B14A-21CB74EF80EC}">
      <dgm:prSet/>
      <dgm:spPr/>
      <dgm:t>
        <a:bodyPr/>
        <a:lstStyle/>
        <a:p>
          <a:endParaRPr lang="ru-RU"/>
        </a:p>
      </dgm:t>
    </dgm:pt>
    <dgm:pt modelId="{09CB2517-737C-4BDF-B20B-19740C6CD7C7}" type="sibTrans" cxnId="{544DC713-8DB1-425A-B14A-21CB74EF80EC}">
      <dgm:prSet/>
      <dgm:spPr/>
      <dgm:t>
        <a:bodyPr/>
        <a:lstStyle/>
        <a:p>
          <a:endParaRPr lang="ru-RU"/>
        </a:p>
      </dgm:t>
    </dgm:pt>
    <dgm:pt modelId="{E739961A-759D-43E8-924B-B14425190F7C}">
      <dgm:prSet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u="none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Исследования и инновации</a:t>
          </a:r>
          <a:endParaRPr lang="ru-RU" u="none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B93906-5B2E-4B38-8664-A5C64307DEFD}" type="parTrans" cxnId="{36ECDE75-4BAB-45BA-B8DA-F725FE3F143C}">
      <dgm:prSet/>
      <dgm:spPr/>
      <dgm:t>
        <a:bodyPr/>
        <a:lstStyle/>
        <a:p>
          <a:endParaRPr lang="ru-RU"/>
        </a:p>
      </dgm:t>
    </dgm:pt>
    <dgm:pt modelId="{BD88F34C-71C3-4155-BE94-B2F527A3FE5A}" type="sibTrans" cxnId="{36ECDE75-4BAB-45BA-B8DA-F725FE3F143C}">
      <dgm:prSet/>
      <dgm:spPr/>
      <dgm:t>
        <a:bodyPr/>
        <a:lstStyle/>
        <a:p>
          <a:endParaRPr lang="ru-RU"/>
        </a:p>
      </dgm:t>
    </dgm:pt>
    <dgm:pt modelId="{05F7A943-F8A9-451F-851C-A4EE2FFCD68F}" type="pres">
      <dgm:prSet presAssocID="{043F616F-F252-4BFD-ADA2-396573B2CFD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A6820AD-6727-4C45-ADCD-D7CE282530F8}" type="pres">
      <dgm:prSet presAssocID="{F1E4B7B7-3E9D-4BFF-AB39-E83FD5EB16D6}" presName="parentLin" presStyleCnt="0"/>
      <dgm:spPr/>
    </dgm:pt>
    <dgm:pt modelId="{A060B059-C009-47D1-A302-22991BC3AF06}" type="pres">
      <dgm:prSet presAssocID="{F1E4B7B7-3E9D-4BFF-AB39-E83FD5EB16D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9FE43264-EE76-4417-9B5F-D786EE6C5D22}" type="pres">
      <dgm:prSet presAssocID="{F1E4B7B7-3E9D-4BFF-AB39-E83FD5EB16D6}" presName="parentText" presStyleLbl="node1" presStyleIdx="0" presStyleCnt="3" custScaleX="11556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9956D1-EB85-44D0-AE50-85B8A3052595}" type="pres">
      <dgm:prSet presAssocID="{F1E4B7B7-3E9D-4BFF-AB39-E83FD5EB16D6}" presName="negativeSpace" presStyleCnt="0"/>
      <dgm:spPr/>
    </dgm:pt>
    <dgm:pt modelId="{8BC7A68F-CD08-48B3-8D06-0D713563D5EE}" type="pres">
      <dgm:prSet presAssocID="{F1E4B7B7-3E9D-4BFF-AB39-E83FD5EB16D6}" presName="childText" presStyleLbl="conFgAcc1" presStyleIdx="0" presStyleCnt="3">
        <dgm:presLayoutVars>
          <dgm:bulletEnabled val="1"/>
        </dgm:presLayoutVars>
      </dgm:prSet>
      <dgm:spPr/>
    </dgm:pt>
    <dgm:pt modelId="{3264CD1D-595F-45CC-BDB4-64354C8F0A9F}" type="pres">
      <dgm:prSet presAssocID="{EFE39055-D66C-4568-B851-6339355E0907}" presName="spaceBetweenRectangles" presStyleCnt="0"/>
      <dgm:spPr/>
    </dgm:pt>
    <dgm:pt modelId="{034D0D13-5977-455D-9D24-5225ECD0D328}" type="pres">
      <dgm:prSet presAssocID="{E739961A-759D-43E8-924B-B14425190F7C}" presName="parentLin" presStyleCnt="0"/>
      <dgm:spPr/>
    </dgm:pt>
    <dgm:pt modelId="{59E51B88-723F-4EBE-A80F-4456BB3AA40C}" type="pres">
      <dgm:prSet presAssocID="{E739961A-759D-43E8-924B-B14425190F7C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36047D0-BFD0-4360-939A-174B41002AEF}" type="pres">
      <dgm:prSet presAssocID="{E739961A-759D-43E8-924B-B14425190F7C}" presName="parentText" presStyleLbl="node1" presStyleIdx="1" presStyleCnt="3" custScaleX="11561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FAF58A-D9E5-4D0B-BDB1-5A2E7BEF1679}" type="pres">
      <dgm:prSet presAssocID="{E739961A-759D-43E8-924B-B14425190F7C}" presName="negativeSpace" presStyleCnt="0"/>
      <dgm:spPr/>
    </dgm:pt>
    <dgm:pt modelId="{0AE1D11B-8866-4402-B5F6-FC1A6B75926F}" type="pres">
      <dgm:prSet presAssocID="{E739961A-759D-43E8-924B-B14425190F7C}" presName="childText" presStyleLbl="conFgAcc1" presStyleIdx="1" presStyleCnt="3">
        <dgm:presLayoutVars>
          <dgm:bulletEnabled val="1"/>
        </dgm:presLayoutVars>
      </dgm:prSet>
      <dgm:spPr/>
    </dgm:pt>
    <dgm:pt modelId="{92F97A12-3543-4536-B363-277C657E7A4D}" type="pres">
      <dgm:prSet presAssocID="{BD88F34C-71C3-4155-BE94-B2F527A3FE5A}" presName="spaceBetweenRectangles" presStyleCnt="0"/>
      <dgm:spPr/>
    </dgm:pt>
    <dgm:pt modelId="{A45B0C1C-6C0C-4DC0-B844-83AF32F6127F}" type="pres">
      <dgm:prSet presAssocID="{C6452C9F-5FBF-4053-B419-5DF6400913EE}" presName="parentLin" presStyleCnt="0"/>
      <dgm:spPr/>
    </dgm:pt>
    <dgm:pt modelId="{92F9C0E6-9165-40F4-8A8D-FF3AEBE3CD24}" type="pres">
      <dgm:prSet presAssocID="{C6452C9F-5FBF-4053-B419-5DF6400913EE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1FC71C7F-1396-4BF8-8FA5-D1334D3B7B73}" type="pres">
      <dgm:prSet presAssocID="{C6452C9F-5FBF-4053-B419-5DF6400913EE}" presName="parentText" presStyleLbl="node1" presStyleIdx="2" presStyleCnt="3" custScaleX="117796" custLinFactNeighborX="-10039" custLinFactNeighborY="-30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37EF2F-984B-415B-BCF2-6032588D570B}" type="pres">
      <dgm:prSet presAssocID="{C6452C9F-5FBF-4053-B419-5DF6400913EE}" presName="negativeSpace" presStyleCnt="0"/>
      <dgm:spPr/>
    </dgm:pt>
    <dgm:pt modelId="{F5EE1FE6-4EFD-432E-970F-0371639B556C}" type="pres">
      <dgm:prSet presAssocID="{C6452C9F-5FBF-4053-B419-5DF6400913EE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4AD750A-A7A4-4E83-8D1A-608546A65ED9}" srcId="{043F616F-F252-4BFD-ADA2-396573B2CFD6}" destId="{F1E4B7B7-3E9D-4BFF-AB39-E83FD5EB16D6}" srcOrd="0" destOrd="0" parTransId="{4BC3A150-B048-460B-9720-71EA49228CCA}" sibTransId="{EFE39055-D66C-4568-B851-6339355E0907}"/>
    <dgm:cxn modelId="{DA5D0593-B164-4C95-A1F5-0C9A8B83E932}" type="presOf" srcId="{F1E4B7B7-3E9D-4BFF-AB39-E83FD5EB16D6}" destId="{9FE43264-EE76-4417-9B5F-D786EE6C5D22}" srcOrd="1" destOrd="0" presId="urn:microsoft.com/office/officeart/2005/8/layout/list1"/>
    <dgm:cxn modelId="{36ECDE75-4BAB-45BA-B8DA-F725FE3F143C}" srcId="{043F616F-F252-4BFD-ADA2-396573B2CFD6}" destId="{E739961A-759D-43E8-924B-B14425190F7C}" srcOrd="1" destOrd="0" parTransId="{F8B93906-5B2E-4B38-8664-A5C64307DEFD}" sibTransId="{BD88F34C-71C3-4155-BE94-B2F527A3FE5A}"/>
    <dgm:cxn modelId="{FAD98C5F-8B2D-43A4-9239-66B9E1EA4226}" type="presOf" srcId="{043F616F-F252-4BFD-ADA2-396573B2CFD6}" destId="{05F7A943-F8A9-451F-851C-A4EE2FFCD68F}" srcOrd="0" destOrd="0" presId="urn:microsoft.com/office/officeart/2005/8/layout/list1"/>
    <dgm:cxn modelId="{F44BFC6F-3E64-44E2-9863-C3507C50110E}" type="presOf" srcId="{E739961A-759D-43E8-924B-B14425190F7C}" destId="{59E51B88-723F-4EBE-A80F-4456BB3AA40C}" srcOrd="0" destOrd="0" presId="urn:microsoft.com/office/officeart/2005/8/layout/list1"/>
    <dgm:cxn modelId="{B6F869BB-CBA4-45BB-B342-30AC52930C88}" type="presOf" srcId="{C6452C9F-5FBF-4053-B419-5DF6400913EE}" destId="{1FC71C7F-1396-4BF8-8FA5-D1334D3B7B73}" srcOrd="1" destOrd="0" presId="urn:microsoft.com/office/officeart/2005/8/layout/list1"/>
    <dgm:cxn modelId="{8B2FBD54-C645-43D6-9C57-501D20327BE9}" type="presOf" srcId="{F1E4B7B7-3E9D-4BFF-AB39-E83FD5EB16D6}" destId="{A060B059-C009-47D1-A302-22991BC3AF06}" srcOrd="0" destOrd="0" presId="urn:microsoft.com/office/officeart/2005/8/layout/list1"/>
    <dgm:cxn modelId="{544DC713-8DB1-425A-B14A-21CB74EF80EC}" srcId="{043F616F-F252-4BFD-ADA2-396573B2CFD6}" destId="{C6452C9F-5FBF-4053-B419-5DF6400913EE}" srcOrd="2" destOrd="0" parTransId="{1DF67D31-9C95-4577-B471-97F2FF0F39C2}" sibTransId="{09CB2517-737C-4BDF-B20B-19740C6CD7C7}"/>
    <dgm:cxn modelId="{93B679F9-6523-4E83-BAF0-97A5F03DFF5F}" type="presOf" srcId="{C6452C9F-5FBF-4053-B419-5DF6400913EE}" destId="{92F9C0E6-9165-40F4-8A8D-FF3AEBE3CD24}" srcOrd="0" destOrd="0" presId="urn:microsoft.com/office/officeart/2005/8/layout/list1"/>
    <dgm:cxn modelId="{FF9F520B-8EC2-40C2-9176-9DB021F5A066}" type="presOf" srcId="{E739961A-759D-43E8-924B-B14425190F7C}" destId="{C36047D0-BFD0-4360-939A-174B41002AEF}" srcOrd="1" destOrd="0" presId="urn:microsoft.com/office/officeart/2005/8/layout/list1"/>
    <dgm:cxn modelId="{014F5FC6-7666-46E2-B799-736730EA421F}" type="presParOf" srcId="{05F7A943-F8A9-451F-851C-A4EE2FFCD68F}" destId="{DA6820AD-6727-4C45-ADCD-D7CE282530F8}" srcOrd="0" destOrd="0" presId="urn:microsoft.com/office/officeart/2005/8/layout/list1"/>
    <dgm:cxn modelId="{96BEA070-2AF8-40F6-AAE3-6EEB902F7D73}" type="presParOf" srcId="{DA6820AD-6727-4C45-ADCD-D7CE282530F8}" destId="{A060B059-C009-47D1-A302-22991BC3AF06}" srcOrd="0" destOrd="0" presId="urn:microsoft.com/office/officeart/2005/8/layout/list1"/>
    <dgm:cxn modelId="{B69E32E5-C801-45FD-8973-E39ACA1C0AC0}" type="presParOf" srcId="{DA6820AD-6727-4C45-ADCD-D7CE282530F8}" destId="{9FE43264-EE76-4417-9B5F-D786EE6C5D22}" srcOrd="1" destOrd="0" presId="urn:microsoft.com/office/officeart/2005/8/layout/list1"/>
    <dgm:cxn modelId="{FAA463EA-4D2A-4C54-A959-BB9E2585B61E}" type="presParOf" srcId="{05F7A943-F8A9-451F-851C-A4EE2FFCD68F}" destId="{AB9956D1-EB85-44D0-AE50-85B8A3052595}" srcOrd="1" destOrd="0" presId="urn:microsoft.com/office/officeart/2005/8/layout/list1"/>
    <dgm:cxn modelId="{734EAEAE-D11E-4462-987C-92A9DA535F81}" type="presParOf" srcId="{05F7A943-F8A9-451F-851C-A4EE2FFCD68F}" destId="{8BC7A68F-CD08-48B3-8D06-0D713563D5EE}" srcOrd="2" destOrd="0" presId="urn:microsoft.com/office/officeart/2005/8/layout/list1"/>
    <dgm:cxn modelId="{CAE45B85-C875-46A0-92FB-A243020680C3}" type="presParOf" srcId="{05F7A943-F8A9-451F-851C-A4EE2FFCD68F}" destId="{3264CD1D-595F-45CC-BDB4-64354C8F0A9F}" srcOrd="3" destOrd="0" presId="urn:microsoft.com/office/officeart/2005/8/layout/list1"/>
    <dgm:cxn modelId="{4A06B21E-9B58-42FF-9E15-3FB1BAEADDC5}" type="presParOf" srcId="{05F7A943-F8A9-451F-851C-A4EE2FFCD68F}" destId="{034D0D13-5977-455D-9D24-5225ECD0D328}" srcOrd="4" destOrd="0" presId="urn:microsoft.com/office/officeart/2005/8/layout/list1"/>
    <dgm:cxn modelId="{E43E4383-3F4B-4AF5-8E7C-1366D2B78F3D}" type="presParOf" srcId="{034D0D13-5977-455D-9D24-5225ECD0D328}" destId="{59E51B88-723F-4EBE-A80F-4456BB3AA40C}" srcOrd="0" destOrd="0" presId="urn:microsoft.com/office/officeart/2005/8/layout/list1"/>
    <dgm:cxn modelId="{837A6018-ACF1-4815-9EE4-67A33B30FAA0}" type="presParOf" srcId="{034D0D13-5977-455D-9D24-5225ECD0D328}" destId="{C36047D0-BFD0-4360-939A-174B41002AEF}" srcOrd="1" destOrd="0" presId="urn:microsoft.com/office/officeart/2005/8/layout/list1"/>
    <dgm:cxn modelId="{9FEFA142-1B0E-4F74-B7B1-EE174DB3BAAF}" type="presParOf" srcId="{05F7A943-F8A9-451F-851C-A4EE2FFCD68F}" destId="{09FAF58A-D9E5-4D0B-BDB1-5A2E7BEF1679}" srcOrd="5" destOrd="0" presId="urn:microsoft.com/office/officeart/2005/8/layout/list1"/>
    <dgm:cxn modelId="{D1860219-6F48-4682-88A5-9E0F54E1B10F}" type="presParOf" srcId="{05F7A943-F8A9-451F-851C-A4EE2FFCD68F}" destId="{0AE1D11B-8866-4402-B5F6-FC1A6B75926F}" srcOrd="6" destOrd="0" presId="urn:microsoft.com/office/officeart/2005/8/layout/list1"/>
    <dgm:cxn modelId="{01108D52-64B3-4F43-AF52-2F927DF0FDBA}" type="presParOf" srcId="{05F7A943-F8A9-451F-851C-A4EE2FFCD68F}" destId="{92F97A12-3543-4536-B363-277C657E7A4D}" srcOrd="7" destOrd="0" presId="urn:microsoft.com/office/officeart/2005/8/layout/list1"/>
    <dgm:cxn modelId="{6CAD3CEA-1554-428E-AE18-F0D4FDA0C79B}" type="presParOf" srcId="{05F7A943-F8A9-451F-851C-A4EE2FFCD68F}" destId="{A45B0C1C-6C0C-4DC0-B844-83AF32F6127F}" srcOrd="8" destOrd="0" presId="urn:microsoft.com/office/officeart/2005/8/layout/list1"/>
    <dgm:cxn modelId="{778BD164-E4C7-4A4E-B302-3899A31092A6}" type="presParOf" srcId="{A45B0C1C-6C0C-4DC0-B844-83AF32F6127F}" destId="{92F9C0E6-9165-40F4-8A8D-FF3AEBE3CD24}" srcOrd="0" destOrd="0" presId="urn:microsoft.com/office/officeart/2005/8/layout/list1"/>
    <dgm:cxn modelId="{C91A02AF-1DFE-4B2A-B08D-788AF0AFF07E}" type="presParOf" srcId="{A45B0C1C-6C0C-4DC0-B844-83AF32F6127F}" destId="{1FC71C7F-1396-4BF8-8FA5-D1334D3B7B73}" srcOrd="1" destOrd="0" presId="urn:microsoft.com/office/officeart/2005/8/layout/list1"/>
    <dgm:cxn modelId="{01AD20D9-7F72-4679-8339-1DA7F81319A5}" type="presParOf" srcId="{05F7A943-F8A9-451F-851C-A4EE2FFCD68F}" destId="{9937EF2F-984B-415B-BCF2-6032588D570B}" srcOrd="9" destOrd="0" presId="urn:microsoft.com/office/officeart/2005/8/layout/list1"/>
    <dgm:cxn modelId="{2392962F-950C-4FC0-9322-46E2135F232A}" type="presParOf" srcId="{05F7A943-F8A9-451F-851C-A4EE2FFCD68F}" destId="{F5EE1FE6-4EFD-432E-970F-0371639B556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71502E4-BB50-4B5C-B1B1-518E92D3BC7A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33319AC-066B-452F-96EC-E868B851895A}">
      <dgm:prSet phldrT="[Текст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b="1" dirty="0" err="1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Esil</a:t>
          </a:r>
          <a:r>
            <a:rPr lang="en-US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 University</a:t>
          </a:r>
          <a:endParaRPr lang="ru-RU" dirty="0" smtClean="0">
            <a:solidFill>
              <a:schemeClr val="accent1">
                <a:lumMod val="75000"/>
              </a:schemeClr>
            </a:solidFill>
          </a:endParaRPr>
        </a:p>
        <a:p>
          <a:pPr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6DC3817A-8238-4C02-BFF6-1C661DE6A736}" type="parTrans" cxnId="{E9D9D6B1-EA86-404C-875C-4D2C98D48B2C}">
      <dgm:prSet/>
      <dgm:spPr/>
      <dgm:t>
        <a:bodyPr/>
        <a:lstStyle/>
        <a:p>
          <a:endParaRPr lang="ru-RU"/>
        </a:p>
      </dgm:t>
    </dgm:pt>
    <dgm:pt modelId="{A6DE4E6F-85D9-4D40-B3E9-99CDB4966385}" type="sibTrans" cxnId="{E9D9D6B1-EA86-404C-875C-4D2C98D48B2C}">
      <dgm:prSet/>
      <dgm:spPr/>
      <dgm:t>
        <a:bodyPr/>
        <a:lstStyle/>
        <a:p>
          <a:endParaRPr lang="ru-RU"/>
        </a:p>
      </dgm:t>
    </dgm:pt>
    <dgm:pt modelId="{5D5E16E3-37BF-43EE-8140-CD03CB02C295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algn="ctr"/>
          <a:r>
            <a:rPr lang="ru-RU" sz="2800" dirty="0" smtClean="0">
              <a:solidFill>
                <a:schemeClr val="tx1"/>
              </a:solidFill>
            </a:rPr>
            <a:t>Факультет «Бизнес и управление»</a:t>
          </a:r>
          <a:endParaRPr lang="ru-RU" sz="2800" dirty="0">
            <a:solidFill>
              <a:schemeClr val="tx1"/>
            </a:solidFill>
          </a:endParaRPr>
        </a:p>
      </dgm:t>
    </dgm:pt>
    <dgm:pt modelId="{7BAE1894-4348-4A32-A96B-3D83DAA418F7}" type="parTrans" cxnId="{1D94D512-EDD2-4C23-86B8-439936B6ED5D}">
      <dgm:prSet/>
      <dgm:spPr/>
      <dgm:t>
        <a:bodyPr/>
        <a:lstStyle/>
        <a:p>
          <a:endParaRPr lang="ru-RU"/>
        </a:p>
      </dgm:t>
    </dgm:pt>
    <dgm:pt modelId="{070023EA-3968-4BCA-84A1-6C4C2333A18E}" type="sibTrans" cxnId="{1D94D512-EDD2-4C23-86B8-439936B6ED5D}">
      <dgm:prSet/>
      <dgm:spPr/>
      <dgm:t>
        <a:bodyPr/>
        <a:lstStyle/>
        <a:p>
          <a:endParaRPr lang="ru-RU"/>
        </a:p>
      </dgm:t>
    </dgm:pt>
    <dgm:pt modelId="{BAB5A9F3-5F16-434C-A6C5-43FA596CF944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2800" dirty="0" smtClean="0">
              <a:solidFill>
                <a:schemeClr val="tx1"/>
              </a:solidFill>
            </a:rPr>
            <a:t>Факультет</a:t>
          </a:r>
          <a:r>
            <a:rPr lang="ru-RU" sz="2800" baseline="0" dirty="0" smtClean="0">
              <a:solidFill>
                <a:schemeClr val="tx1"/>
              </a:solidFill>
            </a:rPr>
            <a:t> прикладных наук</a:t>
          </a:r>
          <a:endParaRPr lang="ru-RU" sz="2800" dirty="0">
            <a:solidFill>
              <a:schemeClr val="tx1"/>
            </a:solidFill>
          </a:endParaRPr>
        </a:p>
      </dgm:t>
    </dgm:pt>
    <dgm:pt modelId="{F254A2F1-6B19-4657-AC55-7FC26B31A2CF}" type="parTrans" cxnId="{89EEBDF9-ABB9-4444-B29E-F24A0011DDD7}">
      <dgm:prSet/>
      <dgm:spPr/>
      <dgm:t>
        <a:bodyPr/>
        <a:lstStyle/>
        <a:p>
          <a:endParaRPr lang="ru-RU"/>
        </a:p>
      </dgm:t>
    </dgm:pt>
    <dgm:pt modelId="{DEA228CD-FB8F-4DEB-B765-BE230A6BBC3B}" type="sibTrans" cxnId="{89EEBDF9-ABB9-4444-B29E-F24A0011DDD7}">
      <dgm:prSet/>
      <dgm:spPr/>
      <dgm:t>
        <a:bodyPr/>
        <a:lstStyle/>
        <a:p>
          <a:endParaRPr lang="ru-RU"/>
        </a:p>
      </dgm:t>
    </dgm:pt>
    <dgm:pt modelId="{2C1CEE4E-7486-4100-B3CC-42A38EDFD5E9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dirty="0" smtClean="0">
              <a:solidFill>
                <a:schemeClr val="tx1"/>
              </a:solidFill>
            </a:rPr>
            <a:t>Центр дистанционного обучения</a:t>
          </a:r>
        </a:p>
        <a:p>
          <a:pPr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dirty="0">
            <a:solidFill>
              <a:schemeClr val="tx1"/>
            </a:solidFill>
          </a:endParaRPr>
        </a:p>
      </dgm:t>
    </dgm:pt>
    <dgm:pt modelId="{A7DBB1CA-F1F1-4C92-9D4A-B2DD8014055E}" type="parTrans" cxnId="{5C88992E-A41D-47B1-9E94-10FCF0A66255}">
      <dgm:prSet/>
      <dgm:spPr/>
      <dgm:t>
        <a:bodyPr/>
        <a:lstStyle/>
        <a:p>
          <a:endParaRPr lang="ru-RU"/>
        </a:p>
      </dgm:t>
    </dgm:pt>
    <dgm:pt modelId="{545A25FE-D324-478A-BBEE-23CD1DEA3A65}" type="sibTrans" cxnId="{5C88992E-A41D-47B1-9E94-10FCF0A66255}">
      <dgm:prSet/>
      <dgm:spPr/>
      <dgm:t>
        <a:bodyPr/>
        <a:lstStyle/>
        <a:p>
          <a:endParaRPr lang="ru-RU"/>
        </a:p>
      </dgm:t>
    </dgm:pt>
    <dgm:pt modelId="{41B9921E-AC28-47C2-A608-3FD501485E1E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2800" dirty="0" smtClean="0">
              <a:solidFill>
                <a:schemeClr val="tx1"/>
              </a:solidFill>
            </a:rPr>
            <a:t>Международная бизнес-школа</a:t>
          </a:r>
          <a:endParaRPr lang="ru-RU" sz="2800" dirty="0">
            <a:solidFill>
              <a:schemeClr val="tx1"/>
            </a:solidFill>
          </a:endParaRPr>
        </a:p>
      </dgm:t>
    </dgm:pt>
    <dgm:pt modelId="{ED54A0B3-4BB4-4B9A-8262-34F66468D201}" type="parTrans" cxnId="{9B715A90-3E88-49B1-9991-84E5C79EA265}">
      <dgm:prSet/>
      <dgm:spPr/>
      <dgm:t>
        <a:bodyPr/>
        <a:lstStyle/>
        <a:p>
          <a:endParaRPr lang="ru-RU"/>
        </a:p>
      </dgm:t>
    </dgm:pt>
    <dgm:pt modelId="{160D7099-E41A-41DF-9BB4-07D1F2F84960}" type="sibTrans" cxnId="{9B715A90-3E88-49B1-9991-84E5C79EA265}">
      <dgm:prSet/>
      <dgm:spPr/>
      <dgm:t>
        <a:bodyPr/>
        <a:lstStyle/>
        <a:p>
          <a:endParaRPr lang="ru-RU"/>
        </a:p>
      </dgm:t>
    </dgm:pt>
    <dgm:pt modelId="{EE31C2ED-F7C1-4D49-A098-51B037AD5F7B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dirty="0" smtClean="0">
              <a:solidFill>
                <a:schemeClr val="tx1"/>
              </a:solidFill>
            </a:rPr>
            <a:t>Отдел</a:t>
          </a:r>
          <a:r>
            <a:rPr lang="ru-RU" sz="2800" baseline="0" dirty="0" smtClean="0">
              <a:solidFill>
                <a:schemeClr val="tx1"/>
              </a:solidFill>
            </a:rPr>
            <a:t> послевузовских программ</a:t>
          </a:r>
          <a:endParaRPr lang="ru-RU" sz="2800" dirty="0" smtClean="0">
            <a:solidFill>
              <a:schemeClr val="tx1"/>
            </a:solidFill>
          </a:endParaRPr>
        </a:p>
        <a:p>
          <a:pPr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dirty="0">
            <a:solidFill>
              <a:schemeClr val="tx1"/>
            </a:solidFill>
          </a:endParaRPr>
        </a:p>
      </dgm:t>
    </dgm:pt>
    <dgm:pt modelId="{A73C017C-E1EC-4522-A034-A576AF44CC5F}" type="parTrans" cxnId="{74A4F732-AC45-4D11-BAF8-FFCA54A438A5}">
      <dgm:prSet/>
      <dgm:spPr/>
      <dgm:t>
        <a:bodyPr/>
        <a:lstStyle/>
        <a:p>
          <a:endParaRPr lang="ru-RU"/>
        </a:p>
      </dgm:t>
    </dgm:pt>
    <dgm:pt modelId="{D917972F-62E1-42CB-8464-32E2FB5B45F9}" type="sibTrans" cxnId="{74A4F732-AC45-4D11-BAF8-FFCA54A438A5}">
      <dgm:prSet/>
      <dgm:spPr/>
      <dgm:t>
        <a:bodyPr/>
        <a:lstStyle/>
        <a:p>
          <a:endParaRPr lang="ru-RU"/>
        </a:p>
      </dgm:t>
    </dgm:pt>
    <dgm:pt modelId="{31EF15DD-5EFD-4761-85E6-7EB11D5FD241}" type="pres">
      <dgm:prSet presAssocID="{A71502E4-BB50-4B5C-B1B1-518E92D3BC7A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C31CC87-63C5-4B8B-BCE2-266DD4FAD602}" type="pres">
      <dgm:prSet presAssocID="{733319AC-066B-452F-96EC-E868B851895A}" presName="root1" presStyleCnt="0"/>
      <dgm:spPr/>
    </dgm:pt>
    <dgm:pt modelId="{2D62254E-7AFD-459A-B1AB-3D402DE731F0}" type="pres">
      <dgm:prSet presAssocID="{733319AC-066B-452F-96EC-E868B851895A}" presName="LevelOneTextNode" presStyleLbl="node0" presStyleIdx="0" presStyleCnt="1" custScaleX="1276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76A887D-0B99-43AA-A32F-F31A66647158}" type="pres">
      <dgm:prSet presAssocID="{733319AC-066B-452F-96EC-E868B851895A}" presName="level2hierChild" presStyleCnt="0"/>
      <dgm:spPr/>
    </dgm:pt>
    <dgm:pt modelId="{21038057-C84C-45C5-B440-ED6BEB41D888}" type="pres">
      <dgm:prSet presAssocID="{7BAE1894-4348-4A32-A96B-3D83DAA418F7}" presName="conn2-1" presStyleLbl="parChTrans1D2" presStyleIdx="0" presStyleCnt="5"/>
      <dgm:spPr/>
      <dgm:t>
        <a:bodyPr/>
        <a:lstStyle/>
        <a:p>
          <a:endParaRPr lang="ru-RU"/>
        </a:p>
      </dgm:t>
    </dgm:pt>
    <dgm:pt modelId="{A2E56246-5BE5-47AB-BF98-2D626D0439F8}" type="pres">
      <dgm:prSet presAssocID="{7BAE1894-4348-4A32-A96B-3D83DAA418F7}" presName="connTx" presStyleLbl="parChTrans1D2" presStyleIdx="0" presStyleCnt="5"/>
      <dgm:spPr/>
      <dgm:t>
        <a:bodyPr/>
        <a:lstStyle/>
        <a:p>
          <a:endParaRPr lang="ru-RU"/>
        </a:p>
      </dgm:t>
    </dgm:pt>
    <dgm:pt modelId="{57D46AFE-58F5-4FC5-B5EE-9EC800FECECA}" type="pres">
      <dgm:prSet presAssocID="{5D5E16E3-37BF-43EE-8140-CD03CB02C295}" presName="root2" presStyleCnt="0"/>
      <dgm:spPr/>
    </dgm:pt>
    <dgm:pt modelId="{51C80FE8-5EE4-42BF-8E6E-47285DBEBDFD}" type="pres">
      <dgm:prSet presAssocID="{5D5E16E3-37BF-43EE-8140-CD03CB02C295}" presName="LevelTwoTextNode" presStyleLbl="node2" presStyleIdx="0" presStyleCnt="5" custScaleX="170009" custScaleY="578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14C7ACE-5E0D-44E3-A22B-ECB536B9BF21}" type="pres">
      <dgm:prSet presAssocID="{5D5E16E3-37BF-43EE-8140-CD03CB02C295}" presName="level3hierChild" presStyleCnt="0"/>
      <dgm:spPr/>
    </dgm:pt>
    <dgm:pt modelId="{C62EEF37-52D3-442A-87CC-6C2DECDA0F4C}" type="pres">
      <dgm:prSet presAssocID="{F254A2F1-6B19-4657-AC55-7FC26B31A2CF}" presName="conn2-1" presStyleLbl="parChTrans1D2" presStyleIdx="1" presStyleCnt="5"/>
      <dgm:spPr/>
      <dgm:t>
        <a:bodyPr/>
        <a:lstStyle/>
        <a:p>
          <a:endParaRPr lang="ru-RU"/>
        </a:p>
      </dgm:t>
    </dgm:pt>
    <dgm:pt modelId="{6099CDA9-F7BE-4D7F-80DD-BC9E445CF503}" type="pres">
      <dgm:prSet presAssocID="{F254A2F1-6B19-4657-AC55-7FC26B31A2CF}" presName="connTx" presStyleLbl="parChTrans1D2" presStyleIdx="1" presStyleCnt="5"/>
      <dgm:spPr/>
      <dgm:t>
        <a:bodyPr/>
        <a:lstStyle/>
        <a:p>
          <a:endParaRPr lang="ru-RU"/>
        </a:p>
      </dgm:t>
    </dgm:pt>
    <dgm:pt modelId="{27FF9620-CBEF-4CA7-96A5-C00A6625F831}" type="pres">
      <dgm:prSet presAssocID="{BAB5A9F3-5F16-434C-A6C5-43FA596CF944}" presName="root2" presStyleCnt="0"/>
      <dgm:spPr/>
    </dgm:pt>
    <dgm:pt modelId="{0A9A8A28-0B4A-4B4B-9BC2-D646CB20D3B3}" type="pres">
      <dgm:prSet presAssocID="{BAB5A9F3-5F16-434C-A6C5-43FA596CF944}" presName="LevelTwoTextNode" presStyleLbl="node2" presStyleIdx="1" presStyleCnt="5" custScaleX="177046" custScaleY="5038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05E2AFF-B921-4911-889B-3CDB6170DD75}" type="pres">
      <dgm:prSet presAssocID="{BAB5A9F3-5F16-434C-A6C5-43FA596CF944}" presName="level3hierChild" presStyleCnt="0"/>
      <dgm:spPr/>
    </dgm:pt>
    <dgm:pt modelId="{5C707251-1DA2-4435-B043-7A5F440048F2}" type="pres">
      <dgm:prSet presAssocID="{A73C017C-E1EC-4522-A034-A576AF44CC5F}" presName="conn2-1" presStyleLbl="parChTrans1D2" presStyleIdx="2" presStyleCnt="5"/>
      <dgm:spPr/>
      <dgm:t>
        <a:bodyPr/>
        <a:lstStyle/>
        <a:p>
          <a:endParaRPr lang="ru-RU"/>
        </a:p>
      </dgm:t>
    </dgm:pt>
    <dgm:pt modelId="{BA6B939A-38F9-4A4F-9CF9-B8D1182DB195}" type="pres">
      <dgm:prSet presAssocID="{A73C017C-E1EC-4522-A034-A576AF44CC5F}" presName="connTx" presStyleLbl="parChTrans1D2" presStyleIdx="2" presStyleCnt="5"/>
      <dgm:spPr/>
      <dgm:t>
        <a:bodyPr/>
        <a:lstStyle/>
        <a:p>
          <a:endParaRPr lang="ru-RU"/>
        </a:p>
      </dgm:t>
    </dgm:pt>
    <dgm:pt modelId="{33AD7FC8-1BCA-4A99-B819-2AF345443C7B}" type="pres">
      <dgm:prSet presAssocID="{EE31C2ED-F7C1-4D49-A098-51B037AD5F7B}" presName="root2" presStyleCnt="0"/>
      <dgm:spPr/>
    </dgm:pt>
    <dgm:pt modelId="{61268585-26BF-4823-93C0-D07658764B65}" type="pres">
      <dgm:prSet presAssocID="{EE31C2ED-F7C1-4D49-A098-51B037AD5F7B}" presName="LevelTwoTextNode" presStyleLbl="node2" presStyleIdx="2" presStyleCnt="5" custScaleX="177258" custScaleY="5782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CE1187-081C-4DF1-BD77-DD83A7846F23}" type="pres">
      <dgm:prSet presAssocID="{EE31C2ED-F7C1-4D49-A098-51B037AD5F7B}" presName="level3hierChild" presStyleCnt="0"/>
      <dgm:spPr/>
    </dgm:pt>
    <dgm:pt modelId="{F5DDDFD5-FCC8-42DF-B837-428A288B6193}" type="pres">
      <dgm:prSet presAssocID="{A7DBB1CA-F1F1-4C92-9D4A-B2DD8014055E}" presName="conn2-1" presStyleLbl="parChTrans1D2" presStyleIdx="3" presStyleCnt="5"/>
      <dgm:spPr/>
      <dgm:t>
        <a:bodyPr/>
        <a:lstStyle/>
        <a:p>
          <a:endParaRPr lang="ru-RU"/>
        </a:p>
      </dgm:t>
    </dgm:pt>
    <dgm:pt modelId="{F578E188-185E-4E98-BC2B-5225867A6E84}" type="pres">
      <dgm:prSet presAssocID="{A7DBB1CA-F1F1-4C92-9D4A-B2DD8014055E}" presName="connTx" presStyleLbl="parChTrans1D2" presStyleIdx="3" presStyleCnt="5"/>
      <dgm:spPr/>
      <dgm:t>
        <a:bodyPr/>
        <a:lstStyle/>
        <a:p>
          <a:endParaRPr lang="ru-RU"/>
        </a:p>
      </dgm:t>
    </dgm:pt>
    <dgm:pt modelId="{54AE718F-D8C2-42B0-B3DB-6ACCB6D2E311}" type="pres">
      <dgm:prSet presAssocID="{2C1CEE4E-7486-4100-B3CC-42A38EDFD5E9}" presName="root2" presStyleCnt="0"/>
      <dgm:spPr/>
    </dgm:pt>
    <dgm:pt modelId="{83E3B8B1-A5F7-4B18-B670-F8B42E1A6D50}" type="pres">
      <dgm:prSet presAssocID="{2C1CEE4E-7486-4100-B3CC-42A38EDFD5E9}" presName="LevelTwoTextNode" presStyleLbl="node2" presStyleIdx="3" presStyleCnt="5" custScaleX="173188" custScaleY="5610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B7287A2-A534-40AB-B7EB-6A14191A3356}" type="pres">
      <dgm:prSet presAssocID="{2C1CEE4E-7486-4100-B3CC-42A38EDFD5E9}" presName="level3hierChild" presStyleCnt="0"/>
      <dgm:spPr/>
    </dgm:pt>
    <dgm:pt modelId="{17FEC277-5C5F-4C4E-A083-5FCD290AFFF4}" type="pres">
      <dgm:prSet presAssocID="{ED54A0B3-4BB4-4B9A-8262-34F66468D201}" presName="conn2-1" presStyleLbl="parChTrans1D2" presStyleIdx="4" presStyleCnt="5"/>
      <dgm:spPr/>
      <dgm:t>
        <a:bodyPr/>
        <a:lstStyle/>
        <a:p>
          <a:endParaRPr lang="ru-RU"/>
        </a:p>
      </dgm:t>
    </dgm:pt>
    <dgm:pt modelId="{88B288B3-CB4E-4443-94B3-487C0D11FBA7}" type="pres">
      <dgm:prSet presAssocID="{ED54A0B3-4BB4-4B9A-8262-34F66468D201}" presName="connTx" presStyleLbl="parChTrans1D2" presStyleIdx="4" presStyleCnt="5"/>
      <dgm:spPr/>
      <dgm:t>
        <a:bodyPr/>
        <a:lstStyle/>
        <a:p>
          <a:endParaRPr lang="ru-RU"/>
        </a:p>
      </dgm:t>
    </dgm:pt>
    <dgm:pt modelId="{CCB73799-3331-4142-9A42-9AAEF1C51E42}" type="pres">
      <dgm:prSet presAssocID="{41B9921E-AC28-47C2-A608-3FD501485E1E}" presName="root2" presStyleCnt="0"/>
      <dgm:spPr/>
    </dgm:pt>
    <dgm:pt modelId="{C0E37840-D671-4BF0-BEC9-5F28F31CC7FC}" type="pres">
      <dgm:prSet presAssocID="{41B9921E-AC28-47C2-A608-3FD501485E1E}" presName="LevelTwoTextNode" presStyleLbl="node2" presStyleIdx="4" presStyleCnt="5" custScaleX="172231" custScaleY="56106" custLinFactNeighborX="-432" custLinFactNeighborY="382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0946E-9F6E-4895-B90B-3037283DB326}" type="pres">
      <dgm:prSet presAssocID="{41B9921E-AC28-47C2-A608-3FD501485E1E}" presName="level3hierChild" presStyleCnt="0"/>
      <dgm:spPr/>
    </dgm:pt>
  </dgm:ptLst>
  <dgm:cxnLst>
    <dgm:cxn modelId="{EA0D9125-D19B-46FE-80D5-E1E3EE0B49CD}" type="presOf" srcId="{7BAE1894-4348-4A32-A96B-3D83DAA418F7}" destId="{A2E56246-5BE5-47AB-BF98-2D626D0439F8}" srcOrd="1" destOrd="0" presId="urn:microsoft.com/office/officeart/2008/layout/HorizontalMultiLevelHierarchy"/>
    <dgm:cxn modelId="{BEA99AB4-3008-46FF-97D4-19D7B9BDABE4}" type="presOf" srcId="{A7DBB1CA-F1F1-4C92-9D4A-B2DD8014055E}" destId="{F578E188-185E-4E98-BC2B-5225867A6E84}" srcOrd="1" destOrd="0" presId="urn:microsoft.com/office/officeart/2008/layout/HorizontalMultiLevelHierarchy"/>
    <dgm:cxn modelId="{05B0AE13-4924-4326-B8FD-7323467B1D6A}" type="presOf" srcId="{EE31C2ED-F7C1-4D49-A098-51B037AD5F7B}" destId="{61268585-26BF-4823-93C0-D07658764B65}" srcOrd="0" destOrd="0" presId="urn:microsoft.com/office/officeart/2008/layout/HorizontalMultiLevelHierarchy"/>
    <dgm:cxn modelId="{F97C74EA-72FB-4F52-BA1E-DB2D6B9481BE}" type="presOf" srcId="{F254A2F1-6B19-4657-AC55-7FC26B31A2CF}" destId="{C62EEF37-52D3-442A-87CC-6C2DECDA0F4C}" srcOrd="0" destOrd="0" presId="urn:microsoft.com/office/officeart/2008/layout/HorizontalMultiLevelHierarchy"/>
    <dgm:cxn modelId="{1D94D512-EDD2-4C23-86B8-439936B6ED5D}" srcId="{733319AC-066B-452F-96EC-E868B851895A}" destId="{5D5E16E3-37BF-43EE-8140-CD03CB02C295}" srcOrd="0" destOrd="0" parTransId="{7BAE1894-4348-4A32-A96B-3D83DAA418F7}" sibTransId="{070023EA-3968-4BCA-84A1-6C4C2333A18E}"/>
    <dgm:cxn modelId="{8DEE38D9-95D5-440F-BA55-524BDBEB3621}" type="presOf" srcId="{A73C017C-E1EC-4522-A034-A576AF44CC5F}" destId="{5C707251-1DA2-4435-B043-7A5F440048F2}" srcOrd="0" destOrd="0" presId="urn:microsoft.com/office/officeart/2008/layout/HorizontalMultiLevelHierarchy"/>
    <dgm:cxn modelId="{5C88992E-A41D-47B1-9E94-10FCF0A66255}" srcId="{733319AC-066B-452F-96EC-E868B851895A}" destId="{2C1CEE4E-7486-4100-B3CC-42A38EDFD5E9}" srcOrd="3" destOrd="0" parTransId="{A7DBB1CA-F1F1-4C92-9D4A-B2DD8014055E}" sibTransId="{545A25FE-D324-478A-BBEE-23CD1DEA3A65}"/>
    <dgm:cxn modelId="{89FB5BBF-3B68-46A0-A216-17306A175F92}" type="presOf" srcId="{5D5E16E3-37BF-43EE-8140-CD03CB02C295}" destId="{51C80FE8-5EE4-42BF-8E6E-47285DBEBDFD}" srcOrd="0" destOrd="0" presId="urn:microsoft.com/office/officeart/2008/layout/HorizontalMultiLevelHierarchy"/>
    <dgm:cxn modelId="{6CFD561B-0AF3-4C38-A6F5-EB07B03BCC80}" type="presOf" srcId="{41B9921E-AC28-47C2-A608-3FD501485E1E}" destId="{C0E37840-D671-4BF0-BEC9-5F28F31CC7FC}" srcOrd="0" destOrd="0" presId="urn:microsoft.com/office/officeart/2008/layout/HorizontalMultiLevelHierarchy"/>
    <dgm:cxn modelId="{EE7B2BC1-F42B-4684-9680-9DB45A2C440F}" type="presOf" srcId="{ED54A0B3-4BB4-4B9A-8262-34F66468D201}" destId="{17FEC277-5C5F-4C4E-A083-5FCD290AFFF4}" srcOrd="0" destOrd="0" presId="urn:microsoft.com/office/officeart/2008/layout/HorizontalMultiLevelHierarchy"/>
    <dgm:cxn modelId="{A50EE870-D4C6-454E-A9E1-3711BC979C66}" type="presOf" srcId="{A73C017C-E1EC-4522-A034-A576AF44CC5F}" destId="{BA6B939A-38F9-4A4F-9CF9-B8D1182DB195}" srcOrd="1" destOrd="0" presId="urn:microsoft.com/office/officeart/2008/layout/HorizontalMultiLevelHierarchy"/>
    <dgm:cxn modelId="{930D52E4-469D-4933-B718-1C078E1C125D}" type="presOf" srcId="{F254A2F1-6B19-4657-AC55-7FC26B31A2CF}" destId="{6099CDA9-F7BE-4D7F-80DD-BC9E445CF503}" srcOrd="1" destOrd="0" presId="urn:microsoft.com/office/officeart/2008/layout/HorizontalMultiLevelHierarchy"/>
    <dgm:cxn modelId="{E9D9D6B1-EA86-404C-875C-4D2C98D48B2C}" srcId="{A71502E4-BB50-4B5C-B1B1-518E92D3BC7A}" destId="{733319AC-066B-452F-96EC-E868B851895A}" srcOrd="0" destOrd="0" parTransId="{6DC3817A-8238-4C02-BFF6-1C661DE6A736}" sibTransId="{A6DE4E6F-85D9-4D40-B3E9-99CDB4966385}"/>
    <dgm:cxn modelId="{83AE1192-2AAC-4113-9C8D-177AEDCDAC8E}" type="presOf" srcId="{ED54A0B3-4BB4-4B9A-8262-34F66468D201}" destId="{88B288B3-CB4E-4443-94B3-487C0D11FBA7}" srcOrd="1" destOrd="0" presId="urn:microsoft.com/office/officeart/2008/layout/HorizontalMultiLevelHierarchy"/>
    <dgm:cxn modelId="{1E65039D-1C15-4CCE-8A94-FFDD895D79F9}" type="presOf" srcId="{2C1CEE4E-7486-4100-B3CC-42A38EDFD5E9}" destId="{83E3B8B1-A5F7-4B18-B670-F8B42E1A6D50}" srcOrd="0" destOrd="0" presId="urn:microsoft.com/office/officeart/2008/layout/HorizontalMultiLevelHierarchy"/>
    <dgm:cxn modelId="{46B5CB4D-C0A2-44F7-B3D7-7C1330E831CD}" type="presOf" srcId="{7BAE1894-4348-4A32-A96B-3D83DAA418F7}" destId="{21038057-C84C-45C5-B440-ED6BEB41D888}" srcOrd="0" destOrd="0" presId="urn:microsoft.com/office/officeart/2008/layout/HorizontalMultiLevelHierarchy"/>
    <dgm:cxn modelId="{CC1C8496-C103-40FC-98CD-A114661F073D}" type="presOf" srcId="{A71502E4-BB50-4B5C-B1B1-518E92D3BC7A}" destId="{31EF15DD-5EFD-4761-85E6-7EB11D5FD241}" srcOrd="0" destOrd="0" presId="urn:microsoft.com/office/officeart/2008/layout/HorizontalMultiLevelHierarchy"/>
    <dgm:cxn modelId="{6A29E279-0D67-4326-8B79-40405B8F7D75}" type="presOf" srcId="{BAB5A9F3-5F16-434C-A6C5-43FA596CF944}" destId="{0A9A8A28-0B4A-4B4B-9BC2-D646CB20D3B3}" srcOrd="0" destOrd="0" presId="urn:microsoft.com/office/officeart/2008/layout/HorizontalMultiLevelHierarchy"/>
    <dgm:cxn modelId="{AF895D3C-1832-4A21-91CF-8E52866B9718}" type="presOf" srcId="{733319AC-066B-452F-96EC-E868B851895A}" destId="{2D62254E-7AFD-459A-B1AB-3D402DE731F0}" srcOrd="0" destOrd="0" presId="urn:microsoft.com/office/officeart/2008/layout/HorizontalMultiLevelHierarchy"/>
    <dgm:cxn modelId="{9B715A90-3E88-49B1-9991-84E5C79EA265}" srcId="{733319AC-066B-452F-96EC-E868B851895A}" destId="{41B9921E-AC28-47C2-A608-3FD501485E1E}" srcOrd="4" destOrd="0" parTransId="{ED54A0B3-4BB4-4B9A-8262-34F66468D201}" sibTransId="{160D7099-E41A-41DF-9BB4-07D1F2F84960}"/>
    <dgm:cxn modelId="{89EEBDF9-ABB9-4444-B29E-F24A0011DDD7}" srcId="{733319AC-066B-452F-96EC-E868B851895A}" destId="{BAB5A9F3-5F16-434C-A6C5-43FA596CF944}" srcOrd="1" destOrd="0" parTransId="{F254A2F1-6B19-4657-AC55-7FC26B31A2CF}" sibTransId="{DEA228CD-FB8F-4DEB-B765-BE230A6BBC3B}"/>
    <dgm:cxn modelId="{DF17F567-CF5D-484C-8002-FAC58E7AD424}" type="presOf" srcId="{A7DBB1CA-F1F1-4C92-9D4A-B2DD8014055E}" destId="{F5DDDFD5-FCC8-42DF-B837-428A288B6193}" srcOrd="0" destOrd="0" presId="urn:microsoft.com/office/officeart/2008/layout/HorizontalMultiLevelHierarchy"/>
    <dgm:cxn modelId="{74A4F732-AC45-4D11-BAF8-FFCA54A438A5}" srcId="{733319AC-066B-452F-96EC-E868B851895A}" destId="{EE31C2ED-F7C1-4D49-A098-51B037AD5F7B}" srcOrd="2" destOrd="0" parTransId="{A73C017C-E1EC-4522-A034-A576AF44CC5F}" sibTransId="{D917972F-62E1-42CB-8464-32E2FB5B45F9}"/>
    <dgm:cxn modelId="{84548A62-1437-4B05-8BE3-C081A312C4A2}" type="presParOf" srcId="{31EF15DD-5EFD-4761-85E6-7EB11D5FD241}" destId="{BC31CC87-63C5-4B8B-BCE2-266DD4FAD602}" srcOrd="0" destOrd="0" presId="urn:microsoft.com/office/officeart/2008/layout/HorizontalMultiLevelHierarchy"/>
    <dgm:cxn modelId="{0DAFE38E-DB59-4697-A79E-4DDA17A11A69}" type="presParOf" srcId="{BC31CC87-63C5-4B8B-BCE2-266DD4FAD602}" destId="{2D62254E-7AFD-459A-B1AB-3D402DE731F0}" srcOrd="0" destOrd="0" presId="urn:microsoft.com/office/officeart/2008/layout/HorizontalMultiLevelHierarchy"/>
    <dgm:cxn modelId="{F7A4D648-6A7F-4D70-89F3-36A392E20BE0}" type="presParOf" srcId="{BC31CC87-63C5-4B8B-BCE2-266DD4FAD602}" destId="{A76A887D-0B99-43AA-A32F-F31A66647158}" srcOrd="1" destOrd="0" presId="urn:microsoft.com/office/officeart/2008/layout/HorizontalMultiLevelHierarchy"/>
    <dgm:cxn modelId="{B67E8523-9E8D-4AF7-B933-52411298425F}" type="presParOf" srcId="{A76A887D-0B99-43AA-A32F-F31A66647158}" destId="{21038057-C84C-45C5-B440-ED6BEB41D888}" srcOrd="0" destOrd="0" presId="urn:microsoft.com/office/officeart/2008/layout/HorizontalMultiLevelHierarchy"/>
    <dgm:cxn modelId="{CE6E25CB-9285-434F-8E26-2AC654F833D8}" type="presParOf" srcId="{21038057-C84C-45C5-B440-ED6BEB41D888}" destId="{A2E56246-5BE5-47AB-BF98-2D626D0439F8}" srcOrd="0" destOrd="0" presId="urn:microsoft.com/office/officeart/2008/layout/HorizontalMultiLevelHierarchy"/>
    <dgm:cxn modelId="{B9E1C128-2A1C-47BE-A99D-BBBBA4E88759}" type="presParOf" srcId="{A76A887D-0B99-43AA-A32F-F31A66647158}" destId="{57D46AFE-58F5-4FC5-B5EE-9EC800FECECA}" srcOrd="1" destOrd="0" presId="urn:microsoft.com/office/officeart/2008/layout/HorizontalMultiLevelHierarchy"/>
    <dgm:cxn modelId="{C1AFDD74-0355-4E9E-84C7-661AF8FA0D6F}" type="presParOf" srcId="{57D46AFE-58F5-4FC5-B5EE-9EC800FECECA}" destId="{51C80FE8-5EE4-42BF-8E6E-47285DBEBDFD}" srcOrd="0" destOrd="0" presId="urn:microsoft.com/office/officeart/2008/layout/HorizontalMultiLevelHierarchy"/>
    <dgm:cxn modelId="{21933D6A-59E0-484F-9659-DBFF3D04961D}" type="presParOf" srcId="{57D46AFE-58F5-4FC5-B5EE-9EC800FECECA}" destId="{714C7ACE-5E0D-44E3-A22B-ECB536B9BF21}" srcOrd="1" destOrd="0" presId="urn:microsoft.com/office/officeart/2008/layout/HorizontalMultiLevelHierarchy"/>
    <dgm:cxn modelId="{09C4C1A3-4487-4091-866C-FC6FE6B8B04F}" type="presParOf" srcId="{A76A887D-0B99-43AA-A32F-F31A66647158}" destId="{C62EEF37-52D3-442A-87CC-6C2DECDA0F4C}" srcOrd="2" destOrd="0" presId="urn:microsoft.com/office/officeart/2008/layout/HorizontalMultiLevelHierarchy"/>
    <dgm:cxn modelId="{F213D7A7-F939-4B53-8DBC-021C9017DB9B}" type="presParOf" srcId="{C62EEF37-52D3-442A-87CC-6C2DECDA0F4C}" destId="{6099CDA9-F7BE-4D7F-80DD-BC9E445CF503}" srcOrd="0" destOrd="0" presId="urn:microsoft.com/office/officeart/2008/layout/HorizontalMultiLevelHierarchy"/>
    <dgm:cxn modelId="{B64D988B-C492-47C9-84FB-3F454E6BB557}" type="presParOf" srcId="{A76A887D-0B99-43AA-A32F-F31A66647158}" destId="{27FF9620-CBEF-4CA7-96A5-C00A6625F831}" srcOrd="3" destOrd="0" presId="urn:microsoft.com/office/officeart/2008/layout/HorizontalMultiLevelHierarchy"/>
    <dgm:cxn modelId="{F2861179-CF45-4A95-A5CD-98B8E4E0E7A9}" type="presParOf" srcId="{27FF9620-CBEF-4CA7-96A5-C00A6625F831}" destId="{0A9A8A28-0B4A-4B4B-9BC2-D646CB20D3B3}" srcOrd="0" destOrd="0" presId="urn:microsoft.com/office/officeart/2008/layout/HorizontalMultiLevelHierarchy"/>
    <dgm:cxn modelId="{1ED5D21A-7EB5-41C8-BB69-C678329CC230}" type="presParOf" srcId="{27FF9620-CBEF-4CA7-96A5-C00A6625F831}" destId="{805E2AFF-B921-4911-889B-3CDB6170DD75}" srcOrd="1" destOrd="0" presId="urn:microsoft.com/office/officeart/2008/layout/HorizontalMultiLevelHierarchy"/>
    <dgm:cxn modelId="{5A5BE12F-B895-432B-B547-00E930FD8A3A}" type="presParOf" srcId="{A76A887D-0B99-43AA-A32F-F31A66647158}" destId="{5C707251-1DA2-4435-B043-7A5F440048F2}" srcOrd="4" destOrd="0" presId="urn:microsoft.com/office/officeart/2008/layout/HorizontalMultiLevelHierarchy"/>
    <dgm:cxn modelId="{FDCF9ACC-5A88-4A34-B805-ED0B60503A95}" type="presParOf" srcId="{5C707251-1DA2-4435-B043-7A5F440048F2}" destId="{BA6B939A-38F9-4A4F-9CF9-B8D1182DB195}" srcOrd="0" destOrd="0" presId="urn:microsoft.com/office/officeart/2008/layout/HorizontalMultiLevelHierarchy"/>
    <dgm:cxn modelId="{0D101CAC-9FFB-472A-8C35-317C7D3C9D77}" type="presParOf" srcId="{A76A887D-0B99-43AA-A32F-F31A66647158}" destId="{33AD7FC8-1BCA-4A99-B819-2AF345443C7B}" srcOrd="5" destOrd="0" presId="urn:microsoft.com/office/officeart/2008/layout/HorizontalMultiLevelHierarchy"/>
    <dgm:cxn modelId="{B68FF424-0CF8-4B97-9212-F1B084264D02}" type="presParOf" srcId="{33AD7FC8-1BCA-4A99-B819-2AF345443C7B}" destId="{61268585-26BF-4823-93C0-D07658764B65}" srcOrd="0" destOrd="0" presId="urn:microsoft.com/office/officeart/2008/layout/HorizontalMultiLevelHierarchy"/>
    <dgm:cxn modelId="{1D4802C9-F4E9-4CB5-BF63-2315F9CA2AC7}" type="presParOf" srcId="{33AD7FC8-1BCA-4A99-B819-2AF345443C7B}" destId="{FBCE1187-081C-4DF1-BD77-DD83A7846F23}" srcOrd="1" destOrd="0" presId="urn:microsoft.com/office/officeart/2008/layout/HorizontalMultiLevelHierarchy"/>
    <dgm:cxn modelId="{D5831FA9-0FD7-4CE3-84FF-59F6826640C1}" type="presParOf" srcId="{A76A887D-0B99-43AA-A32F-F31A66647158}" destId="{F5DDDFD5-FCC8-42DF-B837-428A288B6193}" srcOrd="6" destOrd="0" presId="urn:microsoft.com/office/officeart/2008/layout/HorizontalMultiLevelHierarchy"/>
    <dgm:cxn modelId="{66EB91AC-F9C6-49DD-ADBE-A60FA84E32CF}" type="presParOf" srcId="{F5DDDFD5-FCC8-42DF-B837-428A288B6193}" destId="{F578E188-185E-4E98-BC2B-5225867A6E84}" srcOrd="0" destOrd="0" presId="urn:microsoft.com/office/officeart/2008/layout/HorizontalMultiLevelHierarchy"/>
    <dgm:cxn modelId="{B4C95A20-13F4-477C-914C-03DC06222EC0}" type="presParOf" srcId="{A76A887D-0B99-43AA-A32F-F31A66647158}" destId="{54AE718F-D8C2-42B0-B3DB-6ACCB6D2E311}" srcOrd="7" destOrd="0" presId="urn:microsoft.com/office/officeart/2008/layout/HorizontalMultiLevelHierarchy"/>
    <dgm:cxn modelId="{E85B4999-5A5F-4D3A-A535-DA2CF4D02A8B}" type="presParOf" srcId="{54AE718F-D8C2-42B0-B3DB-6ACCB6D2E311}" destId="{83E3B8B1-A5F7-4B18-B670-F8B42E1A6D50}" srcOrd="0" destOrd="0" presId="urn:microsoft.com/office/officeart/2008/layout/HorizontalMultiLevelHierarchy"/>
    <dgm:cxn modelId="{11FF59BD-A4AC-494D-8A03-F75452442D4B}" type="presParOf" srcId="{54AE718F-D8C2-42B0-B3DB-6ACCB6D2E311}" destId="{FB7287A2-A534-40AB-B7EB-6A14191A3356}" srcOrd="1" destOrd="0" presId="urn:microsoft.com/office/officeart/2008/layout/HorizontalMultiLevelHierarchy"/>
    <dgm:cxn modelId="{2A3250CA-DDF8-4B4F-B896-4BAE3A88D852}" type="presParOf" srcId="{A76A887D-0B99-43AA-A32F-F31A66647158}" destId="{17FEC277-5C5F-4C4E-A083-5FCD290AFFF4}" srcOrd="8" destOrd="0" presId="urn:microsoft.com/office/officeart/2008/layout/HorizontalMultiLevelHierarchy"/>
    <dgm:cxn modelId="{3B71396C-9A85-4E6A-8D98-A7630E5FEE04}" type="presParOf" srcId="{17FEC277-5C5F-4C4E-A083-5FCD290AFFF4}" destId="{88B288B3-CB4E-4443-94B3-487C0D11FBA7}" srcOrd="0" destOrd="0" presId="urn:microsoft.com/office/officeart/2008/layout/HorizontalMultiLevelHierarchy"/>
    <dgm:cxn modelId="{4810238B-D540-4CBC-8FBC-803897FF7401}" type="presParOf" srcId="{A76A887D-0B99-43AA-A32F-F31A66647158}" destId="{CCB73799-3331-4142-9A42-9AAEF1C51E42}" srcOrd="9" destOrd="0" presId="urn:microsoft.com/office/officeart/2008/layout/HorizontalMultiLevelHierarchy"/>
    <dgm:cxn modelId="{3F98A2FE-98D5-47F4-A6F1-071AB783D7F1}" type="presParOf" srcId="{CCB73799-3331-4142-9A42-9AAEF1C51E42}" destId="{C0E37840-D671-4BF0-BEC9-5F28F31CC7FC}" srcOrd="0" destOrd="0" presId="urn:microsoft.com/office/officeart/2008/layout/HorizontalMultiLevelHierarchy"/>
    <dgm:cxn modelId="{4B5587F1-B0B4-40BB-8648-455E4D62D90A}" type="presParOf" srcId="{CCB73799-3331-4142-9A42-9AAEF1C51E42}" destId="{27F0946E-9F6E-4895-B90B-3037283DB326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F740B6B-9A6C-4A12-B5CC-F7A16811E797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BB8B8FB-2760-4464-9154-1ECCA4FFB5D0}">
      <dgm:prSet phldrT="[Текст]" phldr="1"/>
      <dgm:spPr/>
      <dgm:t>
        <a:bodyPr/>
        <a:lstStyle/>
        <a:p>
          <a:endParaRPr lang="ru-RU" dirty="0"/>
        </a:p>
      </dgm:t>
    </dgm:pt>
    <dgm:pt modelId="{13E96EA0-2587-4FC4-9C20-57FA1062C0E6}" type="parTrans" cxnId="{A3461F48-853A-488D-9311-5F4B2A82E423}">
      <dgm:prSet/>
      <dgm:spPr/>
      <dgm:t>
        <a:bodyPr/>
        <a:lstStyle/>
        <a:p>
          <a:endParaRPr lang="ru-RU"/>
        </a:p>
      </dgm:t>
    </dgm:pt>
    <dgm:pt modelId="{6966035B-19B6-49D8-B5C0-496B6FF86CFA}" type="sibTrans" cxnId="{A3461F48-853A-488D-9311-5F4B2A82E423}">
      <dgm:prSet/>
      <dgm:spPr/>
      <dgm:t>
        <a:bodyPr/>
        <a:lstStyle/>
        <a:p>
          <a:endParaRPr lang="ru-RU"/>
        </a:p>
      </dgm:t>
    </dgm:pt>
    <dgm:pt modelId="{880D0ED3-3173-4EB6-921B-0DFCB48C669D}">
      <dgm:prSet phldrT="[Текст]" phldr="1"/>
      <dgm:spPr/>
      <dgm:t>
        <a:bodyPr/>
        <a:lstStyle/>
        <a:p>
          <a:endParaRPr lang="ru-RU" dirty="0"/>
        </a:p>
      </dgm:t>
    </dgm:pt>
    <dgm:pt modelId="{67F6BDB0-8C6D-4F2B-96F6-E7C4F4C6F38D}" type="parTrans" cxnId="{9DDE328A-1F75-4E71-BB96-CDD52F9BC31C}">
      <dgm:prSet/>
      <dgm:spPr/>
      <dgm:t>
        <a:bodyPr/>
        <a:lstStyle/>
        <a:p>
          <a:endParaRPr lang="ru-RU"/>
        </a:p>
      </dgm:t>
    </dgm:pt>
    <dgm:pt modelId="{37383147-6B35-4058-800B-85C405EBB6F8}" type="sibTrans" cxnId="{9DDE328A-1F75-4E71-BB96-CDD52F9BC31C}">
      <dgm:prSet/>
      <dgm:spPr/>
      <dgm:t>
        <a:bodyPr/>
        <a:lstStyle/>
        <a:p>
          <a:endParaRPr lang="ru-RU"/>
        </a:p>
      </dgm:t>
    </dgm:pt>
    <dgm:pt modelId="{F5CA8CB6-A6AF-4AD0-92DC-0EDEB2721E3A}">
      <dgm:prSet phldrT="[Текст]" phldr="1"/>
      <dgm:spPr/>
      <dgm:t>
        <a:bodyPr/>
        <a:lstStyle/>
        <a:p>
          <a:endParaRPr lang="ru-RU" dirty="0"/>
        </a:p>
      </dgm:t>
    </dgm:pt>
    <dgm:pt modelId="{D9AC67F1-FB02-4349-8D55-FCE39F8CA2C7}" type="parTrans" cxnId="{93CA894E-09AD-45E4-9267-277983391F72}">
      <dgm:prSet/>
      <dgm:spPr/>
      <dgm:t>
        <a:bodyPr/>
        <a:lstStyle/>
        <a:p>
          <a:endParaRPr lang="ru-RU"/>
        </a:p>
      </dgm:t>
    </dgm:pt>
    <dgm:pt modelId="{E7A18557-5677-42CC-939B-394A9F92EEFD}" type="sibTrans" cxnId="{93CA894E-09AD-45E4-9267-277983391F72}">
      <dgm:prSet/>
      <dgm:spPr/>
      <dgm:t>
        <a:bodyPr/>
        <a:lstStyle/>
        <a:p>
          <a:endParaRPr lang="ru-RU"/>
        </a:p>
      </dgm:t>
    </dgm:pt>
    <dgm:pt modelId="{FC649E17-09FF-49F4-A20C-271A78D4F245}">
      <dgm:prSet/>
      <dgm:spPr/>
      <dgm:t>
        <a:bodyPr/>
        <a:lstStyle/>
        <a:p>
          <a:r>
            <a:rPr lang="kk-KZ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Увеличена пропускная способность Интернет канала университета со 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200 </a:t>
          </a:r>
          <a:r>
            <a:rPr lang="kk-KZ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Мб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/</a:t>
          </a:r>
          <a:r>
            <a:rPr lang="kk-KZ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с до 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500 </a:t>
          </a:r>
          <a:r>
            <a:rPr lang="kk-KZ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Мб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/</a:t>
          </a:r>
          <a:r>
            <a:rPr lang="kk-KZ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с</a:t>
          </a:r>
          <a:endParaRPr lang="ru-RU" dirty="0" smtClean="0">
            <a:solidFill>
              <a:schemeClr val="tx1"/>
            </a:solidFill>
            <a:latin typeface="Times New Roman" panose="0202060305040502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2FBEC272-BD96-41F1-B125-E09781C269D0}" type="parTrans" cxnId="{FFEFBBC3-43FF-42BC-B770-F56771A4B061}">
      <dgm:prSet/>
      <dgm:spPr/>
      <dgm:t>
        <a:bodyPr/>
        <a:lstStyle/>
        <a:p>
          <a:endParaRPr lang="ru-RU"/>
        </a:p>
      </dgm:t>
    </dgm:pt>
    <dgm:pt modelId="{A1B5D9BD-AAF2-45F5-BE0D-5BDC6DD447DE}" type="sibTrans" cxnId="{FFEFBBC3-43FF-42BC-B770-F56771A4B061}">
      <dgm:prSet/>
      <dgm:spPr/>
      <dgm:t>
        <a:bodyPr/>
        <a:lstStyle/>
        <a:p>
          <a:endParaRPr lang="ru-RU"/>
        </a:p>
      </dgm:t>
    </dgm:pt>
    <dgm:pt modelId="{5B15395A-54B8-4112-B834-E1CB7DEC9381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Закуплены системы беспроводной раздачи интернет</a:t>
          </a:r>
          <a:endParaRPr lang="ru-RU" dirty="0" smtClean="0">
            <a:solidFill>
              <a:schemeClr val="tx1"/>
            </a:solidFill>
            <a:latin typeface="Times New Roman" panose="0202060305040502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39E86A1C-E15C-4B99-8F60-911F598E6EEE}" type="parTrans" cxnId="{D11A94F6-C7F2-4E9D-AB3D-8F0C9DAD0665}">
      <dgm:prSet/>
      <dgm:spPr/>
      <dgm:t>
        <a:bodyPr/>
        <a:lstStyle/>
        <a:p>
          <a:endParaRPr lang="ru-RU"/>
        </a:p>
      </dgm:t>
    </dgm:pt>
    <dgm:pt modelId="{857D84AB-413A-4904-94C6-4A6B2A38A1E5}" type="sibTrans" cxnId="{D11A94F6-C7F2-4E9D-AB3D-8F0C9DAD0665}">
      <dgm:prSet/>
      <dgm:spPr/>
      <dgm:t>
        <a:bodyPr/>
        <a:lstStyle/>
        <a:p>
          <a:endParaRPr lang="ru-RU"/>
        </a:p>
      </dgm:t>
    </dgm:pt>
    <dgm:pt modelId="{773CE4AD-30C4-41B3-A82A-0A151DAB38AA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Разработан сервис облачного хранилища данных (ESIL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Cloud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)</a:t>
          </a:r>
        </a:p>
      </dgm:t>
    </dgm:pt>
    <dgm:pt modelId="{5102E1D5-84E6-4DA1-A08F-B5F7D7E4376C}" type="parTrans" cxnId="{FCF6C163-BB43-4AB9-9B2A-8628C3538D81}">
      <dgm:prSet/>
      <dgm:spPr/>
      <dgm:t>
        <a:bodyPr/>
        <a:lstStyle/>
        <a:p>
          <a:endParaRPr lang="ru-RU"/>
        </a:p>
      </dgm:t>
    </dgm:pt>
    <dgm:pt modelId="{1C1D4E19-DC7E-496C-B0EC-0399090DD964}" type="sibTrans" cxnId="{FCF6C163-BB43-4AB9-9B2A-8628C3538D81}">
      <dgm:prSet/>
      <dgm:spPr/>
      <dgm:t>
        <a:bodyPr/>
        <a:lstStyle/>
        <a:p>
          <a:endParaRPr lang="ru-RU"/>
        </a:p>
      </dgm:t>
    </dgm:pt>
    <dgm:pt modelId="{9C17102A-8880-4F6F-91DC-EE02FC9C5A6C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Развернута служба единых учетных записей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Active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ru-RU" dirty="0" err="1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Directory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778D49C9-A81E-4F78-A000-8D90635C5F9F}" type="parTrans" cxnId="{6295E1E0-8B80-46EE-A2DF-9A860BC3CEEF}">
      <dgm:prSet/>
      <dgm:spPr/>
      <dgm:t>
        <a:bodyPr/>
        <a:lstStyle/>
        <a:p>
          <a:endParaRPr lang="ru-RU"/>
        </a:p>
      </dgm:t>
    </dgm:pt>
    <dgm:pt modelId="{0DE08FC4-BC9B-474A-BECA-BB182D5C51B2}" type="sibTrans" cxnId="{6295E1E0-8B80-46EE-A2DF-9A860BC3CEEF}">
      <dgm:prSet/>
      <dgm:spPr/>
      <dgm:t>
        <a:bodyPr/>
        <a:lstStyle/>
        <a:p>
          <a:endParaRPr lang="ru-RU"/>
        </a:p>
      </dgm:t>
    </dgm:pt>
    <dgm:pt modelId="{2FCDD36C-A226-488D-965A-C83E36B40C96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SEO-оптимизация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ea typeface="Times New Roman" panose="02020603050405020304" pitchFamily="18" charset="0"/>
          </a:endParaRPr>
        </a:p>
      </dgm:t>
    </dgm:pt>
    <dgm:pt modelId="{FA73F66D-056B-4EA7-8850-A4E5B9B586E1}" type="parTrans" cxnId="{126C0B95-BD95-4506-B0EA-30D0409B0051}">
      <dgm:prSet/>
      <dgm:spPr/>
      <dgm:t>
        <a:bodyPr/>
        <a:lstStyle/>
        <a:p>
          <a:endParaRPr lang="ru-RU"/>
        </a:p>
      </dgm:t>
    </dgm:pt>
    <dgm:pt modelId="{2AF94A4C-940F-4744-8D5D-E7866FE3AB3C}" type="sibTrans" cxnId="{126C0B95-BD95-4506-B0EA-30D0409B0051}">
      <dgm:prSet/>
      <dgm:spPr/>
      <dgm:t>
        <a:bodyPr/>
        <a:lstStyle/>
        <a:p>
          <a:endParaRPr lang="ru-RU"/>
        </a:p>
      </dgm:t>
    </dgm:pt>
    <dgm:pt modelId="{22E35066-B220-41FF-BFB6-B8CA41344DB6}">
      <dgm:prSet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Проведена модернизация модулей системы </a:t>
          </a:r>
          <a:r>
            <a:rPr lang="en-US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e</a:t>
          </a:r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-</a:t>
          </a:r>
          <a:r>
            <a:rPr lang="en-US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University</a:t>
          </a:r>
          <a:endParaRPr lang="ru-RU" dirty="0" smtClean="0">
            <a:solidFill>
              <a:schemeClr val="tx1"/>
            </a:solidFill>
            <a:latin typeface="Times New Roman" panose="0202060305040502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</dgm:t>
    </dgm:pt>
    <dgm:pt modelId="{3CEB0DC6-5486-46D4-9463-035B415CB3E8}" type="parTrans" cxnId="{2F32D29A-14D7-4E27-AC08-F010B74E0369}">
      <dgm:prSet/>
      <dgm:spPr/>
      <dgm:t>
        <a:bodyPr/>
        <a:lstStyle/>
        <a:p>
          <a:endParaRPr lang="ru-RU"/>
        </a:p>
      </dgm:t>
    </dgm:pt>
    <dgm:pt modelId="{0D598A9E-B907-4B2F-8462-9C6BF203BD16}" type="sibTrans" cxnId="{2F32D29A-14D7-4E27-AC08-F010B74E0369}">
      <dgm:prSet/>
      <dgm:spPr/>
      <dgm:t>
        <a:bodyPr/>
        <a:lstStyle/>
        <a:p>
          <a:endParaRPr lang="ru-RU"/>
        </a:p>
      </dgm:t>
    </dgm:pt>
    <dgm:pt modelId="{019BF4A1-B20E-46DD-9D5B-88D0E26CCFE1}" type="pres">
      <dgm:prSet presAssocID="{FF740B6B-9A6C-4A12-B5CC-F7A16811E797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14C1B59-99E6-481F-A01B-0A9A7DD11CF6}" type="pres">
      <dgm:prSet presAssocID="{1BB8B8FB-2760-4464-9154-1ECCA4FFB5D0}" presName="compNode" presStyleCnt="0"/>
      <dgm:spPr/>
    </dgm:pt>
    <dgm:pt modelId="{3535D2B1-CE6F-463F-BF97-534E602FB57E}" type="pres">
      <dgm:prSet presAssocID="{1BB8B8FB-2760-4464-9154-1ECCA4FFB5D0}" presName="aNode" presStyleLbl="bgShp" presStyleIdx="0" presStyleCnt="3"/>
      <dgm:spPr/>
      <dgm:t>
        <a:bodyPr/>
        <a:lstStyle/>
        <a:p>
          <a:endParaRPr lang="ru-RU"/>
        </a:p>
      </dgm:t>
    </dgm:pt>
    <dgm:pt modelId="{EBB51067-3411-42F3-A6C6-11ED4E853CFD}" type="pres">
      <dgm:prSet presAssocID="{1BB8B8FB-2760-4464-9154-1ECCA4FFB5D0}" presName="textNode" presStyleLbl="bgShp" presStyleIdx="0" presStyleCnt="3"/>
      <dgm:spPr/>
      <dgm:t>
        <a:bodyPr/>
        <a:lstStyle/>
        <a:p>
          <a:endParaRPr lang="ru-RU"/>
        </a:p>
      </dgm:t>
    </dgm:pt>
    <dgm:pt modelId="{9037BC60-B73F-4886-80E8-C26FA9BB2850}" type="pres">
      <dgm:prSet presAssocID="{1BB8B8FB-2760-4464-9154-1ECCA4FFB5D0}" presName="compChildNode" presStyleCnt="0"/>
      <dgm:spPr/>
    </dgm:pt>
    <dgm:pt modelId="{2CFDE290-7C2E-4E05-AE12-5B26EFB7D1BA}" type="pres">
      <dgm:prSet presAssocID="{1BB8B8FB-2760-4464-9154-1ECCA4FFB5D0}" presName="theInnerList" presStyleCnt="0"/>
      <dgm:spPr/>
    </dgm:pt>
    <dgm:pt modelId="{12DD3B96-9165-4A15-8DEB-D98D4F76B04F}" type="pres">
      <dgm:prSet presAssocID="{FC649E17-09FF-49F4-A20C-271A78D4F245}" presName="child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CE6476-9D67-4163-8A8E-1C59B940BFA7}" type="pres">
      <dgm:prSet presAssocID="{FC649E17-09FF-49F4-A20C-271A78D4F245}" presName="aSpace2" presStyleCnt="0"/>
      <dgm:spPr/>
    </dgm:pt>
    <dgm:pt modelId="{73F3DE33-6B92-41B3-B4A9-DFA49A5579BB}" type="pres">
      <dgm:prSet presAssocID="{5B15395A-54B8-4112-B834-E1CB7DEC9381}" presName="child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B0E601-4AFB-4941-BAA4-F653C2D1BBA6}" type="pres">
      <dgm:prSet presAssocID="{1BB8B8FB-2760-4464-9154-1ECCA4FFB5D0}" presName="aSpace" presStyleCnt="0"/>
      <dgm:spPr/>
    </dgm:pt>
    <dgm:pt modelId="{DEA2F207-1DDB-4F1C-9A29-064CA3E6F251}" type="pres">
      <dgm:prSet presAssocID="{880D0ED3-3173-4EB6-921B-0DFCB48C669D}" presName="compNode" presStyleCnt="0"/>
      <dgm:spPr/>
    </dgm:pt>
    <dgm:pt modelId="{4C42B9A5-E963-478A-941F-5926C224C2F3}" type="pres">
      <dgm:prSet presAssocID="{880D0ED3-3173-4EB6-921B-0DFCB48C669D}" presName="aNode" presStyleLbl="bgShp" presStyleIdx="1" presStyleCnt="3"/>
      <dgm:spPr/>
      <dgm:t>
        <a:bodyPr/>
        <a:lstStyle/>
        <a:p>
          <a:endParaRPr lang="ru-RU"/>
        </a:p>
      </dgm:t>
    </dgm:pt>
    <dgm:pt modelId="{798E9445-8577-489A-A2AA-CB84ED95337F}" type="pres">
      <dgm:prSet presAssocID="{880D0ED3-3173-4EB6-921B-0DFCB48C669D}" presName="textNode" presStyleLbl="bgShp" presStyleIdx="1" presStyleCnt="3"/>
      <dgm:spPr/>
      <dgm:t>
        <a:bodyPr/>
        <a:lstStyle/>
        <a:p>
          <a:endParaRPr lang="ru-RU"/>
        </a:p>
      </dgm:t>
    </dgm:pt>
    <dgm:pt modelId="{CE26FA6F-8887-4F10-9635-BDD2EFAC901C}" type="pres">
      <dgm:prSet presAssocID="{880D0ED3-3173-4EB6-921B-0DFCB48C669D}" presName="compChildNode" presStyleCnt="0"/>
      <dgm:spPr/>
    </dgm:pt>
    <dgm:pt modelId="{A0C89747-5D39-4F29-9369-8825153DE2DC}" type="pres">
      <dgm:prSet presAssocID="{880D0ED3-3173-4EB6-921B-0DFCB48C669D}" presName="theInnerList" presStyleCnt="0"/>
      <dgm:spPr/>
    </dgm:pt>
    <dgm:pt modelId="{7F64D035-68C6-4EE6-91AB-7C47DEE445C7}" type="pres">
      <dgm:prSet presAssocID="{773CE4AD-30C4-41B3-A82A-0A151DAB38AA}" presName="child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410FE7-2C2D-4109-A8C8-F264AD15A2BF}" type="pres">
      <dgm:prSet presAssocID="{773CE4AD-30C4-41B3-A82A-0A151DAB38AA}" presName="aSpace2" presStyleCnt="0"/>
      <dgm:spPr/>
    </dgm:pt>
    <dgm:pt modelId="{4DF919B1-06F2-4965-B345-22303D523BD2}" type="pres">
      <dgm:prSet presAssocID="{9C17102A-8880-4F6F-91DC-EE02FC9C5A6C}" presName="child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E2CF71-44D1-4300-BB61-7883D90C0425}" type="pres">
      <dgm:prSet presAssocID="{880D0ED3-3173-4EB6-921B-0DFCB48C669D}" presName="aSpace" presStyleCnt="0"/>
      <dgm:spPr/>
    </dgm:pt>
    <dgm:pt modelId="{6FFD9205-E809-4FC1-AE7D-1715E3C594EF}" type="pres">
      <dgm:prSet presAssocID="{F5CA8CB6-A6AF-4AD0-92DC-0EDEB2721E3A}" presName="compNode" presStyleCnt="0"/>
      <dgm:spPr/>
    </dgm:pt>
    <dgm:pt modelId="{AEB5055E-D268-489F-820B-3C62944815C3}" type="pres">
      <dgm:prSet presAssocID="{F5CA8CB6-A6AF-4AD0-92DC-0EDEB2721E3A}" presName="aNode" presStyleLbl="bgShp" presStyleIdx="2" presStyleCnt="3"/>
      <dgm:spPr/>
      <dgm:t>
        <a:bodyPr/>
        <a:lstStyle/>
        <a:p>
          <a:endParaRPr lang="ru-RU"/>
        </a:p>
      </dgm:t>
    </dgm:pt>
    <dgm:pt modelId="{5841EC37-B3D7-4ECD-ADC5-14B089006ABE}" type="pres">
      <dgm:prSet presAssocID="{F5CA8CB6-A6AF-4AD0-92DC-0EDEB2721E3A}" presName="textNode" presStyleLbl="bgShp" presStyleIdx="2" presStyleCnt="3"/>
      <dgm:spPr/>
      <dgm:t>
        <a:bodyPr/>
        <a:lstStyle/>
        <a:p>
          <a:endParaRPr lang="ru-RU"/>
        </a:p>
      </dgm:t>
    </dgm:pt>
    <dgm:pt modelId="{4E37126D-5531-47B6-BEFE-C4F8CE854602}" type="pres">
      <dgm:prSet presAssocID="{F5CA8CB6-A6AF-4AD0-92DC-0EDEB2721E3A}" presName="compChildNode" presStyleCnt="0"/>
      <dgm:spPr/>
    </dgm:pt>
    <dgm:pt modelId="{9AAB01BC-F381-4375-8D7D-1281DD971B6E}" type="pres">
      <dgm:prSet presAssocID="{F5CA8CB6-A6AF-4AD0-92DC-0EDEB2721E3A}" presName="theInnerList" presStyleCnt="0"/>
      <dgm:spPr/>
    </dgm:pt>
    <dgm:pt modelId="{BE2F2EA7-E043-4C6B-9F0E-89F9A0566DC2}" type="pres">
      <dgm:prSet presAssocID="{2FCDD36C-A226-488D-965A-C83E36B40C96}" presName="child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DCAE80-BC91-4AC9-AB30-56F5FAF09353}" type="pres">
      <dgm:prSet presAssocID="{2FCDD36C-A226-488D-965A-C83E36B40C96}" presName="aSpace2" presStyleCnt="0"/>
      <dgm:spPr/>
    </dgm:pt>
    <dgm:pt modelId="{3D988AED-2F5E-4ECA-9A20-DD247FCBADB2}" type="pres">
      <dgm:prSet presAssocID="{22E35066-B220-41FF-BFB6-B8CA41344DB6}" presName="child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71F8B71-BC78-486E-8FBA-54B25BC754AE}" type="presOf" srcId="{FF740B6B-9A6C-4A12-B5CC-F7A16811E797}" destId="{019BF4A1-B20E-46DD-9D5B-88D0E26CCFE1}" srcOrd="0" destOrd="0" presId="urn:microsoft.com/office/officeart/2005/8/layout/lProcess2"/>
    <dgm:cxn modelId="{6C2259AE-A6CA-4C1D-8C9F-A70263DBD76C}" type="presOf" srcId="{5B15395A-54B8-4112-B834-E1CB7DEC9381}" destId="{73F3DE33-6B92-41B3-B4A9-DFA49A5579BB}" srcOrd="0" destOrd="0" presId="urn:microsoft.com/office/officeart/2005/8/layout/lProcess2"/>
    <dgm:cxn modelId="{126C0B95-BD95-4506-B0EA-30D0409B0051}" srcId="{F5CA8CB6-A6AF-4AD0-92DC-0EDEB2721E3A}" destId="{2FCDD36C-A226-488D-965A-C83E36B40C96}" srcOrd="0" destOrd="0" parTransId="{FA73F66D-056B-4EA7-8850-A4E5B9B586E1}" sibTransId="{2AF94A4C-940F-4744-8D5D-E7866FE3AB3C}"/>
    <dgm:cxn modelId="{19CE4D67-D4A8-41C7-B15B-ADDBFEEDC98B}" type="presOf" srcId="{F5CA8CB6-A6AF-4AD0-92DC-0EDEB2721E3A}" destId="{AEB5055E-D268-489F-820B-3C62944815C3}" srcOrd="0" destOrd="0" presId="urn:microsoft.com/office/officeart/2005/8/layout/lProcess2"/>
    <dgm:cxn modelId="{CF2A487E-E804-4C44-9B23-6835E75328DC}" type="presOf" srcId="{2FCDD36C-A226-488D-965A-C83E36B40C96}" destId="{BE2F2EA7-E043-4C6B-9F0E-89F9A0566DC2}" srcOrd="0" destOrd="0" presId="urn:microsoft.com/office/officeart/2005/8/layout/lProcess2"/>
    <dgm:cxn modelId="{E6DB27FB-01CC-4999-BEC0-8B830CCB12E1}" type="presOf" srcId="{F5CA8CB6-A6AF-4AD0-92DC-0EDEB2721E3A}" destId="{5841EC37-B3D7-4ECD-ADC5-14B089006ABE}" srcOrd="1" destOrd="0" presId="urn:microsoft.com/office/officeart/2005/8/layout/lProcess2"/>
    <dgm:cxn modelId="{CD6454C3-55A7-42DE-AC41-ED1C0116CD47}" type="presOf" srcId="{9C17102A-8880-4F6F-91DC-EE02FC9C5A6C}" destId="{4DF919B1-06F2-4965-B345-22303D523BD2}" srcOrd="0" destOrd="0" presId="urn:microsoft.com/office/officeart/2005/8/layout/lProcess2"/>
    <dgm:cxn modelId="{0589AD2F-FD2D-4F28-8828-0D17D04E27EB}" type="presOf" srcId="{880D0ED3-3173-4EB6-921B-0DFCB48C669D}" destId="{798E9445-8577-489A-A2AA-CB84ED95337F}" srcOrd="1" destOrd="0" presId="urn:microsoft.com/office/officeart/2005/8/layout/lProcess2"/>
    <dgm:cxn modelId="{FFEFBBC3-43FF-42BC-B770-F56771A4B061}" srcId="{1BB8B8FB-2760-4464-9154-1ECCA4FFB5D0}" destId="{FC649E17-09FF-49F4-A20C-271A78D4F245}" srcOrd="0" destOrd="0" parTransId="{2FBEC272-BD96-41F1-B125-E09781C269D0}" sibTransId="{A1B5D9BD-AAF2-45F5-BE0D-5BDC6DD447DE}"/>
    <dgm:cxn modelId="{FCF6C163-BB43-4AB9-9B2A-8628C3538D81}" srcId="{880D0ED3-3173-4EB6-921B-0DFCB48C669D}" destId="{773CE4AD-30C4-41B3-A82A-0A151DAB38AA}" srcOrd="0" destOrd="0" parTransId="{5102E1D5-84E6-4DA1-A08F-B5F7D7E4376C}" sibTransId="{1C1D4E19-DC7E-496C-B0EC-0399090DD964}"/>
    <dgm:cxn modelId="{65C7D33F-760C-44AB-9C29-83712F4E28F9}" type="presOf" srcId="{22E35066-B220-41FF-BFB6-B8CA41344DB6}" destId="{3D988AED-2F5E-4ECA-9A20-DD247FCBADB2}" srcOrd="0" destOrd="0" presId="urn:microsoft.com/office/officeart/2005/8/layout/lProcess2"/>
    <dgm:cxn modelId="{4897A75B-3149-40A7-8578-AE7FE1BD84CE}" type="presOf" srcId="{1BB8B8FB-2760-4464-9154-1ECCA4FFB5D0}" destId="{EBB51067-3411-42F3-A6C6-11ED4E853CFD}" srcOrd="1" destOrd="0" presId="urn:microsoft.com/office/officeart/2005/8/layout/lProcess2"/>
    <dgm:cxn modelId="{93CA894E-09AD-45E4-9267-277983391F72}" srcId="{FF740B6B-9A6C-4A12-B5CC-F7A16811E797}" destId="{F5CA8CB6-A6AF-4AD0-92DC-0EDEB2721E3A}" srcOrd="2" destOrd="0" parTransId="{D9AC67F1-FB02-4349-8D55-FCE39F8CA2C7}" sibTransId="{E7A18557-5677-42CC-939B-394A9F92EEFD}"/>
    <dgm:cxn modelId="{E25CA0EC-0A8D-4AF0-9C02-C186801F03AE}" type="presOf" srcId="{773CE4AD-30C4-41B3-A82A-0A151DAB38AA}" destId="{7F64D035-68C6-4EE6-91AB-7C47DEE445C7}" srcOrd="0" destOrd="0" presId="urn:microsoft.com/office/officeart/2005/8/layout/lProcess2"/>
    <dgm:cxn modelId="{6295E1E0-8B80-46EE-A2DF-9A860BC3CEEF}" srcId="{880D0ED3-3173-4EB6-921B-0DFCB48C669D}" destId="{9C17102A-8880-4F6F-91DC-EE02FC9C5A6C}" srcOrd="1" destOrd="0" parTransId="{778D49C9-A81E-4F78-A000-8D90635C5F9F}" sibTransId="{0DE08FC4-BC9B-474A-BECA-BB182D5C51B2}"/>
    <dgm:cxn modelId="{5706082E-0B44-4750-BDAE-F9D6F0B95D85}" type="presOf" srcId="{1BB8B8FB-2760-4464-9154-1ECCA4FFB5D0}" destId="{3535D2B1-CE6F-463F-BF97-534E602FB57E}" srcOrd="0" destOrd="0" presId="urn:microsoft.com/office/officeart/2005/8/layout/lProcess2"/>
    <dgm:cxn modelId="{9DDE328A-1F75-4E71-BB96-CDD52F9BC31C}" srcId="{FF740B6B-9A6C-4A12-B5CC-F7A16811E797}" destId="{880D0ED3-3173-4EB6-921B-0DFCB48C669D}" srcOrd="1" destOrd="0" parTransId="{67F6BDB0-8C6D-4F2B-96F6-E7C4F4C6F38D}" sibTransId="{37383147-6B35-4058-800B-85C405EBB6F8}"/>
    <dgm:cxn modelId="{2F32D29A-14D7-4E27-AC08-F010B74E0369}" srcId="{F5CA8CB6-A6AF-4AD0-92DC-0EDEB2721E3A}" destId="{22E35066-B220-41FF-BFB6-B8CA41344DB6}" srcOrd="1" destOrd="0" parTransId="{3CEB0DC6-5486-46D4-9463-035B415CB3E8}" sibTransId="{0D598A9E-B907-4B2F-8462-9C6BF203BD16}"/>
    <dgm:cxn modelId="{ABF79B85-7663-4EC1-A272-0D4E5C5BEC64}" type="presOf" srcId="{880D0ED3-3173-4EB6-921B-0DFCB48C669D}" destId="{4C42B9A5-E963-478A-941F-5926C224C2F3}" srcOrd="0" destOrd="0" presId="urn:microsoft.com/office/officeart/2005/8/layout/lProcess2"/>
    <dgm:cxn modelId="{E3F57EC6-B528-4CDA-92FD-D75D2B554289}" type="presOf" srcId="{FC649E17-09FF-49F4-A20C-271A78D4F245}" destId="{12DD3B96-9165-4A15-8DEB-D98D4F76B04F}" srcOrd="0" destOrd="0" presId="urn:microsoft.com/office/officeart/2005/8/layout/lProcess2"/>
    <dgm:cxn modelId="{A3461F48-853A-488D-9311-5F4B2A82E423}" srcId="{FF740B6B-9A6C-4A12-B5CC-F7A16811E797}" destId="{1BB8B8FB-2760-4464-9154-1ECCA4FFB5D0}" srcOrd="0" destOrd="0" parTransId="{13E96EA0-2587-4FC4-9C20-57FA1062C0E6}" sibTransId="{6966035B-19B6-49D8-B5C0-496B6FF86CFA}"/>
    <dgm:cxn modelId="{D11A94F6-C7F2-4E9D-AB3D-8F0C9DAD0665}" srcId="{1BB8B8FB-2760-4464-9154-1ECCA4FFB5D0}" destId="{5B15395A-54B8-4112-B834-E1CB7DEC9381}" srcOrd="1" destOrd="0" parTransId="{39E86A1C-E15C-4B99-8F60-911F598E6EEE}" sibTransId="{857D84AB-413A-4904-94C6-4A6B2A38A1E5}"/>
    <dgm:cxn modelId="{6564054B-9E6A-4DCD-9430-FE41A9A6AC3F}" type="presParOf" srcId="{019BF4A1-B20E-46DD-9D5B-88D0E26CCFE1}" destId="{C14C1B59-99E6-481F-A01B-0A9A7DD11CF6}" srcOrd="0" destOrd="0" presId="urn:microsoft.com/office/officeart/2005/8/layout/lProcess2"/>
    <dgm:cxn modelId="{13A31BBA-B90F-4184-A300-2307ECE92A51}" type="presParOf" srcId="{C14C1B59-99E6-481F-A01B-0A9A7DD11CF6}" destId="{3535D2B1-CE6F-463F-BF97-534E602FB57E}" srcOrd="0" destOrd="0" presId="urn:microsoft.com/office/officeart/2005/8/layout/lProcess2"/>
    <dgm:cxn modelId="{B37B2430-8F21-4D39-9937-80CD7D8F2A22}" type="presParOf" srcId="{C14C1B59-99E6-481F-A01B-0A9A7DD11CF6}" destId="{EBB51067-3411-42F3-A6C6-11ED4E853CFD}" srcOrd="1" destOrd="0" presId="urn:microsoft.com/office/officeart/2005/8/layout/lProcess2"/>
    <dgm:cxn modelId="{CDFB4111-18CA-472B-A8CF-88EA115033FA}" type="presParOf" srcId="{C14C1B59-99E6-481F-A01B-0A9A7DD11CF6}" destId="{9037BC60-B73F-4886-80E8-C26FA9BB2850}" srcOrd="2" destOrd="0" presId="urn:microsoft.com/office/officeart/2005/8/layout/lProcess2"/>
    <dgm:cxn modelId="{452888B4-F8D7-4C52-B0A7-F1033DFB52E3}" type="presParOf" srcId="{9037BC60-B73F-4886-80E8-C26FA9BB2850}" destId="{2CFDE290-7C2E-4E05-AE12-5B26EFB7D1BA}" srcOrd="0" destOrd="0" presId="urn:microsoft.com/office/officeart/2005/8/layout/lProcess2"/>
    <dgm:cxn modelId="{7DC733C8-9435-453B-B048-F7C29F80FFE1}" type="presParOf" srcId="{2CFDE290-7C2E-4E05-AE12-5B26EFB7D1BA}" destId="{12DD3B96-9165-4A15-8DEB-D98D4F76B04F}" srcOrd="0" destOrd="0" presId="urn:microsoft.com/office/officeart/2005/8/layout/lProcess2"/>
    <dgm:cxn modelId="{636BB36A-A651-48C3-AB53-4C16827E36F7}" type="presParOf" srcId="{2CFDE290-7C2E-4E05-AE12-5B26EFB7D1BA}" destId="{A2CE6476-9D67-4163-8A8E-1C59B940BFA7}" srcOrd="1" destOrd="0" presId="urn:microsoft.com/office/officeart/2005/8/layout/lProcess2"/>
    <dgm:cxn modelId="{8BDE7168-7A25-45E3-AF63-06B0BAE8EA70}" type="presParOf" srcId="{2CFDE290-7C2E-4E05-AE12-5B26EFB7D1BA}" destId="{73F3DE33-6B92-41B3-B4A9-DFA49A5579BB}" srcOrd="2" destOrd="0" presId="urn:microsoft.com/office/officeart/2005/8/layout/lProcess2"/>
    <dgm:cxn modelId="{B75C154D-1B15-4608-9267-3E3297F92F6B}" type="presParOf" srcId="{019BF4A1-B20E-46DD-9D5B-88D0E26CCFE1}" destId="{ECB0E601-4AFB-4941-BAA4-F653C2D1BBA6}" srcOrd="1" destOrd="0" presId="urn:microsoft.com/office/officeart/2005/8/layout/lProcess2"/>
    <dgm:cxn modelId="{C5005005-3EEE-402E-927C-4E618B0A8824}" type="presParOf" srcId="{019BF4A1-B20E-46DD-9D5B-88D0E26CCFE1}" destId="{DEA2F207-1DDB-4F1C-9A29-064CA3E6F251}" srcOrd="2" destOrd="0" presId="urn:microsoft.com/office/officeart/2005/8/layout/lProcess2"/>
    <dgm:cxn modelId="{FBEA2408-4BB0-4669-A9AE-DBEAB906C19B}" type="presParOf" srcId="{DEA2F207-1DDB-4F1C-9A29-064CA3E6F251}" destId="{4C42B9A5-E963-478A-941F-5926C224C2F3}" srcOrd="0" destOrd="0" presId="urn:microsoft.com/office/officeart/2005/8/layout/lProcess2"/>
    <dgm:cxn modelId="{3334D228-3FEB-4643-A2E0-B867B29CCB73}" type="presParOf" srcId="{DEA2F207-1DDB-4F1C-9A29-064CA3E6F251}" destId="{798E9445-8577-489A-A2AA-CB84ED95337F}" srcOrd="1" destOrd="0" presId="urn:microsoft.com/office/officeart/2005/8/layout/lProcess2"/>
    <dgm:cxn modelId="{75EFC2E6-F485-4EF0-ADF6-7089CB6EC4BE}" type="presParOf" srcId="{DEA2F207-1DDB-4F1C-9A29-064CA3E6F251}" destId="{CE26FA6F-8887-4F10-9635-BDD2EFAC901C}" srcOrd="2" destOrd="0" presId="urn:microsoft.com/office/officeart/2005/8/layout/lProcess2"/>
    <dgm:cxn modelId="{C99C88F0-22B5-46D9-8F2F-6B739E0CF3CD}" type="presParOf" srcId="{CE26FA6F-8887-4F10-9635-BDD2EFAC901C}" destId="{A0C89747-5D39-4F29-9369-8825153DE2DC}" srcOrd="0" destOrd="0" presId="urn:microsoft.com/office/officeart/2005/8/layout/lProcess2"/>
    <dgm:cxn modelId="{931804AD-47BD-4495-9C74-F259A4504DF2}" type="presParOf" srcId="{A0C89747-5D39-4F29-9369-8825153DE2DC}" destId="{7F64D035-68C6-4EE6-91AB-7C47DEE445C7}" srcOrd="0" destOrd="0" presId="urn:microsoft.com/office/officeart/2005/8/layout/lProcess2"/>
    <dgm:cxn modelId="{435596E7-F0EF-453B-ACE7-4200849522ED}" type="presParOf" srcId="{A0C89747-5D39-4F29-9369-8825153DE2DC}" destId="{19410FE7-2C2D-4109-A8C8-F264AD15A2BF}" srcOrd="1" destOrd="0" presId="urn:microsoft.com/office/officeart/2005/8/layout/lProcess2"/>
    <dgm:cxn modelId="{9ACBE253-CC90-4BA2-8C63-C5232417E083}" type="presParOf" srcId="{A0C89747-5D39-4F29-9369-8825153DE2DC}" destId="{4DF919B1-06F2-4965-B345-22303D523BD2}" srcOrd="2" destOrd="0" presId="urn:microsoft.com/office/officeart/2005/8/layout/lProcess2"/>
    <dgm:cxn modelId="{BC7B547A-560C-4988-A1A2-7F1EA67CB27F}" type="presParOf" srcId="{019BF4A1-B20E-46DD-9D5B-88D0E26CCFE1}" destId="{6EE2CF71-44D1-4300-BB61-7883D90C0425}" srcOrd="3" destOrd="0" presId="urn:microsoft.com/office/officeart/2005/8/layout/lProcess2"/>
    <dgm:cxn modelId="{51902E1E-3EB7-47F8-A9AC-59FB231FDA50}" type="presParOf" srcId="{019BF4A1-B20E-46DD-9D5B-88D0E26CCFE1}" destId="{6FFD9205-E809-4FC1-AE7D-1715E3C594EF}" srcOrd="4" destOrd="0" presId="urn:microsoft.com/office/officeart/2005/8/layout/lProcess2"/>
    <dgm:cxn modelId="{6DDE65C8-062F-43D9-81F7-5B71FC364D76}" type="presParOf" srcId="{6FFD9205-E809-4FC1-AE7D-1715E3C594EF}" destId="{AEB5055E-D268-489F-820B-3C62944815C3}" srcOrd="0" destOrd="0" presId="urn:microsoft.com/office/officeart/2005/8/layout/lProcess2"/>
    <dgm:cxn modelId="{BC04BF4A-6C1F-4266-8B4E-9C4AFB2B1473}" type="presParOf" srcId="{6FFD9205-E809-4FC1-AE7D-1715E3C594EF}" destId="{5841EC37-B3D7-4ECD-ADC5-14B089006ABE}" srcOrd="1" destOrd="0" presId="urn:microsoft.com/office/officeart/2005/8/layout/lProcess2"/>
    <dgm:cxn modelId="{57E02642-4E7F-4E78-9C07-1CFBEC3BF530}" type="presParOf" srcId="{6FFD9205-E809-4FC1-AE7D-1715E3C594EF}" destId="{4E37126D-5531-47B6-BEFE-C4F8CE854602}" srcOrd="2" destOrd="0" presId="urn:microsoft.com/office/officeart/2005/8/layout/lProcess2"/>
    <dgm:cxn modelId="{38B1005B-E952-4C94-8620-D8E77B2389A2}" type="presParOf" srcId="{4E37126D-5531-47B6-BEFE-C4F8CE854602}" destId="{9AAB01BC-F381-4375-8D7D-1281DD971B6E}" srcOrd="0" destOrd="0" presId="urn:microsoft.com/office/officeart/2005/8/layout/lProcess2"/>
    <dgm:cxn modelId="{F4D454CE-8B1D-4066-AABE-DDF51F4A51B5}" type="presParOf" srcId="{9AAB01BC-F381-4375-8D7D-1281DD971B6E}" destId="{BE2F2EA7-E043-4C6B-9F0E-89F9A0566DC2}" srcOrd="0" destOrd="0" presId="urn:microsoft.com/office/officeart/2005/8/layout/lProcess2"/>
    <dgm:cxn modelId="{F49A8ED1-E80B-4B87-906F-D83AA68FDD99}" type="presParOf" srcId="{9AAB01BC-F381-4375-8D7D-1281DD971B6E}" destId="{2EDCAE80-BC91-4AC9-AB30-56F5FAF09353}" srcOrd="1" destOrd="0" presId="urn:microsoft.com/office/officeart/2005/8/layout/lProcess2"/>
    <dgm:cxn modelId="{39B0A5A5-B09F-459E-9D46-1FE2D188631F}" type="presParOf" srcId="{9AAB01BC-F381-4375-8D7D-1281DD971B6E}" destId="{3D988AED-2F5E-4ECA-9A20-DD247FCBADB2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E196602-2BA6-483D-BD30-F4E68CA629C9}" type="doc">
      <dgm:prSet loTypeId="urn:microsoft.com/office/officeart/2005/8/layout/vList4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433764D-9ABE-4F98-B306-0C789FC7E41C}">
      <dgm:prSet phldrT="[Текст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rPr>
            <a:t>- Разработана бренд-стратегия Университета</a:t>
          </a:r>
        </a:p>
        <a:p>
          <a:r>
            <a:rPr lang="ru-RU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- Разработан </a:t>
          </a:r>
          <a:r>
            <a:rPr lang="ru-RU" dirty="0" err="1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брендбук</a:t>
          </a:r>
          <a:r>
            <a:rPr lang="ru-RU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</a:p>
        <a:p>
          <a:r>
            <a:rPr lang="ru-RU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rPr>
            <a:t>- Новый слоган – «Лови волну знаний: ты можешь все»</a:t>
          </a:r>
          <a:endParaRPr lang="ru-RU" dirty="0"/>
        </a:p>
      </dgm:t>
    </dgm:pt>
    <dgm:pt modelId="{D26F36E7-EC54-40C1-A5A7-ABA66BCE0864}" type="parTrans" cxnId="{AF976422-D37F-47F7-A22E-3B0857C761C5}">
      <dgm:prSet/>
      <dgm:spPr/>
      <dgm:t>
        <a:bodyPr/>
        <a:lstStyle/>
        <a:p>
          <a:endParaRPr lang="ru-RU"/>
        </a:p>
      </dgm:t>
    </dgm:pt>
    <dgm:pt modelId="{B0E00B95-7933-442C-B0E5-55C600DBD11B}" type="sibTrans" cxnId="{AF976422-D37F-47F7-A22E-3B0857C761C5}">
      <dgm:prSet/>
      <dgm:spPr/>
      <dgm:t>
        <a:bodyPr/>
        <a:lstStyle/>
        <a:p>
          <a:endParaRPr lang="ru-RU"/>
        </a:p>
      </dgm:t>
    </dgm:pt>
    <dgm:pt modelId="{7EA24CB0-B220-485E-B314-07F812F18696}">
      <dgm:prSet phldrT="[Текст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- Разработана </a:t>
          </a:r>
          <a:r>
            <a:rPr lang="ru-RU" dirty="0" err="1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имиджевая</a:t>
          </a:r>
          <a:r>
            <a:rPr lang="ru-RU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презентация об Университете</a:t>
          </a:r>
        </a:p>
        <a:p>
          <a:r>
            <a:rPr lang="ru-RU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rPr>
            <a:t>- </a:t>
          </a:r>
          <a:r>
            <a:rPr lang="ru-RU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Созданы официальные страницы в социальных сетях </a:t>
          </a:r>
          <a:r>
            <a:rPr lang="en-US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Instagram</a:t>
          </a:r>
          <a:r>
            <a:rPr lang="ru-RU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, </a:t>
          </a:r>
          <a:r>
            <a:rPr lang="en-US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Facebook</a:t>
          </a:r>
          <a:r>
            <a:rPr lang="ru-RU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, </a:t>
          </a:r>
          <a:r>
            <a:rPr lang="en-US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Telegram</a:t>
          </a:r>
          <a:r>
            <a:rPr lang="ru-RU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, </a:t>
          </a:r>
          <a:r>
            <a:rPr lang="en-US" dirty="0" err="1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Youtub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746FC2-DC47-4EEA-B786-1EEE419D8829}" type="parTrans" cxnId="{FCC5795D-AF35-4FAB-A220-AEAD2C7E3F5D}">
      <dgm:prSet/>
      <dgm:spPr/>
      <dgm:t>
        <a:bodyPr/>
        <a:lstStyle/>
        <a:p>
          <a:endParaRPr lang="ru-RU"/>
        </a:p>
      </dgm:t>
    </dgm:pt>
    <dgm:pt modelId="{D6BBD53B-4ADE-4850-B997-7804E2BEC32D}" type="sibTrans" cxnId="{FCC5795D-AF35-4FAB-A220-AEAD2C7E3F5D}">
      <dgm:prSet/>
      <dgm:spPr/>
      <dgm:t>
        <a:bodyPr/>
        <a:lstStyle/>
        <a:p>
          <a:endParaRPr lang="ru-RU"/>
        </a:p>
      </dgm:t>
    </dgm:pt>
    <dgm:pt modelId="{9785B3EF-F0AA-496E-8EC3-1736E1DB95C2}">
      <dgm:prSet phldrT="[Текст]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rPr>
            <a:t>- Разработаны презентационного буклеты об Университете </a:t>
          </a:r>
        </a:p>
        <a:p>
          <a:r>
            <a:rPr lang="ru-RU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- Съемка и создание </a:t>
          </a:r>
          <a:r>
            <a:rPr lang="ru-RU" dirty="0" err="1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имиджевого</a:t>
          </a:r>
          <a:r>
            <a:rPr lang="ru-RU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видеоролика об университете (10, 15, 30, 60, 90 сек.)</a:t>
          </a:r>
        </a:p>
        <a:p>
          <a:r>
            <a:rPr lang="ru-RU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- Запуск </a:t>
          </a:r>
          <a:r>
            <a:rPr lang="ru-RU" dirty="0" err="1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таргетированной</a:t>
          </a:r>
          <a:r>
            <a:rPr lang="ru-RU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и контекстной рекламы</a:t>
          </a:r>
        </a:p>
        <a:p>
          <a:r>
            <a: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и другое</a:t>
          </a:r>
          <a:endParaRPr lang="ru-RU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C3B5311-4FDA-466B-9575-02C4F9E78962}" type="parTrans" cxnId="{19B1DC76-A85C-49AA-80EE-6000E2E976A6}">
      <dgm:prSet/>
      <dgm:spPr/>
      <dgm:t>
        <a:bodyPr/>
        <a:lstStyle/>
        <a:p>
          <a:endParaRPr lang="ru-RU"/>
        </a:p>
      </dgm:t>
    </dgm:pt>
    <dgm:pt modelId="{1BD0BBB3-D292-4FC9-941C-0035BF4BD537}" type="sibTrans" cxnId="{19B1DC76-A85C-49AA-80EE-6000E2E976A6}">
      <dgm:prSet/>
      <dgm:spPr/>
      <dgm:t>
        <a:bodyPr/>
        <a:lstStyle/>
        <a:p>
          <a:endParaRPr lang="ru-RU"/>
        </a:p>
      </dgm:t>
    </dgm:pt>
    <dgm:pt modelId="{30A3E828-A393-47B8-8D91-273FF5F48CAC}" type="pres">
      <dgm:prSet presAssocID="{CE196602-2BA6-483D-BD30-F4E68CA629C9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32DDD42-F51F-46F7-9C90-727B1EC5B49F}" type="pres">
      <dgm:prSet presAssocID="{3433764D-9ABE-4F98-B306-0C789FC7E41C}" presName="comp" presStyleCnt="0"/>
      <dgm:spPr/>
    </dgm:pt>
    <dgm:pt modelId="{17178CF2-AFF7-4416-98C3-B060A00B3CD7}" type="pres">
      <dgm:prSet presAssocID="{3433764D-9ABE-4F98-B306-0C789FC7E41C}" presName="box" presStyleLbl="node1" presStyleIdx="0" presStyleCnt="3"/>
      <dgm:spPr/>
      <dgm:t>
        <a:bodyPr/>
        <a:lstStyle/>
        <a:p>
          <a:endParaRPr lang="ru-RU"/>
        </a:p>
      </dgm:t>
    </dgm:pt>
    <dgm:pt modelId="{94DD5FDE-4D24-4E52-9566-03AD3B674431}" type="pres">
      <dgm:prSet presAssocID="{3433764D-9ABE-4F98-B306-0C789FC7E41C}" presName="img" presStyleLbl="fgImgPlace1" presStyleIdx="0" presStyleCnt="3" custScaleX="48034" custScaleY="85780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E54D8DC0-AE07-4AE3-9296-7E5E16414433}" type="pres">
      <dgm:prSet presAssocID="{3433764D-9ABE-4F98-B306-0C789FC7E41C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D08B91-9D91-4660-8C5F-706A63CACD3E}" type="pres">
      <dgm:prSet presAssocID="{B0E00B95-7933-442C-B0E5-55C600DBD11B}" presName="spacer" presStyleCnt="0"/>
      <dgm:spPr/>
    </dgm:pt>
    <dgm:pt modelId="{783115AE-F58E-4D62-A4A1-80A1B790004F}" type="pres">
      <dgm:prSet presAssocID="{7EA24CB0-B220-485E-B314-07F812F18696}" presName="comp" presStyleCnt="0"/>
      <dgm:spPr/>
    </dgm:pt>
    <dgm:pt modelId="{95999D74-012D-48B3-81BF-09038BC4C479}" type="pres">
      <dgm:prSet presAssocID="{7EA24CB0-B220-485E-B314-07F812F18696}" presName="box" presStyleLbl="node1" presStyleIdx="1" presStyleCnt="3"/>
      <dgm:spPr/>
      <dgm:t>
        <a:bodyPr/>
        <a:lstStyle/>
        <a:p>
          <a:endParaRPr lang="ru-RU"/>
        </a:p>
      </dgm:t>
    </dgm:pt>
    <dgm:pt modelId="{5E86FFDD-0EC4-4A38-8929-5F3630C63759}" type="pres">
      <dgm:prSet presAssocID="{7EA24CB0-B220-485E-B314-07F812F18696}" presName="img" presStyleLbl="fgImgPlace1" presStyleIdx="1" presStyleCnt="3" custScaleX="48034" custLinFactNeighborX="1191" custLinFactNeighborY="966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C7BAA781-B606-4327-8008-92106D78E896}" type="pres">
      <dgm:prSet presAssocID="{7EA24CB0-B220-485E-B314-07F812F18696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CB4090-362C-47FE-B801-A9617F08676B}" type="pres">
      <dgm:prSet presAssocID="{D6BBD53B-4ADE-4850-B997-7804E2BEC32D}" presName="spacer" presStyleCnt="0"/>
      <dgm:spPr/>
    </dgm:pt>
    <dgm:pt modelId="{C6B41851-6718-45DA-9D2A-86A193F762B4}" type="pres">
      <dgm:prSet presAssocID="{9785B3EF-F0AA-496E-8EC3-1736E1DB95C2}" presName="comp" presStyleCnt="0"/>
      <dgm:spPr/>
    </dgm:pt>
    <dgm:pt modelId="{4689B86A-EF64-4C82-BF17-2AEA22AE72A6}" type="pres">
      <dgm:prSet presAssocID="{9785B3EF-F0AA-496E-8EC3-1736E1DB95C2}" presName="box" presStyleLbl="node1" presStyleIdx="2" presStyleCnt="3" custScaleY="143645"/>
      <dgm:spPr/>
      <dgm:t>
        <a:bodyPr/>
        <a:lstStyle/>
        <a:p>
          <a:endParaRPr lang="ru-RU"/>
        </a:p>
      </dgm:t>
    </dgm:pt>
    <dgm:pt modelId="{597F5008-3EE7-4622-BDB9-A37F7EA43C8F}" type="pres">
      <dgm:prSet presAssocID="{9785B3EF-F0AA-496E-8EC3-1736E1DB95C2}" presName="img" presStyleLbl="fgImgPlace1" presStyleIdx="2" presStyleCnt="3" custScaleX="55841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837D5EC1-4EC1-43DE-B83D-8547B7E77556}" type="pres">
      <dgm:prSet presAssocID="{9785B3EF-F0AA-496E-8EC3-1736E1DB95C2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3098F7-0C4C-4B0F-9F60-09BF7D9433C8}" type="presOf" srcId="{CE196602-2BA6-483D-BD30-F4E68CA629C9}" destId="{30A3E828-A393-47B8-8D91-273FF5F48CAC}" srcOrd="0" destOrd="0" presId="urn:microsoft.com/office/officeart/2005/8/layout/vList4"/>
    <dgm:cxn modelId="{291D6BBA-3F24-45B9-8BBC-5C73744A3DDC}" type="presOf" srcId="{3433764D-9ABE-4F98-B306-0C789FC7E41C}" destId="{E54D8DC0-AE07-4AE3-9296-7E5E16414433}" srcOrd="1" destOrd="0" presId="urn:microsoft.com/office/officeart/2005/8/layout/vList4"/>
    <dgm:cxn modelId="{D080FB35-40EE-4004-8A86-18F3BAE9AB90}" type="presOf" srcId="{9785B3EF-F0AA-496E-8EC3-1736E1DB95C2}" destId="{837D5EC1-4EC1-43DE-B83D-8547B7E77556}" srcOrd="1" destOrd="0" presId="urn:microsoft.com/office/officeart/2005/8/layout/vList4"/>
    <dgm:cxn modelId="{EC1D5186-4186-4CAE-9598-DC385B3A74E3}" type="presOf" srcId="{9785B3EF-F0AA-496E-8EC3-1736E1DB95C2}" destId="{4689B86A-EF64-4C82-BF17-2AEA22AE72A6}" srcOrd="0" destOrd="0" presId="urn:microsoft.com/office/officeart/2005/8/layout/vList4"/>
    <dgm:cxn modelId="{6BB6846F-1A2E-47E6-A3BB-E33752511BB9}" type="presOf" srcId="{7EA24CB0-B220-485E-B314-07F812F18696}" destId="{95999D74-012D-48B3-81BF-09038BC4C479}" srcOrd="0" destOrd="0" presId="urn:microsoft.com/office/officeart/2005/8/layout/vList4"/>
    <dgm:cxn modelId="{AF976422-D37F-47F7-A22E-3B0857C761C5}" srcId="{CE196602-2BA6-483D-BD30-F4E68CA629C9}" destId="{3433764D-9ABE-4F98-B306-0C789FC7E41C}" srcOrd="0" destOrd="0" parTransId="{D26F36E7-EC54-40C1-A5A7-ABA66BCE0864}" sibTransId="{B0E00B95-7933-442C-B0E5-55C600DBD11B}"/>
    <dgm:cxn modelId="{C2F771BF-FA6D-4837-9148-8B3126D54760}" type="presOf" srcId="{3433764D-9ABE-4F98-B306-0C789FC7E41C}" destId="{17178CF2-AFF7-4416-98C3-B060A00B3CD7}" srcOrd="0" destOrd="0" presId="urn:microsoft.com/office/officeart/2005/8/layout/vList4"/>
    <dgm:cxn modelId="{AEBECC61-96D9-47DF-9EC5-535C98AE3E01}" type="presOf" srcId="{7EA24CB0-B220-485E-B314-07F812F18696}" destId="{C7BAA781-B606-4327-8008-92106D78E896}" srcOrd="1" destOrd="0" presId="urn:microsoft.com/office/officeart/2005/8/layout/vList4"/>
    <dgm:cxn modelId="{19B1DC76-A85C-49AA-80EE-6000E2E976A6}" srcId="{CE196602-2BA6-483D-BD30-F4E68CA629C9}" destId="{9785B3EF-F0AA-496E-8EC3-1736E1DB95C2}" srcOrd="2" destOrd="0" parTransId="{EC3B5311-4FDA-466B-9575-02C4F9E78962}" sibTransId="{1BD0BBB3-D292-4FC9-941C-0035BF4BD537}"/>
    <dgm:cxn modelId="{FCC5795D-AF35-4FAB-A220-AEAD2C7E3F5D}" srcId="{CE196602-2BA6-483D-BD30-F4E68CA629C9}" destId="{7EA24CB0-B220-485E-B314-07F812F18696}" srcOrd="1" destOrd="0" parTransId="{86746FC2-DC47-4EEA-B786-1EEE419D8829}" sibTransId="{D6BBD53B-4ADE-4850-B997-7804E2BEC32D}"/>
    <dgm:cxn modelId="{61BAFA41-9105-402E-A13A-BA03FCB503C9}" type="presParOf" srcId="{30A3E828-A393-47B8-8D91-273FF5F48CAC}" destId="{632DDD42-F51F-46F7-9C90-727B1EC5B49F}" srcOrd="0" destOrd="0" presId="urn:microsoft.com/office/officeart/2005/8/layout/vList4"/>
    <dgm:cxn modelId="{1BCAE7E1-54DD-4823-B7A1-4DE169C1A30A}" type="presParOf" srcId="{632DDD42-F51F-46F7-9C90-727B1EC5B49F}" destId="{17178CF2-AFF7-4416-98C3-B060A00B3CD7}" srcOrd="0" destOrd="0" presId="urn:microsoft.com/office/officeart/2005/8/layout/vList4"/>
    <dgm:cxn modelId="{8918DD2B-3DE4-40AF-9E31-9136E3EDAFF6}" type="presParOf" srcId="{632DDD42-F51F-46F7-9C90-727B1EC5B49F}" destId="{94DD5FDE-4D24-4E52-9566-03AD3B674431}" srcOrd="1" destOrd="0" presId="urn:microsoft.com/office/officeart/2005/8/layout/vList4"/>
    <dgm:cxn modelId="{309DC9A4-1870-40BD-9D31-D637EE203E05}" type="presParOf" srcId="{632DDD42-F51F-46F7-9C90-727B1EC5B49F}" destId="{E54D8DC0-AE07-4AE3-9296-7E5E16414433}" srcOrd="2" destOrd="0" presId="urn:microsoft.com/office/officeart/2005/8/layout/vList4"/>
    <dgm:cxn modelId="{0F607267-00C4-49CD-9C11-9CE3ED40C864}" type="presParOf" srcId="{30A3E828-A393-47B8-8D91-273FF5F48CAC}" destId="{60D08B91-9D91-4660-8C5F-706A63CACD3E}" srcOrd="1" destOrd="0" presId="urn:microsoft.com/office/officeart/2005/8/layout/vList4"/>
    <dgm:cxn modelId="{28085E2A-282E-4E4E-AC84-02C35FB75B07}" type="presParOf" srcId="{30A3E828-A393-47B8-8D91-273FF5F48CAC}" destId="{783115AE-F58E-4D62-A4A1-80A1B790004F}" srcOrd="2" destOrd="0" presId="urn:microsoft.com/office/officeart/2005/8/layout/vList4"/>
    <dgm:cxn modelId="{5A1EA10B-0001-4836-A1A1-3AA1C7E6F4F1}" type="presParOf" srcId="{783115AE-F58E-4D62-A4A1-80A1B790004F}" destId="{95999D74-012D-48B3-81BF-09038BC4C479}" srcOrd="0" destOrd="0" presId="urn:microsoft.com/office/officeart/2005/8/layout/vList4"/>
    <dgm:cxn modelId="{93C32250-A7F3-4858-A9D3-E45DE4449CCB}" type="presParOf" srcId="{783115AE-F58E-4D62-A4A1-80A1B790004F}" destId="{5E86FFDD-0EC4-4A38-8929-5F3630C63759}" srcOrd="1" destOrd="0" presId="urn:microsoft.com/office/officeart/2005/8/layout/vList4"/>
    <dgm:cxn modelId="{8D3D5E30-8E01-4C3F-8D60-0B0DB7E8B117}" type="presParOf" srcId="{783115AE-F58E-4D62-A4A1-80A1B790004F}" destId="{C7BAA781-B606-4327-8008-92106D78E896}" srcOrd="2" destOrd="0" presId="urn:microsoft.com/office/officeart/2005/8/layout/vList4"/>
    <dgm:cxn modelId="{84A727D2-E53E-4926-B054-76AC7860FAC7}" type="presParOf" srcId="{30A3E828-A393-47B8-8D91-273FF5F48CAC}" destId="{12CB4090-362C-47FE-B801-A9617F08676B}" srcOrd="3" destOrd="0" presId="urn:microsoft.com/office/officeart/2005/8/layout/vList4"/>
    <dgm:cxn modelId="{CAC5669B-01E6-4138-8F9C-B89D868A5C12}" type="presParOf" srcId="{30A3E828-A393-47B8-8D91-273FF5F48CAC}" destId="{C6B41851-6718-45DA-9D2A-86A193F762B4}" srcOrd="4" destOrd="0" presId="urn:microsoft.com/office/officeart/2005/8/layout/vList4"/>
    <dgm:cxn modelId="{BE002FA8-0D60-4B84-BFD3-B35010751701}" type="presParOf" srcId="{C6B41851-6718-45DA-9D2A-86A193F762B4}" destId="{4689B86A-EF64-4C82-BF17-2AEA22AE72A6}" srcOrd="0" destOrd="0" presId="urn:microsoft.com/office/officeart/2005/8/layout/vList4"/>
    <dgm:cxn modelId="{A276A734-75F9-428D-98D1-A9B3C333B004}" type="presParOf" srcId="{C6B41851-6718-45DA-9D2A-86A193F762B4}" destId="{597F5008-3EE7-4622-BDB9-A37F7EA43C8F}" srcOrd="1" destOrd="0" presId="urn:microsoft.com/office/officeart/2005/8/layout/vList4"/>
    <dgm:cxn modelId="{D06DA4F7-4EE9-4207-9568-07A1440C98E7}" type="presParOf" srcId="{C6B41851-6718-45DA-9D2A-86A193F762B4}" destId="{837D5EC1-4EC1-43DE-B83D-8547B7E77556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35DABE-378A-42F1-9535-3EBBFB1EA1D5}">
      <dsp:nvSpPr>
        <dsp:cNvPr id="0" name=""/>
        <dsp:cNvSpPr/>
      </dsp:nvSpPr>
      <dsp:spPr>
        <a:xfrm rot="16200000">
          <a:off x="-934710" y="935836"/>
          <a:ext cx="4799013" cy="2927340"/>
        </a:xfrm>
        <a:prstGeom prst="flowChartManualOperation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0" rIns="15240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accent1">
                  <a:lumMod val="50000"/>
                </a:schemeClr>
              </a:solidFill>
            </a:rPr>
            <a:t>Миссия</a:t>
          </a:r>
        </a:p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мы работаем на благо Казахстана через подготовку кадров на основе интеграции образования, научных исследований и предпринимательства</a:t>
          </a:r>
          <a:endParaRPr lang="ru-RU" sz="2400" b="1" kern="1200" dirty="0">
            <a:solidFill>
              <a:schemeClr val="tx1"/>
            </a:solidFill>
          </a:endParaRPr>
        </a:p>
      </dsp:txBody>
      <dsp:txXfrm rot="5400000">
        <a:off x="1127" y="959802"/>
        <a:ext cx="2927340" cy="2879407"/>
      </dsp:txXfrm>
    </dsp:sp>
    <dsp:sp modelId="{D2C834E0-98D4-4FCA-A3FE-19AF7F3D047A}">
      <dsp:nvSpPr>
        <dsp:cNvPr id="0" name=""/>
        <dsp:cNvSpPr/>
      </dsp:nvSpPr>
      <dsp:spPr>
        <a:xfrm rot="16200000">
          <a:off x="2212180" y="935836"/>
          <a:ext cx="4799013" cy="2927340"/>
        </a:xfrm>
        <a:prstGeom prst="flowChartManualOperation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768" bIns="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b="1" kern="1200" dirty="0" smtClean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Видение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стать университетом, выпускающим востребованных профессионалов с предпринимательскими компетенциями для рынка труда</a:t>
          </a:r>
        </a:p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3148017" y="959802"/>
        <a:ext cx="2927340" cy="2879407"/>
      </dsp:txXfrm>
    </dsp:sp>
    <dsp:sp modelId="{1EF5924C-38E0-4313-9864-1931C011F198}">
      <dsp:nvSpPr>
        <dsp:cNvPr id="0" name=""/>
        <dsp:cNvSpPr/>
      </dsp:nvSpPr>
      <dsp:spPr>
        <a:xfrm rot="16200000">
          <a:off x="5359072" y="935836"/>
          <a:ext cx="4799013" cy="2927340"/>
        </a:xfrm>
        <a:prstGeom prst="flowChartManualOperation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0" rIns="114768" bIns="0" numCol="1" spcCol="1270" anchor="t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Стратегическая цель </a:t>
          </a:r>
        </a:p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подготовка востребованных профессионалов с предпринимательской культурой и генерирующих инновации, направленных на благо общества и государства</a:t>
          </a:r>
          <a:endParaRPr lang="ru-RU" sz="1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>
            <a:solidFill>
              <a:schemeClr val="tx1"/>
            </a:solidFill>
          </a:endParaRPr>
        </a:p>
      </dsp:txBody>
      <dsp:txXfrm rot="5400000">
        <a:off x="6294909" y="959802"/>
        <a:ext cx="2927340" cy="28794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C7A68F-CD08-48B3-8D06-0D713563D5EE}">
      <dsp:nvSpPr>
        <dsp:cNvPr id="0" name=""/>
        <dsp:cNvSpPr/>
      </dsp:nvSpPr>
      <dsp:spPr>
        <a:xfrm>
          <a:off x="0" y="578626"/>
          <a:ext cx="9223374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E43264-EE76-4417-9B5F-D786EE6C5D22}">
      <dsp:nvSpPr>
        <dsp:cNvPr id="0" name=""/>
        <dsp:cNvSpPr/>
      </dsp:nvSpPr>
      <dsp:spPr>
        <a:xfrm>
          <a:off x="461168" y="47266"/>
          <a:ext cx="7461295" cy="106272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035" tIns="0" rIns="24403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Академическая деятельность</a:t>
          </a:r>
          <a:endParaRPr lang="ru-RU" sz="36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3046" y="99144"/>
        <a:ext cx="7357539" cy="958964"/>
      </dsp:txXfrm>
    </dsp:sp>
    <dsp:sp modelId="{0AE1D11B-8866-4402-B5F6-FC1A6B75926F}">
      <dsp:nvSpPr>
        <dsp:cNvPr id="0" name=""/>
        <dsp:cNvSpPr/>
      </dsp:nvSpPr>
      <dsp:spPr>
        <a:xfrm>
          <a:off x="0" y="2211586"/>
          <a:ext cx="9223374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6047D0-BFD0-4360-939A-174B41002AEF}">
      <dsp:nvSpPr>
        <dsp:cNvPr id="0" name=""/>
        <dsp:cNvSpPr/>
      </dsp:nvSpPr>
      <dsp:spPr>
        <a:xfrm>
          <a:off x="461168" y="1680226"/>
          <a:ext cx="7464523" cy="106272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035" tIns="0" rIns="24403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u="none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Исследования и инновации</a:t>
          </a:r>
          <a:endParaRPr lang="ru-RU" sz="3600" u="none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3046" y="1732104"/>
        <a:ext cx="7360767" cy="958964"/>
      </dsp:txXfrm>
    </dsp:sp>
    <dsp:sp modelId="{F5EE1FE6-4EFD-432E-970F-0371639B556C}">
      <dsp:nvSpPr>
        <dsp:cNvPr id="0" name=""/>
        <dsp:cNvSpPr/>
      </dsp:nvSpPr>
      <dsp:spPr>
        <a:xfrm>
          <a:off x="0" y="3844546"/>
          <a:ext cx="9223374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C71C7F-1396-4BF8-8FA5-D1334D3B7B73}">
      <dsp:nvSpPr>
        <dsp:cNvPr id="0" name=""/>
        <dsp:cNvSpPr/>
      </dsp:nvSpPr>
      <dsp:spPr>
        <a:xfrm>
          <a:off x="414872" y="3280646"/>
          <a:ext cx="7605336" cy="1062720"/>
        </a:xfrm>
        <a:prstGeom prst="round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4035" tIns="0" rIns="244035" bIns="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Предпринимательская культура</a:t>
          </a:r>
          <a:endParaRPr lang="ru-RU" sz="3600" b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6750" y="3332524"/>
        <a:ext cx="7501580" cy="9589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FEC277-5C5F-4C4E-A083-5FCD290AFFF4}">
      <dsp:nvSpPr>
        <dsp:cNvPr id="0" name=""/>
        <dsp:cNvSpPr/>
      </dsp:nvSpPr>
      <dsp:spPr>
        <a:xfrm>
          <a:off x="1882233" y="2842763"/>
          <a:ext cx="691983" cy="177781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5991" y="0"/>
              </a:lnTo>
              <a:lnTo>
                <a:pt x="345991" y="1777811"/>
              </a:lnTo>
              <a:lnTo>
                <a:pt x="691983" y="177781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2180531" y="3683975"/>
        <a:ext cx="95386" cy="95386"/>
      </dsp:txXfrm>
    </dsp:sp>
    <dsp:sp modelId="{F5DDDFD5-FCC8-42DF-B837-428A288B6193}">
      <dsp:nvSpPr>
        <dsp:cNvPr id="0" name=""/>
        <dsp:cNvSpPr/>
      </dsp:nvSpPr>
      <dsp:spPr>
        <a:xfrm>
          <a:off x="1882233" y="2842763"/>
          <a:ext cx="707260" cy="8621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53630" y="0"/>
              </a:lnTo>
              <a:lnTo>
                <a:pt x="353630" y="862103"/>
              </a:lnTo>
              <a:lnTo>
                <a:pt x="707260" y="862103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207985" y="3245937"/>
        <a:ext cx="55754" cy="55754"/>
      </dsp:txXfrm>
    </dsp:sp>
    <dsp:sp modelId="{5C707251-1DA2-4435-B043-7A5F440048F2}">
      <dsp:nvSpPr>
        <dsp:cNvPr id="0" name=""/>
        <dsp:cNvSpPr/>
      </dsp:nvSpPr>
      <dsp:spPr>
        <a:xfrm>
          <a:off x="1882233" y="2775453"/>
          <a:ext cx="70726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67309"/>
              </a:moveTo>
              <a:lnTo>
                <a:pt x="353630" y="67309"/>
              </a:lnTo>
              <a:lnTo>
                <a:pt x="353630" y="45720"/>
              </a:lnTo>
              <a:lnTo>
                <a:pt x="707260" y="4572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218173" y="2803483"/>
        <a:ext cx="35379" cy="35379"/>
      </dsp:txXfrm>
    </dsp:sp>
    <dsp:sp modelId="{C62EEF37-52D3-442A-87CC-6C2DECDA0F4C}">
      <dsp:nvSpPr>
        <dsp:cNvPr id="0" name=""/>
        <dsp:cNvSpPr/>
      </dsp:nvSpPr>
      <dsp:spPr>
        <a:xfrm>
          <a:off x="1882233" y="1968325"/>
          <a:ext cx="707260" cy="874437"/>
        </a:xfrm>
        <a:custGeom>
          <a:avLst/>
          <a:gdLst/>
          <a:ahLst/>
          <a:cxnLst/>
          <a:rect l="0" t="0" r="0" b="0"/>
          <a:pathLst>
            <a:path>
              <a:moveTo>
                <a:pt x="0" y="874437"/>
              </a:moveTo>
              <a:lnTo>
                <a:pt x="353630" y="874437"/>
              </a:lnTo>
              <a:lnTo>
                <a:pt x="353630" y="0"/>
              </a:lnTo>
              <a:lnTo>
                <a:pt x="70726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207746" y="2377427"/>
        <a:ext cx="56232" cy="56232"/>
      </dsp:txXfrm>
    </dsp:sp>
    <dsp:sp modelId="{21038057-C84C-45C5-B440-ED6BEB41D888}">
      <dsp:nvSpPr>
        <dsp:cNvPr id="0" name=""/>
        <dsp:cNvSpPr/>
      </dsp:nvSpPr>
      <dsp:spPr>
        <a:xfrm>
          <a:off x="1882233" y="1115478"/>
          <a:ext cx="707260" cy="1727284"/>
        </a:xfrm>
        <a:custGeom>
          <a:avLst/>
          <a:gdLst/>
          <a:ahLst/>
          <a:cxnLst/>
          <a:rect l="0" t="0" r="0" b="0"/>
          <a:pathLst>
            <a:path>
              <a:moveTo>
                <a:pt x="0" y="1727284"/>
              </a:moveTo>
              <a:lnTo>
                <a:pt x="353630" y="1727284"/>
              </a:lnTo>
              <a:lnTo>
                <a:pt x="353630" y="0"/>
              </a:lnTo>
              <a:lnTo>
                <a:pt x="707260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00" kern="1200"/>
        </a:p>
      </dsp:txBody>
      <dsp:txXfrm>
        <a:off x="2189201" y="1932458"/>
        <a:ext cx="93323" cy="93323"/>
      </dsp:txXfrm>
    </dsp:sp>
    <dsp:sp modelId="{2D62254E-7AFD-459A-B1AB-3D402DE731F0}">
      <dsp:nvSpPr>
        <dsp:cNvPr id="0" name=""/>
        <dsp:cNvSpPr/>
      </dsp:nvSpPr>
      <dsp:spPr>
        <a:xfrm rot="16200000">
          <a:off x="-1642926" y="2154817"/>
          <a:ext cx="5674426" cy="1375891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4300" b="1" kern="1200" dirty="0" err="1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Esil</a:t>
          </a:r>
          <a:r>
            <a:rPr lang="en-US" sz="4300" b="1" kern="1200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 University</a:t>
          </a:r>
          <a:endParaRPr lang="ru-RU" sz="4300" kern="1200" dirty="0" smtClean="0">
            <a:solidFill>
              <a:schemeClr val="accent1">
                <a:lumMod val="75000"/>
              </a:schemeClr>
            </a:solidFill>
          </a:endParaRP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4300" kern="1200" dirty="0"/>
        </a:p>
      </dsp:txBody>
      <dsp:txXfrm>
        <a:off x="-1642926" y="2154817"/>
        <a:ext cx="5674426" cy="1375891"/>
      </dsp:txXfrm>
    </dsp:sp>
    <dsp:sp modelId="{51C80FE8-5EE4-42BF-8E6E-47285DBEBDFD}">
      <dsp:nvSpPr>
        <dsp:cNvPr id="0" name=""/>
        <dsp:cNvSpPr/>
      </dsp:nvSpPr>
      <dsp:spPr>
        <a:xfrm>
          <a:off x="2589493" y="803771"/>
          <a:ext cx="6012033" cy="623413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</a:rPr>
            <a:t>Факультет «Бизнес и управление»</a:t>
          </a:r>
          <a:endParaRPr lang="ru-RU" sz="2800" kern="1200" dirty="0">
            <a:solidFill>
              <a:schemeClr val="tx1"/>
            </a:solidFill>
          </a:endParaRPr>
        </a:p>
      </dsp:txBody>
      <dsp:txXfrm>
        <a:off x="2589493" y="803771"/>
        <a:ext cx="6012033" cy="623413"/>
      </dsp:txXfrm>
    </dsp:sp>
    <dsp:sp modelId="{0A9A8A28-0B4A-4B4B-9BC2-D646CB20D3B3}">
      <dsp:nvSpPr>
        <dsp:cNvPr id="0" name=""/>
        <dsp:cNvSpPr/>
      </dsp:nvSpPr>
      <dsp:spPr>
        <a:xfrm>
          <a:off x="2589493" y="1696720"/>
          <a:ext cx="6260882" cy="543210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</a:rPr>
            <a:t>Факультет</a:t>
          </a:r>
          <a:r>
            <a:rPr lang="ru-RU" sz="2800" kern="1200" baseline="0" dirty="0" smtClean="0">
              <a:solidFill>
                <a:schemeClr val="tx1"/>
              </a:solidFill>
            </a:rPr>
            <a:t> прикладных наук</a:t>
          </a:r>
          <a:endParaRPr lang="ru-RU" sz="2800" kern="1200" dirty="0">
            <a:solidFill>
              <a:schemeClr val="tx1"/>
            </a:solidFill>
          </a:endParaRPr>
        </a:p>
      </dsp:txBody>
      <dsp:txXfrm>
        <a:off x="2589493" y="1696720"/>
        <a:ext cx="6260882" cy="543210"/>
      </dsp:txXfrm>
    </dsp:sp>
    <dsp:sp modelId="{61268585-26BF-4823-93C0-D07658764B65}">
      <dsp:nvSpPr>
        <dsp:cNvPr id="0" name=""/>
        <dsp:cNvSpPr/>
      </dsp:nvSpPr>
      <dsp:spPr>
        <a:xfrm>
          <a:off x="2589493" y="2509466"/>
          <a:ext cx="6268379" cy="623413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kern="1200" dirty="0" smtClean="0">
              <a:solidFill>
                <a:schemeClr val="tx1"/>
              </a:solidFill>
            </a:rPr>
            <a:t>Отдел</a:t>
          </a:r>
          <a:r>
            <a:rPr lang="ru-RU" sz="2800" kern="1200" baseline="0" dirty="0" smtClean="0">
              <a:solidFill>
                <a:schemeClr val="tx1"/>
              </a:solidFill>
            </a:rPr>
            <a:t> послевузовских программ</a:t>
          </a:r>
          <a:endParaRPr lang="ru-RU" sz="2800" kern="1200" dirty="0" smtClean="0">
            <a:solidFill>
              <a:schemeClr val="tx1"/>
            </a:solidFill>
          </a:endParaRP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>
            <a:solidFill>
              <a:schemeClr val="tx1"/>
            </a:solidFill>
          </a:endParaRPr>
        </a:p>
      </dsp:txBody>
      <dsp:txXfrm>
        <a:off x="2589493" y="2509466"/>
        <a:ext cx="6268379" cy="623413"/>
      </dsp:txXfrm>
    </dsp:sp>
    <dsp:sp modelId="{83E3B8B1-A5F7-4B18-B670-F8B42E1A6D50}">
      <dsp:nvSpPr>
        <dsp:cNvPr id="0" name=""/>
        <dsp:cNvSpPr/>
      </dsp:nvSpPr>
      <dsp:spPr>
        <a:xfrm>
          <a:off x="2589493" y="3402415"/>
          <a:ext cx="6124452" cy="604901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kern="1200" dirty="0" smtClean="0">
              <a:solidFill>
                <a:schemeClr val="tx1"/>
              </a:solidFill>
            </a:rPr>
            <a:t>Центр дистанционного обучения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 dirty="0">
            <a:solidFill>
              <a:schemeClr val="tx1"/>
            </a:solidFill>
          </a:endParaRPr>
        </a:p>
      </dsp:txBody>
      <dsp:txXfrm>
        <a:off x="2589493" y="3402415"/>
        <a:ext cx="6124452" cy="604901"/>
      </dsp:txXfrm>
    </dsp:sp>
    <dsp:sp modelId="{C0E37840-D671-4BF0-BEC9-5F28F31CC7FC}">
      <dsp:nvSpPr>
        <dsp:cNvPr id="0" name=""/>
        <dsp:cNvSpPr/>
      </dsp:nvSpPr>
      <dsp:spPr>
        <a:xfrm>
          <a:off x="2574216" y="4318123"/>
          <a:ext cx="6090609" cy="604901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solidFill>
                <a:schemeClr val="tx1"/>
              </a:solidFill>
            </a:rPr>
            <a:t>Международная бизнес-школа</a:t>
          </a:r>
          <a:endParaRPr lang="ru-RU" sz="2800" kern="1200" dirty="0">
            <a:solidFill>
              <a:schemeClr val="tx1"/>
            </a:solidFill>
          </a:endParaRPr>
        </a:p>
      </dsp:txBody>
      <dsp:txXfrm>
        <a:off x="2574216" y="4318123"/>
        <a:ext cx="6090609" cy="60490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35D2B1-CE6F-463F-BF97-534E602FB57E}">
      <dsp:nvSpPr>
        <dsp:cNvPr id="0" name=""/>
        <dsp:cNvSpPr/>
      </dsp:nvSpPr>
      <dsp:spPr>
        <a:xfrm>
          <a:off x="1125" y="0"/>
          <a:ext cx="2927340" cy="479901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1125" y="0"/>
        <a:ext cx="2927340" cy="1439703"/>
      </dsp:txXfrm>
    </dsp:sp>
    <dsp:sp modelId="{12DD3B96-9165-4A15-8DEB-D98D4F76B04F}">
      <dsp:nvSpPr>
        <dsp:cNvPr id="0" name=""/>
        <dsp:cNvSpPr/>
      </dsp:nvSpPr>
      <dsp:spPr>
        <a:xfrm>
          <a:off x="293859" y="1441109"/>
          <a:ext cx="2341872" cy="14469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700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Увеличена пропускная способность Интернет канала университета со </a:t>
          </a:r>
          <a:r>
            <a:rPr lang="ru-RU" sz="1700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200 </a:t>
          </a:r>
          <a:r>
            <a:rPr lang="kk-KZ" sz="1700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Мб</a:t>
          </a:r>
          <a:r>
            <a:rPr lang="ru-RU" sz="1700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/</a:t>
          </a:r>
          <a:r>
            <a:rPr lang="kk-KZ" sz="1700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с до </a:t>
          </a:r>
          <a:r>
            <a:rPr lang="ru-RU" sz="1700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500 </a:t>
          </a:r>
          <a:r>
            <a:rPr lang="kk-KZ" sz="1700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Мб</a:t>
          </a:r>
          <a:r>
            <a:rPr lang="ru-RU" sz="1700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/</a:t>
          </a:r>
          <a:r>
            <a:rPr lang="kk-KZ" sz="1700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с</a:t>
          </a:r>
          <a:endParaRPr lang="ru-RU" sz="1700" kern="1200" dirty="0" smtClean="0">
            <a:solidFill>
              <a:schemeClr val="tx1"/>
            </a:solidFill>
            <a:latin typeface="Times New Roman" panose="0202060305040502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336239" y="1483489"/>
        <a:ext cx="2257112" cy="1362208"/>
      </dsp:txXfrm>
    </dsp:sp>
    <dsp:sp modelId="{73F3DE33-6B92-41B3-B4A9-DFA49A5579BB}">
      <dsp:nvSpPr>
        <dsp:cNvPr id="0" name=""/>
        <dsp:cNvSpPr/>
      </dsp:nvSpPr>
      <dsp:spPr>
        <a:xfrm>
          <a:off x="293859" y="3110688"/>
          <a:ext cx="2341872" cy="14469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Закуплены системы беспроводной раздачи интернет</a:t>
          </a:r>
          <a:endParaRPr lang="ru-RU" sz="1700" kern="1200" dirty="0" smtClean="0">
            <a:solidFill>
              <a:schemeClr val="tx1"/>
            </a:solidFill>
            <a:latin typeface="Times New Roman" panose="0202060305040502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336239" y="3153068"/>
        <a:ext cx="2257112" cy="1362208"/>
      </dsp:txXfrm>
    </dsp:sp>
    <dsp:sp modelId="{4C42B9A5-E963-478A-941F-5926C224C2F3}">
      <dsp:nvSpPr>
        <dsp:cNvPr id="0" name=""/>
        <dsp:cNvSpPr/>
      </dsp:nvSpPr>
      <dsp:spPr>
        <a:xfrm>
          <a:off x="3148017" y="0"/>
          <a:ext cx="2927340" cy="479901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3148017" y="0"/>
        <a:ext cx="2927340" cy="1439703"/>
      </dsp:txXfrm>
    </dsp:sp>
    <dsp:sp modelId="{7F64D035-68C6-4EE6-91AB-7C47DEE445C7}">
      <dsp:nvSpPr>
        <dsp:cNvPr id="0" name=""/>
        <dsp:cNvSpPr/>
      </dsp:nvSpPr>
      <dsp:spPr>
        <a:xfrm>
          <a:off x="3440751" y="1441109"/>
          <a:ext cx="2341872" cy="14469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Разработан сервис облачного хранилища данных (ESIL </a:t>
          </a:r>
          <a:r>
            <a:rPr lang="ru-RU" sz="1700" kern="1200" dirty="0" err="1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Cloud</a:t>
          </a:r>
          <a:r>
            <a:rPr lang="ru-RU" sz="1700" kern="12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)</a:t>
          </a:r>
        </a:p>
      </dsp:txBody>
      <dsp:txXfrm>
        <a:off x="3483131" y="1483489"/>
        <a:ext cx="2257112" cy="1362208"/>
      </dsp:txXfrm>
    </dsp:sp>
    <dsp:sp modelId="{4DF919B1-06F2-4965-B345-22303D523BD2}">
      <dsp:nvSpPr>
        <dsp:cNvPr id="0" name=""/>
        <dsp:cNvSpPr/>
      </dsp:nvSpPr>
      <dsp:spPr>
        <a:xfrm>
          <a:off x="3440751" y="3110688"/>
          <a:ext cx="2341872" cy="14469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Развернута служба единых учетных записей </a:t>
          </a:r>
          <a:r>
            <a:rPr lang="ru-RU" sz="1700" kern="1200" dirty="0" err="1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Active</a:t>
          </a:r>
          <a:r>
            <a:rPr lang="ru-RU" sz="1700" kern="1200" dirty="0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 </a:t>
          </a:r>
          <a:r>
            <a:rPr lang="ru-RU" sz="1700" kern="1200" dirty="0" err="1" smtClean="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Directory</a:t>
          </a:r>
          <a:endParaRPr lang="ru-RU" sz="1700" kern="1200" dirty="0">
            <a:solidFill>
              <a:schemeClr val="tx1"/>
            </a:solidFill>
            <a:latin typeface="Times New Roman" panose="0202060305040502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3483131" y="3153068"/>
        <a:ext cx="2257112" cy="1362208"/>
      </dsp:txXfrm>
    </dsp:sp>
    <dsp:sp modelId="{AEB5055E-D268-489F-820B-3C62944815C3}">
      <dsp:nvSpPr>
        <dsp:cNvPr id="0" name=""/>
        <dsp:cNvSpPr/>
      </dsp:nvSpPr>
      <dsp:spPr>
        <a:xfrm>
          <a:off x="6294908" y="0"/>
          <a:ext cx="2927340" cy="479901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kern="1200" dirty="0"/>
        </a:p>
      </dsp:txBody>
      <dsp:txXfrm>
        <a:off x="6294908" y="0"/>
        <a:ext cx="2927340" cy="1439703"/>
      </dsp:txXfrm>
    </dsp:sp>
    <dsp:sp modelId="{BE2F2EA7-E043-4C6B-9F0E-89F9A0566DC2}">
      <dsp:nvSpPr>
        <dsp:cNvPr id="0" name=""/>
        <dsp:cNvSpPr/>
      </dsp:nvSpPr>
      <dsp:spPr>
        <a:xfrm>
          <a:off x="6587642" y="1441109"/>
          <a:ext cx="2341872" cy="14469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SEO-оптимизация</a:t>
          </a:r>
          <a:endParaRPr lang="ru-RU" sz="1700" kern="1200" dirty="0">
            <a:solidFill>
              <a:schemeClr val="tx1"/>
            </a:solidFill>
            <a:latin typeface="Times New Roman" panose="02020603050405020304" pitchFamily="18" charset="0"/>
            <a:ea typeface="Times New Roman" panose="02020603050405020304" pitchFamily="18" charset="0"/>
          </a:endParaRPr>
        </a:p>
      </dsp:txBody>
      <dsp:txXfrm>
        <a:off x="6630022" y="1483489"/>
        <a:ext cx="2257112" cy="1362208"/>
      </dsp:txXfrm>
    </dsp:sp>
    <dsp:sp modelId="{3D988AED-2F5E-4ECA-9A20-DD247FCBADB2}">
      <dsp:nvSpPr>
        <dsp:cNvPr id="0" name=""/>
        <dsp:cNvSpPr/>
      </dsp:nvSpPr>
      <dsp:spPr>
        <a:xfrm>
          <a:off x="6587642" y="3110688"/>
          <a:ext cx="2341872" cy="144696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Проведена модернизация модулей системы </a:t>
          </a:r>
          <a:r>
            <a:rPr lang="en-US" sz="1700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e</a:t>
          </a:r>
          <a:r>
            <a:rPr lang="ru-RU" sz="1700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-</a:t>
          </a:r>
          <a:r>
            <a:rPr lang="en-US" sz="1700" kern="1200" dirty="0" smtClean="0">
              <a:solidFill>
                <a:schemeClr val="tx1"/>
              </a:solidFill>
              <a:latin typeface="Times New Roman" panose="02020603050405020304" pitchFamily="18" charset="0"/>
              <a:ea typeface="Times New Roman" panose="02020603050405020304" pitchFamily="18" charset="0"/>
            </a:rPr>
            <a:t>University</a:t>
          </a:r>
          <a:endParaRPr lang="ru-RU" sz="1700" kern="1200" dirty="0" smtClean="0">
            <a:solidFill>
              <a:schemeClr val="tx1"/>
            </a:solidFill>
            <a:latin typeface="Times New Roman" panose="02020603050405020304" pitchFamily="18" charset="0"/>
            <a:ea typeface="Calibri" panose="020F0502020204030204" pitchFamily="34" charset="0"/>
            <a:cs typeface="Times New Roman" panose="02020603050405020304" pitchFamily="18" charset="0"/>
          </a:endParaRPr>
        </a:p>
      </dsp:txBody>
      <dsp:txXfrm>
        <a:off x="6630022" y="3153068"/>
        <a:ext cx="2257112" cy="136220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178CF2-AFF7-4416-98C3-B060A00B3CD7}">
      <dsp:nvSpPr>
        <dsp:cNvPr id="0" name=""/>
        <dsp:cNvSpPr/>
      </dsp:nvSpPr>
      <dsp:spPr>
        <a:xfrm>
          <a:off x="0" y="0"/>
          <a:ext cx="9223374" cy="1319259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rPr>
            <a:t>- Разработана бренд-стратегия Университета</a:t>
          </a:r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- Разработан </a:t>
          </a:r>
          <a:r>
            <a:rPr lang="ru-RU" sz="2100" kern="1200" dirty="0" err="1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брендбук</a:t>
          </a:r>
          <a:r>
            <a:rPr lang="ru-RU" sz="2100" kern="1200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</a:t>
          </a:r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rPr>
            <a:t>- Новый слоган – «Лови волну знаний: ты можешь все»</a:t>
          </a:r>
          <a:endParaRPr lang="ru-RU" sz="2100" kern="1200" dirty="0"/>
        </a:p>
      </dsp:txBody>
      <dsp:txXfrm>
        <a:off x="1976600" y="0"/>
        <a:ext cx="7246774" cy="1319259"/>
      </dsp:txXfrm>
    </dsp:sp>
    <dsp:sp modelId="{94DD5FDE-4D24-4E52-9566-03AD3B674431}">
      <dsp:nvSpPr>
        <dsp:cNvPr id="0" name=""/>
        <dsp:cNvSpPr/>
      </dsp:nvSpPr>
      <dsp:spPr>
        <a:xfrm>
          <a:off x="611227" y="206965"/>
          <a:ext cx="886071" cy="905328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999D74-012D-48B3-81BF-09038BC4C479}">
      <dsp:nvSpPr>
        <dsp:cNvPr id="0" name=""/>
        <dsp:cNvSpPr/>
      </dsp:nvSpPr>
      <dsp:spPr>
        <a:xfrm>
          <a:off x="0" y="1451185"/>
          <a:ext cx="9223374" cy="1319259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- Разработана </a:t>
          </a:r>
          <a:r>
            <a:rPr lang="ru-RU" sz="2100" kern="1200" dirty="0" err="1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имиджевая</a:t>
          </a:r>
          <a:r>
            <a:rPr lang="ru-RU" sz="2100" kern="1200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презентация об Университете</a:t>
          </a:r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rPr>
            <a:t>- </a:t>
          </a:r>
          <a:r>
            <a:rPr lang="ru-RU" sz="2100" kern="1200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Созданы официальные страницы в социальных сетях </a:t>
          </a:r>
          <a:r>
            <a:rPr lang="en-US" sz="2100" kern="1200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Instagram</a:t>
          </a:r>
          <a:r>
            <a:rPr lang="ru-RU" sz="2100" kern="1200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, </a:t>
          </a:r>
          <a:r>
            <a:rPr lang="en-US" sz="2100" kern="1200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Facebook</a:t>
          </a:r>
          <a:r>
            <a:rPr lang="ru-RU" sz="2100" kern="1200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, </a:t>
          </a:r>
          <a:r>
            <a:rPr lang="en-US" sz="2100" kern="1200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Telegram</a:t>
          </a:r>
          <a:r>
            <a:rPr lang="ru-RU" sz="2100" kern="1200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, </a:t>
          </a:r>
          <a:r>
            <a:rPr lang="en-US" sz="2100" kern="1200" dirty="0" err="1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Youtub</a:t>
          </a:r>
          <a:endParaRPr lang="ru-RU" sz="21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76600" y="1451185"/>
        <a:ext cx="7246774" cy="1319259"/>
      </dsp:txXfrm>
    </dsp:sp>
    <dsp:sp modelId="{5E86FFDD-0EC4-4A38-8929-5F3630C63759}">
      <dsp:nvSpPr>
        <dsp:cNvPr id="0" name=""/>
        <dsp:cNvSpPr/>
      </dsp:nvSpPr>
      <dsp:spPr>
        <a:xfrm>
          <a:off x="633197" y="1593307"/>
          <a:ext cx="886071" cy="105540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89B86A-EF64-4C82-BF17-2AEA22AE72A6}">
      <dsp:nvSpPr>
        <dsp:cNvPr id="0" name=""/>
        <dsp:cNvSpPr/>
      </dsp:nvSpPr>
      <dsp:spPr>
        <a:xfrm>
          <a:off x="0" y="2902371"/>
          <a:ext cx="9223374" cy="1895050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rPr>
            <a:t>- Разработаны презентационного буклеты об Университете </a:t>
          </a:r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- Съемка и создание </a:t>
          </a:r>
          <a:r>
            <a:rPr lang="ru-RU" sz="2100" kern="1200" dirty="0" err="1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имиджевого</a:t>
          </a:r>
          <a:r>
            <a:rPr lang="ru-RU" sz="2100" kern="1200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видеоролика об университете (10, 15, 30, 60, 90 сек.)</a:t>
          </a:r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- Запуск </a:t>
          </a:r>
          <a:r>
            <a:rPr lang="ru-RU" sz="2100" kern="1200" dirty="0" err="1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таргетированной</a:t>
          </a:r>
          <a:r>
            <a:rPr lang="ru-RU" sz="2100" kern="1200" dirty="0" smtClean="0">
              <a:solidFill>
                <a:srgbClr val="2C2D2E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rPr>
            <a:t> и контекстной рекламы</a:t>
          </a:r>
        </a:p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и другое</a:t>
          </a:r>
          <a:endParaRPr lang="ru-RU" sz="210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76600" y="2902371"/>
        <a:ext cx="7246774" cy="1895050"/>
      </dsp:txXfrm>
    </dsp:sp>
    <dsp:sp modelId="{597F5008-3EE7-4622-BDB9-A37F7EA43C8F}">
      <dsp:nvSpPr>
        <dsp:cNvPr id="0" name=""/>
        <dsp:cNvSpPr/>
      </dsp:nvSpPr>
      <dsp:spPr>
        <a:xfrm>
          <a:off x="539221" y="3322193"/>
          <a:ext cx="1030084" cy="1055407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448EC4-8E3C-482E-AAD8-B252A20AD4B0}" type="datetimeFigureOut">
              <a:rPr lang="ru-RU" smtClean="0"/>
              <a:t>30.09.2022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420DA-AB5D-4CB1-A17F-FEBB422615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7850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DC1669E-96FD-4BF8-B4A4-23FC7A5DE011}" type="datetimeFigureOut">
              <a:rPr lang="ru-RU"/>
              <a:pPr>
                <a:defRPr/>
              </a:pPr>
              <a:t>30.09.2022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543300" y="946150"/>
            <a:ext cx="3606800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69975" y="3640138"/>
            <a:ext cx="8553450" cy="29781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640CA38-9387-489E-A984-ADCBF1FD09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5204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IT-стратегия Университета  утверждена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40CA38-9387-489E-A984-ADCBF1FD094A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11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2005" y="1237717"/>
            <a:ext cx="9089390" cy="2632992"/>
          </a:xfrm>
        </p:spPr>
        <p:txBody>
          <a:bodyPr anchor="b"/>
          <a:lstStyle>
            <a:lvl1pPr algn="ctr">
              <a:defRPr sz="661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675" y="3972247"/>
            <a:ext cx="8020050" cy="1825938"/>
          </a:xfrm>
        </p:spPr>
        <p:txBody>
          <a:bodyPr/>
          <a:lstStyle>
            <a:lvl1pPr marL="0" indent="0" algn="ctr">
              <a:buNone/>
              <a:defRPr sz="2647"/>
            </a:lvl1pPr>
            <a:lvl2pPr marL="504200" indent="0" algn="ctr">
              <a:buNone/>
              <a:defRPr sz="2206"/>
            </a:lvl2pPr>
            <a:lvl3pPr marL="1008400" indent="0" algn="ctr">
              <a:buNone/>
              <a:defRPr sz="1985"/>
            </a:lvl3pPr>
            <a:lvl4pPr marL="1512600" indent="0" algn="ctr">
              <a:buNone/>
              <a:defRPr sz="1764"/>
            </a:lvl4pPr>
            <a:lvl5pPr marL="2016801" indent="0" algn="ctr">
              <a:buNone/>
              <a:defRPr sz="1764"/>
            </a:lvl5pPr>
            <a:lvl6pPr marL="2521001" indent="0" algn="ctr">
              <a:buNone/>
              <a:defRPr sz="1764"/>
            </a:lvl6pPr>
            <a:lvl7pPr marL="3025201" indent="0" algn="ctr">
              <a:buNone/>
              <a:defRPr sz="1764"/>
            </a:lvl7pPr>
            <a:lvl8pPr marL="3529401" indent="0" algn="ctr">
              <a:buNone/>
              <a:defRPr sz="1764"/>
            </a:lvl8pPr>
            <a:lvl9pPr marL="4033601" indent="0" algn="ctr">
              <a:buNone/>
              <a:defRPr sz="1764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83C9B8-E438-4322-AD99-4BAEB57FB87C}" type="datetime1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783401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83C9B8-E438-4322-AD99-4BAEB57FB87C}" type="datetime1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533864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602" y="1885463"/>
            <a:ext cx="9223058" cy="3145935"/>
          </a:xfrm>
        </p:spPr>
        <p:txBody>
          <a:bodyPr anchor="b"/>
          <a:lstStyle>
            <a:lvl1pPr>
              <a:defRPr sz="661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602" y="5061159"/>
            <a:ext cx="9223058" cy="1654373"/>
          </a:xfrm>
        </p:spPr>
        <p:txBody>
          <a:bodyPr/>
          <a:lstStyle>
            <a:lvl1pPr marL="0" indent="0">
              <a:buNone/>
              <a:defRPr sz="2647">
                <a:solidFill>
                  <a:schemeClr val="tx1"/>
                </a:solidFill>
              </a:defRPr>
            </a:lvl1pPr>
            <a:lvl2pPr marL="504200" indent="0">
              <a:buNone/>
              <a:defRPr sz="2206">
                <a:solidFill>
                  <a:schemeClr val="tx1">
                    <a:tint val="75000"/>
                  </a:schemeClr>
                </a:solidFill>
              </a:defRPr>
            </a:lvl2pPr>
            <a:lvl3pPr marL="1008400" indent="0">
              <a:buNone/>
              <a:defRPr sz="1985">
                <a:solidFill>
                  <a:schemeClr val="tx1">
                    <a:tint val="75000"/>
                  </a:schemeClr>
                </a:solidFill>
              </a:defRPr>
            </a:lvl3pPr>
            <a:lvl4pPr marL="1512600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6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210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52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94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36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83C9B8-E438-4322-AD99-4BAEB57FB87C}" type="datetime1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54151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171" y="2013259"/>
            <a:ext cx="4544695" cy="47985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3534" y="2013259"/>
            <a:ext cx="4544695" cy="47985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83C9B8-E438-4322-AD99-4BAEB57FB87C}" type="datetime1">
              <a:rPr lang="en-US" smtClean="0"/>
              <a:t>9/30/2022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6766346"/>
      </p:ext>
    </p:extLst>
  </p:cSld>
  <p:clrMapOvr>
    <a:masterClrMapping/>
  </p:clrMapOvr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64" y="402654"/>
            <a:ext cx="9223058" cy="146180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565" y="1853949"/>
            <a:ext cx="4523809" cy="908592"/>
          </a:xfrm>
        </p:spPr>
        <p:txBody>
          <a:bodyPr anchor="b"/>
          <a:lstStyle>
            <a:lvl1pPr marL="0" indent="0">
              <a:buNone/>
              <a:defRPr sz="2647" b="1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565" y="2762541"/>
            <a:ext cx="4523809" cy="40632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3534" y="1853949"/>
            <a:ext cx="4546088" cy="908592"/>
          </a:xfrm>
        </p:spPr>
        <p:txBody>
          <a:bodyPr anchor="b"/>
          <a:lstStyle>
            <a:lvl1pPr marL="0" indent="0">
              <a:buNone/>
              <a:defRPr sz="2647" b="1"/>
            </a:lvl1pPr>
            <a:lvl2pPr marL="504200" indent="0">
              <a:buNone/>
              <a:defRPr sz="2206" b="1"/>
            </a:lvl2pPr>
            <a:lvl3pPr marL="1008400" indent="0">
              <a:buNone/>
              <a:defRPr sz="1985" b="1"/>
            </a:lvl3pPr>
            <a:lvl4pPr marL="1512600" indent="0">
              <a:buNone/>
              <a:defRPr sz="1764" b="1"/>
            </a:lvl4pPr>
            <a:lvl5pPr marL="2016801" indent="0">
              <a:buNone/>
              <a:defRPr sz="1764" b="1"/>
            </a:lvl5pPr>
            <a:lvl6pPr marL="2521001" indent="0">
              <a:buNone/>
              <a:defRPr sz="1764" b="1"/>
            </a:lvl6pPr>
            <a:lvl7pPr marL="3025201" indent="0">
              <a:buNone/>
              <a:defRPr sz="1764" b="1"/>
            </a:lvl7pPr>
            <a:lvl8pPr marL="3529401" indent="0">
              <a:buNone/>
              <a:defRPr sz="1764" b="1"/>
            </a:lvl8pPr>
            <a:lvl9pPr marL="4033601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3534" y="2762541"/>
            <a:ext cx="4546088" cy="406328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83C9B8-E438-4322-AD99-4BAEB57FB87C}" type="datetime1">
              <a:rPr lang="en-US" smtClean="0"/>
              <a:t>9/30/2022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967385"/>
      </p:ext>
    </p:extLst>
  </p:cSld>
  <p:clrMapOvr>
    <a:masterClrMapping/>
  </p:clrMapOvr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83C9B8-E438-4322-AD99-4BAEB57FB87C}" type="datetime1">
              <a:rPr lang="en-US" smtClean="0"/>
              <a:t>9/30/2022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2026432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83C9B8-E438-4322-AD99-4BAEB57FB87C}" type="datetime1">
              <a:rPr lang="en-US" smtClean="0"/>
              <a:t>9/30/2022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372338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64" y="504190"/>
            <a:ext cx="3448900" cy="1764665"/>
          </a:xfrm>
        </p:spPr>
        <p:txBody>
          <a:bodyPr anchor="b"/>
          <a:lstStyle>
            <a:lvl1pPr>
              <a:defRPr sz="352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6088" y="1088912"/>
            <a:ext cx="5413534" cy="5374525"/>
          </a:xfrm>
        </p:spPr>
        <p:txBody>
          <a:bodyPr/>
          <a:lstStyle>
            <a:lvl1pPr>
              <a:defRPr sz="3529"/>
            </a:lvl1pPr>
            <a:lvl2pPr>
              <a:defRPr sz="3088"/>
            </a:lvl2pPr>
            <a:lvl3pPr>
              <a:defRPr sz="2647"/>
            </a:lvl3pPr>
            <a:lvl4pPr>
              <a:defRPr sz="2206"/>
            </a:lvl4pPr>
            <a:lvl5pPr>
              <a:defRPr sz="2206"/>
            </a:lvl5pPr>
            <a:lvl6pPr>
              <a:defRPr sz="2206"/>
            </a:lvl6pPr>
            <a:lvl7pPr>
              <a:defRPr sz="2206"/>
            </a:lvl7pPr>
            <a:lvl8pPr>
              <a:defRPr sz="2206"/>
            </a:lvl8pPr>
            <a:lvl9pPr>
              <a:defRPr sz="220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564" y="2268855"/>
            <a:ext cx="3448900" cy="4203335"/>
          </a:xfrm>
        </p:spPr>
        <p:txBody>
          <a:bodyPr/>
          <a:lstStyle>
            <a:lvl1pPr marL="0" indent="0">
              <a:buNone/>
              <a:defRPr sz="1764"/>
            </a:lvl1pPr>
            <a:lvl2pPr marL="504200" indent="0">
              <a:buNone/>
              <a:defRPr sz="1544"/>
            </a:lvl2pPr>
            <a:lvl3pPr marL="1008400" indent="0">
              <a:buNone/>
              <a:defRPr sz="1323"/>
            </a:lvl3pPr>
            <a:lvl4pPr marL="1512600" indent="0">
              <a:buNone/>
              <a:defRPr sz="1103"/>
            </a:lvl4pPr>
            <a:lvl5pPr marL="2016801" indent="0">
              <a:buNone/>
              <a:defRPr sz="1103"/>
            </a:lvl5pPr>
            <a:lvl6pPr marL="2521001" indent="0">
              <a:buNone/>
              <a:defRPr sz="1103"/>
            </a:lvl6pPr>
            <a:lvl7pPr marL="3025201" indent="0">
              <a:buNone/>
              <a:defRPr sz="1103"/>
            </a:lvl7pPr>
            <a:lvl8pPr marL="3529401" indent="0">
              <a:buNone/>
              <a:defRPr sz="1103"/>
            </a:lvl8pPr>
            <a:lvl9pPr marL="4033601" indent="0">
              <a:buNone/>
              <a:defRPr sz="110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83C9B8-E438-4322-AD99-4BAEB57FB87C}" type="datetime1">
              <a:rPr lang="en-US" smtClean="0"/>
              <a:t>9/30/2022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895110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564" y="504190"/>
            <a:ext cx="3448900" cy="1764665"/>
          </a:xfrm>
        </p:spPr>
        <p:txBody>
          <a:bodyPr anchor="b"/>
          <a:lstStyle>
            <a:lvl1pPr>
              <a:defRPr sz="352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6088" y="1088912"/>
            <a:ext cx="5413534" cy="5374525"/>
          </a:xfrm>
        </p:spPr>
        <p:txBody>
          <a:bodyPr anchor="t"/>
          <a:lstStyle>
            <a:lvl1pPr marL="0" indent="0">
              <a:buNone/>
              <a:defRPr sz="3529"/>
            </a:lvl1pPr>
            <a:lvl2pPr marL="504200" indent="0">
              <a:buNone/>
              <a:defRPr sz="3088"/>
            </a:lvl2pPr>
            <a:lvl3pPr marL="1008400" indent="0">
              <a:buNone/>
              <a:defRPr sz="2647"/>
            </a:lvl3pPr>
            <a:lvl4pPr marL="1512600" indent="0">
              <a:buNone/>
              <a:defRPr sz="2206"/>
            </a:lvl4pPr>
            <a:lvl5pPr marL="2016801" indent="0">
              <a:buNone/>
              <a:defRPr sz="2206"/>
            </a:lvl5pPr>
            <a:lvl6pPr marL="2521001" indent="0">
              <a:buNone/>
              <a:defRPr sz="2206"/>
            </a:lvl6pPr>
            <a:lvl7pPr marL="3025201" indent="0">
              <a:buNone/>
              <a:defRPr sz="2206"/>
            </a:lvl7pPr>
            <a:lvl8pPr marL="3529401" indent="0">
              <a:buNone/>
              <a:defRPr sz="2206"/>
            </a:lvl8pPr>
            <a:lvl9pPr marL="4033601" indent="0">
              <a:buNone/>
              <a:defRPr sz="2206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564" y="2268855"/>
            <a:ext cx="3448900" cy="4203335"/>
          </a:xfrm>
        </p:spPr>
        <p:txBody>
          <a:bodyPr/>
          <a:lstStyle>
            <a:lvl1pPr marL="0" indent="0">
              <a:buNone/>
              <a:defRPr sz="1764"/>
            </a:lvl1pPr>
            <a:lvl2pPr marL="504200" indent="0">
              <a:buNone/>
              <a:defRPr sz="1544"/>
            </a:lvl2pPr>
            <a:lvl3pPr marL="1008400" indent="0">
              <a:buNone/>
              <a:defRPr sz="1323"/>
            </a:lvl3pPr>
            <a:lvl4pPr marL="1512600" indent="0">
              <a:buNone/>
              <a:defRPr sz="1103"/>
            </a:lvl4pPr>
            <a:lvl5pPr marL="2016801" indent="0">
              <a:buNone/>
              <a:defRPr sz="1103"/>
            </a:lvl5pPr>
            <a:lvl6pPr marL="2521001" indent="0">
              <a:buNone/>
              <a:defRPr sz="1103"/>
            </a:lvl6pPr>
            <a:lvl7pPr marL="3025201" indent="0">
              <a:buNone/>
              <a:defRPr sz="1103"/>
            </a:lvl7pPr>
            <a:lvl8pPr marL="3529401" indent="0">
              <a:buNone/>
              <a:defRPr sz="1103"/>
            </a:lvl8pPr>
            <a:lvl9pPr marL="4033601" indent="0">
              <a:buNone/>
              <a:defRPr sz="110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83C9B8-E438-4322-AD99-4BAEB57FB87C}" type="datetime1">
              <a:rPr lang="en-US" smtClean="0"/>
              <a:t>9/30/2022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2155224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83C9B8-E438-4322-AD99-4BAEB57FB87C}" type="datetime1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1813325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2465" y="402652"/>
            <a:ext cx="2305764" cy="640916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172" y="402652"/>
            <a:ext cx="6783626" cy="640916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583C9B8-E438-4322-AD99-4BAEB57FB87C}" type="datetime1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951232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171" y="402654"/>
            <a:ext cx="9223058" cy="14618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171" y="2013259"/>
            <a:ext cx="9223058" cy="47985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171" y="7009643"/>
            <a:ext cx="2406015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583C9B8-E438-4322-AD99-4BAEB57FB87C}" type="datetime1">
              <a:rPr lang="en-US" smtClean="0"/>
              <a:t>9/30/2022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2189" y="7009643"/>
            <a:ext cx="3609023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2214" y="7009643"/>
            <a:ext cx="2406015" cy="40265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258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56" r:id="rId2"/>
    <p:sldLayoutId id="2147483757" r:id="rId3"/>
    <p:sldLayoutId id="2147483758" r:id="rId4"/>
    <p:sldLayoutId id="2147483759" r:id="rId5"/>
    <p:sldLayoutId id="2147483760" r:id="rId6"/>
    <p:sldLayoutId id="2147483761" r:id="rId7"/>
    <p:sldLayoutId id="2147483762" r:id="rId8"/>
    <p:sldLayoutId id="2147483763" r:id="rId9"/>
    <p:sldLayoutId id="2147483764" r:id="rId10"/>
    <p:sldLayoutId id="2147483765" r:id="rId11"/>
  </p:sldLayoutIdLst>
  <p:hf hdr="0" dt="0"/>
  <p:txStyles>
    <p:titleStyle>
      <a:lvl1pPr algn="l" defTabSz="1008400" rtl="0" eaLnBrk="1" latinLnBrk="0" hangingPunct="1">
        <a:lnSpc>
          <a:spcPct val="90000"/>
        </a:lnSpc>
        <a:spcBef>
          <a:spcPct val="0"/>
        </a:spcBef>
        <a:buNone/>
        <a:defRPr sz="485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100" indent="-252100" algn="l" defTabSz="1008400" rtl="0" eaLnBrk="1" latinLnBrk="0" hangingPunct="1">
        <a:lnSpc>
          <a:spcPct val="90000"/>
        </a:lnSpc>
        <a:spcBef>
          <a:spcPts val="1103"/>
        </a:spcBef>
        <a:buFont typeface="Arial" panose="020B0604020202020204" pitchFamily="34" charset="0"/>
        <a:buChar char="•"/>
        <a:defRPr sz="3088" kern="1200">
          <a:solidFill>
            <a:schemeClr val="tx1"/>
          </a:solidFill>
          <a:latin typeface="+mn-lt"/>
          <a:ea typeface="+mn-ea"/>
          <a:cs typeface="+mn-cs"/>
        </a:defRPr>
      </a:lvl1pPr>
      <a:lvl2pPr marL="756300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7" kern="1200">
          <a:solidFill>
            <a:schemeClr val="tx1"/>
          </a:solidFill>
          <a:latin typeface="+mn-lt"/>
          <a:ea typeface="+mn-ea"/>
          <a:cs typeface="+mn-cs"/>
        </a:defRPr>
      </a:lvl2pPr>
      <a:lvl3pPr marL="1260500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6" kern="1200">
          <a:solidFill>
            <a:schemeClr val="tx1"/>
          </a:solidFill>
          <a:latin typeface="+mn-lt"/>
          <a:ea typeface="+mn-ea"/>
          <a:cs typeface="+mn-cs"/>
        </a:defRPr>
      </a:lvl3pPr>
      <a:lvl4pPr marL="17647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2689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7731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2773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7815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285701" indent="-252100" algn="l" defTabSz="1008400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2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4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600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8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10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52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94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3601" algn="l" defTabSz="1008400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6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Relationship Id="rId9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24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>
            <a:spLocks/>
          </p:cNvSpPr>
          <p:nvPr/>
        </p:nvSpPr>
        <p:spPr bwMode="auto">
          <a:xfrm>
            <a:off x="17204" y="4429497"/>
            <a:ext cx="10693401" cy="2925763"/>
          </a:xfrm>
          <a:custGeom>
            <a:avLst/>
            <a:gdLst/>
            <a:ahLst/>
            <a:cxnLst>
              <a:cxn ang="0">
                <a:pos x="0" y="2924886"/>
              </a:cxn>
              <a:cxn ang="0">
                <a:pos x="10679290" y="2924886"/>
              </a:cxn>
              <a:cxn ang="0">
                <a:pos x="10679290" y="0"/>
              </a:cxn>
              <a:cxn ang="0">
                <a:pos x="0" y="0"/>
              </a:cxn>
              <a:cxn ang="0">
                <a:pos x="0" y="2924886"/>
              </a:cxn>
            </a:cxnLst>
            <a:rect l="0" t="0" r="r" b="b"/>
            <a:pathLst>
              <a:path w="10679430" h="2925445">
                <a:moveTo>
                  <a:pt x="0" y="2924886"/>
                </a:moveTo>
                <a:lnTo>
                  <a:pt x="10679290" y="2924886"/>
                </a:lnTo>
                <a:lnTo>
                  <a:pt x="10679290" y="0"/>
                </a:lnTo>
                <a:lnTo>
                  <a:pt x="0" y="0"/>
                </a:lnTo>
                <a:lnTo>
                  <a:pt x="0" y="2924886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6220" y="397049"/>
            <a:ext cx="9016986" cy="738664"/>
          </a:xfrm>
        </p:spPr>
        <p:txBody>
          <a:bodyPr>
            <a:normAutofit/>
          </a:bodyPr>
          <a:lstStyle/>
          <a:p>
            <a:pPr algn="ctr">
              <a:spcAft>
                <a:spcPts val="0"/>
              </a:spcAft>
            </a:pPr>
            <a:r>
              <a:rPr lang="ru-RU" sz="2400" i="1" dirty="0" smtClean="0">
                <a:solidFill>
                  <a:srgbClr val="004274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2400" i="1" dirty="0">
              <a:solidFill>
                <a:srgbClr val="00427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idx="1"/>
          </p:nvPr>
        </p:nvSpPr>
        <p:spPr>
          <a:xfrm>
            <a:off x="251336" y="1755040"/>
            <a:ext cx="10225136" cy="252028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lIns="104315" tIns="52157" rIns="104315" bIns="52157">
            <a:normAutofit fontScale="25000" lnSpcReduction="20000"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endParaRPr lang="ru-RU" sz="2700" b="1" dirty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None/>
            </a:pPr>
            <a:endParaRPr lang="ru-RU" sz="5600" b="1" kern="0" cap="all" dirty="0" smtClean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None/>
            </a:pPr>
            <a:r>
              <a:rPr lang="ru-RU" sz="13600" b="1" kern="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itchFamily="34" charset="0"/>
              </a:rPr>
              <a:t>Об </a:t>
            </a:r>
            <a:r>
              <a:rPr lang="ru-RU" sz="13600" b="1" kern="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итогах деятельности </a:t>
            </a:r>
            <a:r>
              <a:rPr lang="ru-RU" sz="13600" b="1" kern="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Университета</a:t>
            </a:r>
          </a:p>
          <a:p>
            <a:pPr marL="0" lvl="0" indent="0" algn="ctr">
              <a:buNone/>
            </a:pPr>
            <a:r>
              <a:rPr lang="ru-RU" sz="13600" b="1" kern="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13600" b="1" kern="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 2021-2022 учебный год </a:t>
            </a:r>
            <a:endParaRPr lang="ru-RU" sz="13600" b="1" kern="0" cap="all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lvl="0" indent="0" algn="ctr">
              <a:buNone/>
            </a:pPr>
            <a:r>
              <a:rPr lang="ru-RU" sz="13600" b="1" kern="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 перспективах развития </a:t>
            </a:r>
          </a:p>
          <a:p>
            <a:pPr marL="0" lvl="0" indent="0" algn="ctr">
              <a:buNone/>
            </a:pPr>
            <a:r>
              <a:rPr lang="ru-RU" sz="13600" b="1" kern="0" cap="all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 </a:t>
            </a:r>
            <a:r>
              <a:rPr lang="ru-RU" sz="13600" b="1" kern="0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2022-2023 учебный год</a:t>
            </a:r>
            <a:endParaRPr lang="ru-RU" sz="13600" cap="all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sz="14400" b="1" cap="all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 eaLnBrk="1" fontAlgn="auto" hangingPunct="1">
              <a:spcAft>
                <a:spcPts val="0"/>
              </a:spcAft>
              <a:buNone/>
              <a:defRPr/>
            </a:pPr>
            <a:r>
              <a:rPr lang="ru-RU" sz="11200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Ректор,</a:t>
            </a:r>
            <a:endParaRPr lang="ru-RU" sz="11200" b="1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0" indent="0" algn="r" eaLnBrk="1" fontAlgn="auto" hangingPunct="1">
              <a:spcAft>
                <a:spcPts val="0"/>
              </a:spcAft>
              <a:buNone/>
              <a:defRPr/>
            </a:pPr>
            <a:r>
              <a:rPr lang="ru-RU" sz="11200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д.э.н</a:t>
            </a:r>
            <a:r>
              <a:rPr lang="ru-RU" sz="11200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., </a:t>
            </a:r>
            <a:r>
              <a:rPr lang="ru-RU" sz="11200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профессор</a:t>
            </a:r>
          </a:p>
          <a:p>
            <a:pPr marL="0" indent="0" algn="r" eaLnBrk="1" fontAlgn="auto" hangingPunct="1">
              <a:spcAft>
                <a:spcPts val="0"/>
              </a:spcAft>
              <a:buNone/>
              <a:defRPr/>
            </a:pPr>
            <a:r>
              <a:rPr lang="ru-RU" sz="11200" b="1" dirty="0" err="1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А.Таубаев</a:t>
            </a:r>
            <a:endParaRPr lang="ru-RU" sz="11200" b="1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spcAft>
                <a:spcPts val="0"/>
              </a:spcAft>
              <a:defRPr/>
            </a:pPr>
            <a:endParaRPr lang="ru-RU" sz="11200" b="1" dirty="0" smtClean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 eaLnBrk="1" fontAlgn="auto" hangingPunct="1">
              <a:spcAft>
                <a:spcPts val="0"/>
              </a:spcAft>
              <a:buNone/>
              <a:defRPr/>
            </a:pPr>
            <a:r>
              <a:rPr lang="ru-RU" sz="8000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Астана</a:t>
            </a:r>
            <a:r>
              <a:rPr lang="ru-RU" sz="8000" b="1" dirty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8000" b="1" dirty="0" smtClean="0">
                <a:solidFill>
                  <a:schemeClr val="bg2"/>
                </a:solidFill>
                <a:latin typeface="Arial" pitchFamily="34" charset="0"/>
                <a:cs typeface="Arial" pitchFamily="34" charset="0"/>
              </a:rPr>
              <a:t>- 2022</a:t>
            </a:r>
            <a:endParaRPr lang="ru-RU" sz="8000" b="1" dirty="0">
              <a:solidFill>
                <a:schemeClr val="bg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ый треугольник 4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25" y="180161"/>
            <a:ext cx="3818547" cy="1397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29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rgbClr val="C00000"/>
                </a:solidFill>
                <a:latin typeface="+mj-lt"/>
                <a:cs typeface="Arial" pitchFamily="34" charset="0"/>
              </a:rPr>
              <a:t> </a:t>
            </a:r>
            <a:endParaRPr lang="ru-RU" sz="4000" b="1" i="1" dirty="0">
              <a:solidFill>
                <a:srgbClr val="C00000"/>
              </a:solidFill>
              <a:latin typeface="+mj-lt"/>
              <a:cs typeface="Arial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735170" y="402654"/>
            <a:ext cx="9796105" cy="640916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  <a:p>
            <a:pPr marL="0" indent="0" algn="ctr">
              <a:buNone/>
            </a:pP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году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проведен </a:t>
            </a:r>
          </a:p>
          <a:p>
            <a:pPr marL="0" indent="0" algn="ctr">
              <a:buNone/>
            </a:pPr>
            <a:r>
              <a:rPr lang="ru-RU" sz="32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ребрендинг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Университета </a:t>
            </a:r>
            <a:endParaRPr lang="ru-RU" sz="32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соответствии с новым видением развития 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вуза,</a:t>
            </a:r>
          </a:p>
          <a:p>
            <a:pPr marL="0" indent="0" algn="ctr">
              <a:buNone/>
            </a:pP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КазУЭФМТ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становится </a:t>
            </a:r>
            <a:r>
              <a:rPr lang="ru-RU" sz="32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Esil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3200" b="1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</a:t>
            </a:r>
            <a:endParaRPr lang="ru-RU" sz="3200" b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ru-RU" sz="3200" i="1" dirty="0" smtClean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>
              <a:buFont typeface="Wingdings" panose="05000000000000000000" pitchFamily="2" charset="2"/>
              <a:buChar char="ü"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Esil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University</a:t>
            </a:r>
            <a:r>
              <a:rPr lang="ru-RU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определяет своим приоритетом оказание поддержки и содействие становлению и развитию предпринимательской экосистемы Казахстана новой формации</a:t>
            </a:r>
            <a:endParaRPr lang="ru-RU" sz="36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8" name="Прямоугольный треугольник 7"/>
          <p:cNvSpPr/>
          <p:nvPr/>
        </p:nvSpPr>
        <p:spPr>
          <a:xfrm rot="16200000" flipH="1">
            <a:off x="9454004" y="-14857"/>
            <a:ext cx="1193800" cy="1266825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46" y="204830"/>
            <a:ext cx="1659625" cy="165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66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06339" y="402654"/>
            <a:ext cx="7320235" cy="1461801"/>
          </a:xfrm>
        </p:spPr>
        <p:txBody>
          <a:bodyPr>
            <a:normAutofit/>
          </a:bodyPr>
          <a:lstStyle/>
          <a:p>
            <a:pPr algn="ctr"/>
            <a:r>
              <a:rPr lang="ru-RU" sz="4000" b="1" cap="all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Учреждение</a:t>
            </a:r>
            <a:br>
              <a:rPr lang="ru-RU" sz="4000" b="1" cap="all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cap="all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en-US" sz="4000" b="1" cap="all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Esil</a:t>
            </a:r>
            <a:r>
              <a:rPr lang="en-US" sz="4000" b="1" cap="all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University</a:t>
            </a:r>
            <a:r>
              <a:rPr lang="ru-RU" sz="4000" b="1" cap="all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4000" b="1" cap="all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9443773"/>
              </p:ext>
            </p:extLst>
          </p:nvPr>
        </p:nvGraphicFramePr>
        <p:xfrm>
          <a:off x="735013" y="2012950"/>
          <a:ext cx="9223375" cy="4799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6" name="Прямоугольный треугольник 5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5" y="181026"/>
            <a:ext cx="1634244" cy="1634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54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4291" y="402654"/>
            <a:ext cx="8283937" cy="1461801"/>
          </a:xfrm>
        </p:spPr>
        <p:txBody>
          <a:bodyPr>
            <a:normAutofit/>
          </a:bodyPr>
          <a:lstStyle/>
          <a:p>
            <a:pPr algn="ctr"/>
            <a:r>
              <a:rPr lang="ru-RU" sz="3200" b="1" cap="all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стратегические направления</a:t>
            </a:r>
            <a:endParaRPr lang="ru-RU" sz="3200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8917404"/>
              </p:ext>
            </p:extLst>
          </p:nvPr>
        </p:nvGraphicFramePr>
        <p:xfrm>
          <a:off x="735013" y="2012950"/>
          <a:ext cx="9223375" cy="4799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6" name="Прямоугольный треугольник 5"/>
          <p:cNvSpPr/>
          <p:nvPr/>
        </p:nvSpPr>
        <p:spPr>
          <a:xfrm rot="16200000" flipH="1">
            <a:off x="9463088" y="-36513"/>
            <a:ext cx="1193800" cy="1266825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146324"/>
            <a:ext cx="1530276" cy="1530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353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900" y="0"/>
            <a:ext cx="11035332" cy="7344921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32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F9CA82-6E87-4A68-BBC4-63BEDC00B7C2}" type="slidenum">
              <a:rPr kumimoji="0" lang="ru-RU" sz="132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32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Прямоугольный треугольник 5"/>
          <p:cNvSpPr/>
          <p:nvPr/>
        </p:nvSpPr>
        <p:spPr>
          <a:xfrm rot="16200000" flipH="1">
            <a:off x="9361328" y="1096"/>
            <a:ext cx="1193800" cy="1266825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378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6260" y="181025"/>
            <a:ext cx="8571969" cy="136815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cap="all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Подразделения, осуществляющее </a:t>
            </a:r>
            <a:r>
              <a:rPr lang="ru-RU" sz="2800" b="1" cap="all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подготовку обучающихся по </a:t>
            </a:r>
            <a:r>
              <a:rPr lang="ru-RU" sz="2800" b="1" cap="all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Образовательным программам</a:t>
            </a:r>
            <a:endParaRPr lang="ru-RU" sz="2800" b="1" cap="all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/>
          </p:nvPr>
        </p:nvGraphicFramePr>
        <p:xfrm>
          <a:off x="735013" y="1726769"/>
          <a:ext cx="9364215" cy="5685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32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F9CA82-6E87-4A68-BBC4-63BEDC00B7C2}" type="slidenum">
              <a:rPr kumimoji="0" lang="ru-RU" sz="132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32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12111" y="3433"/>
            <a:ext cx="1261981" cy="11949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707" y="181025"/>
            <a:ext cx="1203388" cy="1197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077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2395" y="297848"/>
            <a:ext cx="8168172" cy="786483"/>
          </a:xfrm>
        </p:spPr>
        <p:txBody>
          <a:bodyPr>
            <a:normAutofit fontScale="90000"/>
          </a:bodyPr>
          <a:lstStyle/>
          <a:p>
            <a:r>
              <a:rPr lang="ru-RU" sz="4000" b="1" cap="all" dirty="0">
                <a:solidFill>
                  <a:srgbClr val="1D9A78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Внешняя оценка </a:t>
            </a:r>
            <a:r>
              <a:rPr lang="en-US" sz="4400" b="1" dirty="0" err="1">
                <a:solidFill>
                  <a:srgbClr val="1D9A78">
                    <a:lumMod val="75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Esil</a:t>
            </a:r>
            <a:r>
              <a:rPr lang="en-US" sz="4400" b="1" dirty="0">
                <a:solidFill>
                  <a:srgbClr val="1D9A78">
                    <a:lumMod val="75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University</a:t>
            </a:r>
            <a:r>
              <a:rPr lang="ru-RU" sz="4400" b="1" dirty="0">
                <a:solidFill>
                  <a:srgbClr val="1D9A78">
                    <a:lumMod val="75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/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6765163"/>
              </p:ext>
            </p:extLst>
          </p:nvPr>
        </p:nvGraphicFramePr>
        <p:xfrm>
          <a:off x="450156" y="1361758"/>
          <a:ext cx="10081120" cy="58094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1374">
                  <a:extLst>
                    <a:ext uri="{9D8B030D-6E8A-4147-A177-3AD203B41FA5}">
                      <a16:colId xmlns:a16="http://schemas.microsoft.com/office/drawing/2014/main" val="1543915262"/>
                    </a:ext>
                  </a:extLst>
                </a:gridCol>
                <a:gridCol w="7249746">
                  <a:extLst>
                    <a:ext uri="{9D8B030D-6E8A-4147-A177-3AD203B41FA5}">
                      <a16:colId xmlns:a16="http://schemas.microsoft.com/office/drawing/2014/main" val="3094476568"/>
                    </a:ext>
                  </a:extLst>
                </a:gridCol>
              </a:tblGrid>
              <a:tr h="431589">
                <a:tc>
                  <a:txBody>
                    <a:bodyPr/>
                    <a:lstStyle/>
                    <a:p>
                      <a:pPr algn="ctr"/>
                      <a:r>
                        <a:rPr lang="ru-RU" sz="2400" cap="all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период</a:t>
                      </a:r>
                      <a:endParaRPr lang="ru-RU" sz="2400" cap="all" baseline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CC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cap="all" baseline="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деятельность</a:t>
                      </a:r>
                      <a:endParaRPr lang="ru-RU" sz="2400" cap="all" baseline="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rgbClr val="CCC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5676581"/>
                  </a:ext>
                </a:extLst>
              </a:tr>
              <a:tr h="863178">
                <a:tc>
                  <a:txBody>
                    <a:bodyPr/>
                    <a:lstStyle/>
                    <a:p>
                      <a:pPr algn="just"/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+mn-cs"/>
                        </a:rPr>
                        <a:t>5 октября 2021г. 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100" marR="0" lvl="0" indent="0" algn="just" defTabSz="1008400" rtl="0" eaLnBrk="1" fontAlgn="auto" latinLnBrk="0" hangingPunct="1">
                        <a:lnSpc>
                          <a:spcPct val="90000"/>
                        </a:lnSpc>
                        <a:spcBef>
                          <a:spcPts val="1103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+mn-cs"/>
                        </a:rPr>
                        <a:t>пройден первый </a:t>
                      </a:r>
                      <a:r>
                        <a:rPr kumimoji="0" lang="ru-RU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+mn-cs"/>
                        </a:rPr>
                        <a:t>постаккредитационный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+mn-cs"/>
                        </a:rPr>
                        <a:t> мониторинг </a:t>
                      </a: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+mn-cs"/>
                        </a:rPr>
                        <a:t>по институциональной и специализированной аккредитации (НААР)</a:t>
                      </a:r>
                      <a:endParaRPr kumimoji="0" lang="ru-RU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7770436"/>
                  </a:ext>
                </a:extLst>
              </a:tr>
              <a:tr h="863178">
                <a:tc>
                  <a:txBody>
                    <a:bodyPr/>
                    <a:lstStyle/>
                    <a:p>
                      <a:pPr algn="just"/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+mn-cs"/>
                        </a:rPr>
                        <a:t>3 декабря 2021г. 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100" marR="0" lvl="0" indent="0" algn="just" defTabSz="1008400" rtl="0" eaLnBrk="1" fontAlgn="auto" latinLnBrk="0" hangingPunct="1">
                        <a:lnSpc>
                          <a:spcPct val="90000"/>
                        </a:lnSpc>
                        <a:spcBef>
                          <a:spcPts val="1103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+mn-cs"/>
                        </a:rPr>
                        <a:t>пройден первый 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+mn-cs"/>
                        </a:rPr>
                        <a:t>инспекционный аудит </a:t>
                      </a: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+mn-cs"/>
                        </a:rPr>
                        <a:t>на соответствие системы  менеджмента качества требованиям СТ РК ИСО 9001-2016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2024968"/>
                  </a:ext>
                </a:extLst>
              </a:tr>
              <a:tr h="812595">
                <a:tc>
                  <a:txBody>
                    <a:bodyPr/>
                    <a:lstStyle/>
                    <a:p>
                      <a:pPr algn="just"/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февраль 2022г 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100" marR="0" lvl="0" indent="0" algn="just" defTabSz="1008400" rtl="0" eaLnBrk="1" fontAlgn="auto" latinLnBrk="0" hangingPunct="1">
                        <a:lnSpc>
                          <a:spcPct val="90000"/>
                        </a:lnSpc>
                        <a:spcBef>
                          <a:spcPts val="1103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впервые университет принял участие в 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международном рейтинге</a:t>
                      </a: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, организованным НААР 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1833146"/>
                  </a:ext>
                </a:extLst>
              </a:tr>
              <a:tr h="641682">
                <a:tc>
                  <a:txBody>
                    <a:bodyPr/>
                    <a:lstStyle/>
                    <a:p>
                      <a:pPr algn="just"/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+mn-cs"/>
                        </a:rPr>
                        <a:t>февраль-март 2022г</a:t>
                      </a: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+mn-cs"/>
                        </a:rPr>
                        <a:t>.</a:t>
                      </a: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100" marR="0" lvl="0" indent="0" algn="just" defTabSz="1008400" rtl="0" eaLnBrk="1" fontAlgn="auto" latinLnBrk="0" hangingPunct="1">
                        <a:lnSpc>
                          <a:spcPct val="90000"/>
                        </a:lnSpc>
                        <a:spcBef>
                          <a:spcPts val="1103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EsU</a:t>
                      </a:r>
                      <a:r>
                        <a:rPr kumimoji="0" 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принял участие в 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национальном рейтинге НААР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0202282"/>
                  </a:ext>
                </a:extLst>
              </a:tr>
              <a:tr h="511465">
                <a:tc>
                  <a:txBody>
                    <a:bodyPr/>
                    <a:lstStyle/>
                    <a:p>
                      <a:pPr algn="just"/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апрель 2022г. 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100" marR="0" lvl="0" indent="0" algn="just" defTabSz="1008400" rtl="0" eaLnBrk="1" fontAlgn="auto" latinLnBrk="0" hangingPunct="1">
                        <a:lnSpc>
                          <a:spcPct val="90000"/>
                        </a:lnSpc>
                        <a:spcBef>
                          <a:spcPts val="1103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11 ОП приняли участие в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D9A78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рейтинге НПП «</a:t>
                      </a:r>
                      <a:r>
                        <a:rPr kumimoji="0" lang="ru-RU" sz="24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Атамекен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»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0551520"/>
                  </a:ext>
                </a:extLst>
              </a:tr>
              <a:tr h="808913">
                <a:tc>
                  <a:txBody>
                    <a:bodyPr/>
                    <a:lstStyle/>
                    <a:p>
                      <a:pPr algn="just"/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июнь, 2022г</a:t>
                      </a: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endParaRPr lang="ru-RU" sz="24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2100" marR="0" lvl="0" indent="0" algn="just" defTabSz="1008400" rtl="0" eaLnBrk="1" fontAlgn="auto" latinLnBrk="0" hangingPunct="1">
                        <a:lnSpc>
                          <a:spcPct val="90000"/>
                        </a:lnSpc>
                        <a:spcBef>
                          <a:spcPts val="1103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EsU</a:t>
                      </a:r>
                      <a:r>
                        <a:rPr kumimoji="0" 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</a:t>
                      </a:r>
                      <a:r>
                        <a:rPr kumimoji="0" lang="ru-RU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принял участие 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национальном рейтинге </a:t>
                      </a:r>
                      <a:r>
                        <a:rPr kumimoji="0" lang="ru-RU" sz="2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+mn-cs"/>
                        </a:rPr>
                        <a:t>НАОКО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205639"/>
                  </a:ext>
                </a:extLst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0015" y="0"/>
            <a:ext cx="1261981" cy="11949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39" y="47905"/>
            <a:ext cx="1292464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19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325042"/>
            <a:ext cx="9223058" cy="1008112"/>
          </a:xfrm>
        </p:spPr>
        <p:txBody>
          <a:bodyPr>
            <a:normAutofit/>
          </a:bodyPr>
          <a:lstStyle/>
          <a:p>
            <a:pPr algn="ctr"/>
            <a:r>
              <a:rPr lang="ru-RU" sz="4000" b="1" cap="all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Внешняя оценка</a:t>
            </a:r>
            <a:endParaRPr lang="ru-RU" sz="4000" b="1" cap="all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148" y="1117129"/>
            <a:ext cx="10472781" cy="6295166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1419" y="0"/>
            <a:ext cx="1261981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97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402655"/>
            <a:ext cx="9223058" cy="1119632"/>
          </a:xfrm>
        </p:spPr>
        <p:txBody>
          <a:bodyPr>
            <a:normAutofit/>
          </a:bodyPr>
          <a:lstStyle/>
          <a:p>
            <a:pPr algn="ctr"/>
            <a:r>
              <a:rPr lang="ru-RU" sz="4000" b="1" cap="all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Внутренняя оценка</a:t>
            </a:r>
            <a:endParaRPr lang="ru-RU" sz="4000" b="1" cap="all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5171" y="1578153"/>
            <a:ext cx="9223058" cy="5233665"/>
          </a:xfrm>
        </p:spPr>
        <p:txBody>
          <a:bodyPr>
            <a:normAutofit lnSpcReduction="10000"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август – декабрь 2021г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 - проведение аудита ОП</a:t>
            </a: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декабрь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2021г.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 определен рейтинг ученых университета и их публикационная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активность</a:t>
            </a: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течении года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проведены опросы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обучающихся </a:t>
            </a:r>
            <a:r>
              <a:rPr lang="ru-RU" sz="20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i="1" dirty="0" smtClean="0"/>
              <a:t>«</a:t>
            </a:r>
            <a:r>
              <a:rPr lang="ru-RU" sz="20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Анкета 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изучению качества проведения </a:t>
            </a:r>
            <a:r>
              <a:rPr lang="ru-RU" sz="20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занятий», «Анкета 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предупреждению и противодействию </a:t>
            </a:r>
            <a:r>
              <a:rPr lang="ru-RU" sz="20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коррупции», «</a:t>
            </a:r>
            <a:r>
              <a:rPr lang="ru-RU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глазами студентов», </a:t>
            </a:r>
            <a:r>
              <a:rPr lang="ru-RU" sz="2000" i="1" dirty="0" smtClean="0">
                <a:latin typeface="Times New Roman" panose="02020603050405020304" pitchFamily="18" charset="0"/>
                <a:ea typeface="Batang"/>
                <a:cs typeface="Times New Roman" panose="02020603050405020304" pitchFamily="18" charset="0"/>
              </a:rPr>
              <a:t>оценка </a:t>
            </a:r>
            <a:r>
              <a:rPr lang="ru-RU" sz="2000" i="1" dirty="0">
                <a:latin typeface="Times New Roman" panose="02020603050405020304" pitchFamily="18" charset="0"/>
                <a:ea typeface="Batang"/>
                <a:cs typeface="Times New Roman" panose="02020603050405020304" pitchFamily="18" charset="0"/>
              </a:rPr>
              <a:t>удовлетворенности обучающихся организацией образования в </a:t>
            </a:r>
            <a:r>
              <a:rPr lang="ru-RU" sz="2000" i="1" dirty="0" smtClean="0">
                <a:latin typeface="Times New Roman" panose="02020603050405020304" pitchFamily="18" charset="0"/>
                <a:ea typeface="Batang"/>
                <a:cs typeface="Times New Roman" panose="02020603050405020304" pitchFamily="18" charset="0"/>
              </a:rPr>
              <a:t>вузе, анкета </a:t>
            </a:r>
            <a:r>
              <a:rPr lang="ru-RU" sz="20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000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качестве работы деканата и </a:t>
            </a:r>
            <a:r>
              <a:rPr lang="ru-RU" sz="2000" i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факультета и др.). </a:t>
            </a:r>
            <a:endParaRPr lang="ru-RU" sz="2000" i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согласно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план-графику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проведены внутренние аудиты подразделений университета </a:t>
            </a:r>
          </a:p>
          <a:p>
            <a:r>
              <a:rPr lang="ru-RU" sz="2800" b="1" dirty="0" smtClean="0">
                <a:solidFill>
                  <a:srgbClr val="1D9A78">
                    <a:lumMod val="75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800" b="1" dirty="0">
                <a:solidFill>
                  <a:srgbClr val="1D9A78">
                    <a:lumMod val="75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течении года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осуществляли</a:t>
            </a:r>
            <a:r>
              <a:rPr lang="ru-RU" sz="2800" b="1" dirty="0" smtClean="0">
                <a:solidFill>
                  <a:srgbClr val="1D9A78">
                    <a:lumMod val="75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деятельность комиссии </a:t>
            </a:r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обеспечению качества на 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факультетах</a:t>
            </a:r>
          </a:p>
          <a:p>
            <a:r>
              <a:rPr lang="ru-RU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другие.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1419" y="18673"/>
            <a:ext cx="1261981" cy="11949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094"/>
            <a:ext cx="1292464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20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1856" y="1394809"/>
            <a:ext cx="10009111" cy="1107366"/>
          </a:xfrm>
        </p:spPr>
        <p:txBody>
          <a:bodyPr>
            <a:normAutofit/>
          </a:bodyPr>
          <a:lstStyle/>
          <a:p>
            <a:pPr algn="ctr"/>
            <a:r>
              <a:rPr lang="ru-RU" sz="2800" b="1" cap="all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Контингент обучающихся университета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состоянию на 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01.10.2021г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533100"/>
              </p:ext>
            </p:extLst>
          </p:nvPr>
        </p:nvGraphicFramePr>
        <p:xfrm>
          <a:off x="708691" y="2957155"/>
          <a:ext cx="8886481" cy="3071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5383">
                  <a:extLst>
                    <a:ext uri="{9D8B030D-6E8A-4147-A177-3AD203B41FA5}">
                      <a16:colId xmlns:a16="http://schemas.microsoft.com/office/drawing/2014/main" val="2343350388"/>
                    </a:ext>
                  </a:extLst>
                </a:gridCol>
                <a:gridCol w="1322466">
                  <a:extLst>
                    <a:ext uri="{9D8B030D-6E8A-4147-A177-3AD203B41FA5}">
                      <a16:colId xmlns:a16="http://schemas.microsoft.com/office/drawing/2014/main" val="41528200"/>
                    </a:ext>
                  </a:extLst>
                </a:gridCol>
                <a:gridCol w="1413838">
                  <a:extLst>
                    <a:ext uri="{9D8B030D-6E8A-4147-A177-3AD203B41FA5}">
                      <a16:colId xmlns:a16="http://schemas.microsoft.com/office/drawing/2014/main" val="2519697204"/>
                    </a:ext>
                  </a:extLst>
                </a:gridCol>
                <a:gridCol w="1322466">
                  <a:extLst>
                    <a:ext uri="{9D8B030D-6E8A-4147-A177-3AD203B41FA5}">
                      <a16:colId xmlns:a16="http://schemas.microsoft.com/office/drawing/2014/main" val="395589721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1326208163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999185754"/>
                    </a:ext>
                  </a:extLst>
                </a:gridCol>
              </a:tblGrid>
              <a:tr h="656185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 обучения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2017-18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уч.г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2018-19 </a:t>
                      </a:r>
                    </a:p>
                    <a:p>
                      <a:pPr algn="ctr"/>
                      <a:r>
                        <a:rPr lang="ru-RU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уч.г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2019-20</a:t>
                      </a:r>
                    </a:p>
                    <a:p>
                      <a:pPr algn="ctr"/>
                      <a:r>
                        <a:rPr lang="ru-RU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уч.г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2020-21</a:t>
                      </a:r>
                    </a:p>
                    <a:p>
                      <a:pPr algn="ctr"/>
                      <a:r>
                        <a:rPr lang="ru-RU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уч.г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2021-22</a:t>
                      </a:r>
                    </a:p>
                    <a:p>
                      <a:pPr algn="ctr"/>
                      <a:r>
                        <a:rPr lang="ru-RU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уч.г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4282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3280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652145" algn="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3017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52145" algn="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2914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52145" algn="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2324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52145" algn="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2166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87631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Очная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2532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652145" algn="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2286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52145" algn="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2827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52145" algn="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2148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52145" algn="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1539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21615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Очная ДОТ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748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652145" algn="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52145" algn="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87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52145" algn="r"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52145" algn="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627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90989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Магистратура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533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652145" algn="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322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52145" algn="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52145" algn="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176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52145" algn="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148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9821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Докторантура 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652145" algn="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52145" algn="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52145" algn="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52145" algn="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76488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3817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652145" algn="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3350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52145" algn="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3172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52145" algn="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3050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652145" algn="r"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2344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875169"/>
                  </a:ext>
                </a:extLst>
              </a:tr>
            </a:tbl>
          </a:graphicData>
        </a:graphic>
      </p:graphicFrame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1419" y="11134"/>
            <a:ext cx="1261981" cy="11949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39" y="204829"/>
            <a:ext cx="1292464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5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402655"/>
            <a:ext cx="9223058" cy="836200"/>
          </a:xfrm>
        </p:spPr>
        <p:txBody>
          <a:bodyPr>
            <a:normAutofit/>
          </a:bodyPr>
          <a:lstStyle/>
          <a:p>
            <a:pPr lvl="0" indent="450850" defTabSz="914400" eaLnBrk="0" fontAlgn="base" hangingPunct="0">
              <a:lnSpc>
                <a:spcPct val="100000"/>
              </a:lnSpc>
              <a:spcAft>
                <a:spcPct val="0"/>
              </a:spcAft>
              <a:tabLst>
                <a:tab pos="558800" algn="l"/>
              </a:tabLst>
            </a:pPr>
            <a:r>
              <a:rPr lang="ru-RU" sz="2800" b="1" cap="all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</a:t>
            </a:r>
            <a:r>
              <a:rPr lang="ru-RU" sz="2800" b="1" cap="all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еография поступления обучающихся </a:t>
            </a:r>
            <a:endParaRPr lang="ru-RU" sz="2800" b="1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6812702"/>
              </p:ext>
            </p:extLst>
          </p:nvPr>
        </p:nvGraphicFramePr>
        <p:xfrm>
          <a:off x="316281" y="1296193"/>
          <a:ext cx="6831254" cy="2907131"/>
        </p:xfrm>
        <a:graphic>
          <a:graphicData uri="http://schemas.openxmlformats.org/drawingml/2006/table">
            <a:tbl>
              <a:tblPr firstRow="1" bandRow="1"/>
              <a:tblGrid>
                <a:gridCol w="682447">
                  <a:extLst>
                    <a:ext uri="{9D8B030D-6E8A-4147-A177-3AD203B41FA5}">
                      <a16:colId xmlns:a16="http://schemas.microsoft.com/office/drawing/2014/main" val="2449506754"/>
                    </a:ext>
                  </a:extLst>
                </a:gridCol>
                <a:gridCol w="3624214">
                  <a:extLst>
                    <a:ext uri="{9D8B030D-6E8A-4147-A177-3AD203B41FA5}">
                      <a16:colId xmlns:a16="http://schemas.microsoft.com/office/drawing/2014/main" val="622092268"/>
                    </a:ext>
                  </a:extLst>
                </a:gridCol>
                <a:gridCol w="2524593">
                  <a:extLst>
                    <a:ext uri="{9D8B030D-6E8A-4147-A177-3AD203B41FA5}">
                      <a16:colId xmlns:a16="http://schemas.microsoft.com/office/drawing/2014/main" val="592637071"/>
                    </a:ext>
                  </a:extLst>
                </a:gridCol>
              </a:tblGrid>
              <a:tr h="5829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58800" algn="l"/>
                        </a:tabLs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58800" algn="l"/>
                        </a:tabLs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жительства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58800" algn="l"/>
                        </a:tabLs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абитуриентов</a:t>
                      </a: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558800" algn="l"/>
                        </a:tabLs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чел)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3940166"/>
                  </a:ext>
                </a:extLst>
              </a:tr>
              <a:tr h="318081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5588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Астана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6978352"/>
                  </a:ext>
                </a:extLst>
              </a:tr>
              <a:tr h="29148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5588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Акмолинская</a:t>
                      </a: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область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158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8432422"/>
                  </a:ext>
                </a:extLst>
              </a:tr>
              <a:tr h="29148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5588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Карагандинская область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0148599"/>
                  </a:ext>
                </a:extLst>
              </a:tr>
              <a:tr h="231051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5588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x-none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Северо-Казахстанская область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2076229"/>
                  </a:ext>
                </a:extLst>
              </a:tr>
              <a:tr h="29148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5588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Павлодарская область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2034143"/>
                  </a:ext>
                </a:extLst>
              </a:tr>
              <a:tr h="29148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5588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x-none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Костанайская область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7048993"/>
                  </a:ext>
                </a:extLst>
              </a:tr>
              <a:tr h="272204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5588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Восточно-Казахстанская область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1792854"/>
                  </a:ext>
                </a:extLst>
              </a:tr>
              <a:tr h="291487"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558800" algn="l"/>
                        </a:tabLst>
                      </a:pPr>
                      <a:r>
                        <a:rPr lang="ru-RU" sz="18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другие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308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7052314"/>
                  </a:ext>
                </a:extLst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353864"/>
              </p:ext>
            </p:extLst>
          </p:nvPr>
        </p:nvGraphicFramePr>
        <p:xfrm>
          <a:off x="3731908" y="4528729"/>
          <a:ext cx="6721857" cy="2682240"/>
        </p:xfrm>
        <a:graphic>
          <a:graphicData uri="http://schemas.openxmlformats.org/drawingml/2006/table">
            <a:tbl>
              <a:tblPr firstRow="1" firstCol="1" bandRow="1"/>
              <a:tblGrid>
                <a:gridCol w="508367">
                  <a:extLst>
                    <a:ext uri="{9D8B030D-6E8A-4147-A177-3AD203B41FA5}">
                      <a16:colId xmlns:a16="http://schemas.microsoft.com/office/drawing/2014/main" val="231861231"/>
                    </a:ext>
                  </a:extLst>
                </a:gridCol>
                <a:gridCol w="3931218">
                  <a:extLst>
                    <a:ext uri="{9D8B030D-6E8A-4147-A177-3AD203B41FA5}">
                      <a16:colId xmlns:a16="http://schemas.microsoft.com/office/drawing/2014/main" val="3852613539"/>
                    </a:ext>
                  </a:extLst>
                </a:gridCol>
                <a:gridCol w="2282272">
                  <a:extLst>
                    <a:ext uri="{9D8B030D-6E8A-4147-A177-3AD203B41FA5}">
                      <a16:colId xmlns:a16="http://schemas.microsoft.com/office/drawing/2014/main" val="2803509320"/>
                    </a:ext>
                  </a:extLst>
                </a:gridCol>
              </a:tblGrid>
              <a:tr h="243840">
                <a:tc gridSpan="3"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b="1" cap="all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Иностранные студенты</a:t>
                      </a:r>
                      <a:endParaRPr lang="ru-RU" sz="1600" cap="all" baseline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826862"/>
                  </a:ext>
                </a:extLst>
              </a:tr>
              <a:tr h="2076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страны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количество (чел)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3781837"/>
                  </a:ext>
                </a:extLst>
              </a:tr>
              <a:tr h="2076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Азербайджан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8272867"/>
                  </a:ext>
                </a:extLst>
              </a:tr>
              <a:tr h="2076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Армения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3530075"/>
                  </a:ext>
                </a:extLst>
              </a:tr>
              <a:tr h="2076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Кыргызстана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3037741"/>
                  </a:ext>
                </a:extLst>
              </a:tr>
              <a:tr h="2076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Украина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9535586"/>
                  </a:ext>
                </a:extLst>
              </a:tr>
              <a:tr h="2076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Китай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1322713"/>
                  </a:ext>
                </a:extLst>
              </a:tr>
              <a:tr h="2076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Узбекистан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7083158"/>
                  </a:ext>
                </a:extLst>
              </a:tr>
              <a:tr h="2076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Российская Федерация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4322802"/>
                  </a:ext>
                </a:extLst>
              </a:tr>
              <a:tr h="207609">
                <a:tc gridSpan="2">
                  <a:txBody>
                    <a:bodyPr/>
                    <a:lstStyle/>
                    <a:p>
                      <a:pPr indent="450215" algn="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Всего иностранных абитуриентов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50215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6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7597152"/>
                  </a:ext>
                </a:extLst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0" y="43934"/>
            <a:ext cx="63991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hangingPunct="0">
              <a:tabLst>
                <a:tab pos="558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tabLst>
                <a:tab pos="558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tabLst>
                <a:tab pos="558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tabLst>
                <a:tab pos="558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tabLst>
                <a:tab pos="558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588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58800" algn="l"/>
              </a:tabLst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238" y="43934"/>
            <a:ext cx="1261981" cy="119492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8" y="32571"/>
            <a:ext cx="1212000" cy="1206283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7492115" y="1239391"/>
            <a:ext cx="3020025" cy="311809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1008400" fontAlgn="auto">
              <a:spcBef>
                <a:spcPts val="0"/>
              </a:spcBef>
              <a:spcAft>
                <a:spcPts val="0"/>
              </a:spcAft>
            </a:pP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В 202</a:t>
            </a:r>
            <a:r>
              <a:rPr lang="kk-KZ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году прием абитуриентов на обучение в </a:t>
            </a:r>
            <a:r>
              <a:rPr lang="en-US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Esil</a:t>
            </a:r>
            <a:r>
              <a:rPr lang="en-US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University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осуществлялся по </a:t>
            </a:r>
            <a:endParaRPr lang="ru-RU" sz="2000" dirty="0" smtClean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0" algn="ctr" defTabSz="1008400" fontAlgn="auto">
              <a:spcBef>
                <a:spcPts val="0"/>
              </a:spcBef>
              <a:spcAft>
                <a:spcPts val="0"/>
              </a:spcAft>
            </a:pPr>
            <a:r>
              <a:rPr lang="kk-KZ" sz="20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19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ОП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бакалавриата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</a:t>
            </a:r>
          </a:p>
          <a:p>
            <a:pPr lvl="0" algn="ctr" defTabSz="1008400" fontAlgn="auto">
              <a:spcBef>
                <a:spcPts val="0"/>
              </a:spcBef>
              <a:spcAft>
                <a:spcPts val="0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9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ОП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магистратуры, 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lvl="0" algn="ctr" defTabSz="1008400" fontAlgn="auto">
              <a:spcBef>
                <a:spcPts val="0"/>
              </a:spcBef>
              <a:spcAft>
                <a:spcPts val="0"/>
              </a:spcAft>
            </a:pPr>
            <a:r>
              <a:rPr lang="kk-KZ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ru-RU" sz="20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ОП </a:t>
            </a:r>
            <a:r>
              <a:rPr lang="ru-RU" sz="20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докторантуры.</a:t>
            </a:r>
            <a:endParaRPr lang="ru-RU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861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164" y="3816173"/>
            <a:ext cx="9223058" cy="1461801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78" y="0"/>
            <a:ext cx="10758614" cy="605172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97426" y="5941665"/>
            <a:ext cx="10153128" cy="122413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Подготовлены и зареггестрированы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портале АО «НЦГНТЭ»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19 проектов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них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выиграли 4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проекта с общим объемом финансирования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137,4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млн.тенге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99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18308" y="402654"/>
            <a:ext cx="7488832" cy="100250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Научно-исследовательская деятельность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91440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Проведено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Международных научно-практических конференций,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10 круглых столов, 8 научных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семинаров.</a:t>
            </a:r>
            <a:endParaRPr lang="ru-RU" sz="1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ППС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университета приняли участие: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11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международных научно-практических конференциях дальнего зарубежья,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15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ближнего и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16 -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территории Казахстана. </a:t>
            </a:r>
            <a:endParaRPr lang="ru-RU" sz="1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13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преподавателей прошли научные стажировки и курсы повышения квалификации в зарубежных вузах и исследовательских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центрах.</a:t>
            </a:r>
            <a:endParaRPr lang="ru-RU" sz="1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Издано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10 монографий, получено </a:t>
            </a:r>
            <a:r>
              <a:rPr lang="kk-KZ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32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авторских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свидетельства.</a:t>
            </a:r>
            <a:endParaRPr lang="ru-RU" sz="18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91440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Опубликовано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33 научных статьи в зарубежных изданиях с ненулевым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импакт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-фактором и 84 статьи в журналах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КОКСОН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914400" indent="-457200"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58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преподавателей имеют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индекс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Хирша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1419" y="0"/>
            <a:ext cx="1261981" cy="11949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536" y="181025"/>
            <a:ext cx="1509068" cy="1501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4011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402654"/>
            <a:ext cx="9223058" cy="114652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800" b="1" cap="all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Международные научно-практические  конференции</a:t>
            </a:r>
            <a:endParaRPr lang="ru-RU" sz="2800" b="1" cap="all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5171" y="1693193"/>
            <a:ext cx="9223058" cy="5118625"/>
          </a:xfrm>
        </p:spPr>
        <p:txBody>
          <a:bodyPr>
            <a:normAutofit fontScale="70000" lnSpcReduction="20000"/>
          </a:bodyPr>
          <a:lstStyle/>
          <a:p>
            <a:pPr algn="just"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1)Международная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научно-практическая конференция «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Сейткасимовские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чтения-2021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посвященн</a:t>
            </a:r>
            <a:r>
              <a:rPr lang="kk-KZ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ая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памяти академика НАН РК,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д.э.н.,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профессора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Сейткасимова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Габдыгапара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Сагитовича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.- 30 с</a:t>
            </a:r>
            <a:r>
              <a:rPr lang="kk-KZ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ентября 2021 г.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(в сборник материалов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вошло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65 докладов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общим объемом 35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п.л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</a:p>
          <a:p>
            <a:pPr algn="just"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 V</a:t>
            </a:r>
            <a:r>
              <a:rPr lang="en-US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II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Международн</a:t>
            </a:r>
            <a:r>
              <a:rPr lang="kk-KZ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ая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научно-практическая конференция на тему: «Индустрия экономики: тенденции и пути развития в условиях глобальной внешней среды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»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32 </a:t>
            </a: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доклада,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объемом 10,2п.л.) </a:t>
            </a:r>
            <a:endParaRPr lang="ru-RU" sz="32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Международная научно-практическая конференция «Некоторые аспекты таможенного регулирования и информационной безопасности на примере государств Европейского союза и Евразийского экономического союза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».-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21 февраля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2021г.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 докладов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объемом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п.л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sz="32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4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kk-KZ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Международная </a:t>
            </a:r>
            <a:r>
              <a:rPr lang="kk-KZ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научно-практическая </a:t>
            </a:r>
            <a:r>
              <a:rPr lang="kk-KZ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конференция на тему: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«Актуальные направления и новые возможности совершенствования экономики, финансов и бухгалтерского учета в контексте устойчивого развития и цифровизации»,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посвященная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70-летию доктора экономических наук, профессора Алиева Мурат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Капбаровича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301 </a:t>
            </a:r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доклад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31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объемом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95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п.л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.)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1419" y="0"/>
            <a:ext cx="1261981" cy="11949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39" y="204829"/>
            <a:ext cx="1292464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42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469057"/>
            <a:ext cx="9223058" cy="1395398"/>
          </a:xfrm>
        </p:spPr>
        <p:txBody>
          <a:bodyPr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Профессорско-преподавательский состав «</a:t>
            </a:r>
            <a:r>
              <a:rPr lang="en-US" sz="36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Esil</a:t>
            </a:r>
            <a:r>
              <a:rPr lang="en-US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University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в 2021-2022 </a:t>
            </a:r>
            <a:r>
              <a:rPr lang="ru-RU" sz="36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</a:t>
            </a:r>
            <a: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год</a:t>
            </a:r>
            <a:br>
              <a:rPr lang="ru-RU" sz="36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9729489"/>
              </p:ext>
            </p:extLst>
          </p:nvPr>
        </p:nvGraphicFramePr>
        <p:xfrm>
          <a:off x="522164" y="1621182"/>
          <a:ext cx="9436065" cy="5201173"/>
        </p:xfrm>
        <a:graphic>
          <a:graphicData uri="http://schemas.openxmlformats.org/drawingml/2006/table">
            <a:tbl>
              <a:tblPr firstRow="1" firstCol="1" bandRow="1"/>
              <a:tblGrid>
                <a:gridCol w="1647785">
                  <a:extLst>
                    <a:ext uri="{9D8B030D-6E8A-4147-A177-3AD203B41FA5}">
                      <a16:colId xmlns:a16="http://schemas.microsoft.com/office/drawing/2014/main" val="3422446754"/>
                    </a:ext>
                  </a:extLst>
                </a:gridCol>
                <a:gridCol w="644548">
                  <a:extLst>
                    <a:ext uri="{9D8B030D-6E8A-4147-A177-3AD203B41FA5}">
                      <a16:colId xmlns:a16="http://schemas.microsoft.com/office/drawing/2014/main" val="891188930"/>
                    </a:ext>
                  </a:extLst>
                </a:gridCol>
                <a:gridCol w="774731">
                  <a:extLst>
                    <a:ext uri="{9D8B030D-6E8A-4147-A177-3AD203B41FA5}">
                      <a16:colId xmlns:a16="http://schemas.microsoft.com/office/drawing/2014/main" val="31837990"/>
                    </a:ext>
                  </a:extLst>
                </a:gridCol>
                <a:gridCol w="774731">
                  <a:extLst>
                    <a:ext uri="{9D8B030D-6E8A-4147-A177-3AD203B41FA5}">
                      <a16:colId xmlns:a16="http://schemas.microsoft.com/office/drawing/2014/main" val="2510013564"/>
                    </a:ext>
                  </a:extLst>
                </a:gridCol>
                <a:gridCol w="774731">
                  <a:extLst>
                    <a:ext uri="{9D8B030D-6E8A-4147-A177-3AD203B41FA5}">
                      <a16:colId xmlns:a16="http://schemas.microsoft.com/office/drawing/2014/main" val="2969955901"/>
                    </a:ext>
                  </a:extLst>
                </a:gridCol>
                <a:gridCol w="773822">
                  <a:extLst>
                    <a:ext uri="{9D8B030D-6E8A-4147-A177-3AD203B41FA5}">
                      <a16:colId xmlns:a16="http://schemas.microsoft.com/office/drawing/2014/main" val="1933526445"/>
                    </a:ext>
                  </a:extLst>
                </a:gridCol>
                <a:gridCol w="904005">
                  <a:extLst>
                    <a:ext uri="{9D8B030D-6E8A-4147-A177-3AD203B41FA5}">
                      <a16:colId xmlns:a16="http://schemas.microsoft.com/office/drawing/2014/main" val="4112854147"/>
                    </a:ext>
                  </a:extLst>
                </a:gridCol>
                <a:gridCol w="904005">
                  <a:extLst>
                    <a:ext uri="{9D8B030D-6E8A-4147-A177-3AD203B41FA5}">
                      <a16:colId xmlns:a16="http://schemas.microsoft.com/office/drawing/2014/main" val="542030808"/>
                    </a:ext>
                  </a:extLst>
                </a:gridCol>
                <a:gridCol w="774731">
                  <a:extLst>
                    <a:ext uri="{9D8B030D-6E8A-4147-A177-3AD203B41FA5}">
                      <a16:colId xmlns:a16="http://schemas.microsoft.com/office/drawing/2014/main" val="3264843361"/>
                    </a:ext>
                  </a:extLst>
                </a:gridCol>
                <a:gridCol w="774731">
                  <a:extLst>
                    <a:ext uri="{9D8B030D-6E8A-4147-A177-3AD203B41FA5}">
                      <a16:colId xmlns:a16="http://schemas.microsoft.com/office/drawing/2014/main" val="266784097"/>
                    </a:ext>
                  </a:extLst>
                </a:gridCol>
                <a:gridCol w="688245">
                  <a:extLst>
                    <a:ext uri="{9D8B030D-6E8A-4147-A177-3AD203B41FA5}">
                      <a16:colId xmlns:a16="http://schemas.microsoft.com/office/drawing/2014/main" val="215481831"/>
                    </a:ext>
                  </a:extLst>
                </a:gridCol>
              </a:tblGrid>
              <a:tr h="222286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Кафедра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всего 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ППС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штатные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ППС,          всего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/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уч.ст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из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числа штатных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ППС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183970"/>
                  </a:ext>
                </a:extLst>
              </a:tr>
              <a:tr h="155599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уч.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степенью 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доктора наук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уч.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степенью 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канд. наук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 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уч. </a:t>
                      </a: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степенью 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доктора </a:t>
                      </a:r>
                      <a:r>
                        <a:rPr lang="ru-RU" sz="16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PhD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 акад. степенью 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магистра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уч.</a:t>
                      </a:r>
                      <a:r>
                        <a:rPr lang="ru-RU" sz="1600" b="1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званиями профессора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 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уч. 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званиями доцента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%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остепененности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штатность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0662482"/>
                  </a:ext>
                </a:extLst>
              </a:tr>
              <a:tr h="2222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Экономика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 /</a:t>
                      </a: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63,4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63,4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825240"/>
                  </a:ext>
                </a:extLst>
              </a:tr>
              <a:tr h="2222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Менеджмент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/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0909274"/>
                  </a:ext>
                </a:extLst>
              </a:tr>
              <a:tr h="4445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СРиТ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/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47,37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9065201"/>
                  </a:ext>
                </a:extLst>
              </a:tr>
              <a:tr h="2222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Финансы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/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66,67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78,9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8387746"/>
                  </a:ext>
                </a:extLst>
              </a:tr>
              <a:tr h="2222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Учет и аудит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</a:t>
                      </a:r>
                      <a:r>
                        <a:rPr lang="ru-RU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/ </a:t>
                      </a:r>
                      <a:r>
                        <a:rPr lang="ru-RU" sz="16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90,9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182192"/>
                  </a:ext>
                </a:extLst>
              </a:tr>
              <a:tr h="4445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ИСиТ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22/11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6235788"/>
                  </a:ext>
                </a:extLst>
              </a:tr>
              <a:tr h="35470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СГД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18/10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55,56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5802333"/>
                  </a:ext>
                </a:extLst>
              </a:tr>
              <a:tr h="4445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МТиП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17/10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58,82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94,4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6605461"/>
                  </a:ext>
                </a:extLst>
              </a:tr>
              <a:tr h="44457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cap="none" baseline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Итого по вузу</a:t>
                      </a:r>
                      <a:r>
                        <a:rPr lang="ru-RU" sz="1800" b="1" cap="non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: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181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153/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91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52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27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-68580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59,48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81,5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4008374"/>
                  </a:ext>
                </a:extLst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6303" y="0"/>
            <a:ext cx="1261981" cy="119492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39" y="121685"/>
            <a:ext cx="1153305" cy="1147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53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1403" y="402655"/>
            <a:ext cx="8576826" cy="102061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ППС в 2021-2022уч.году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0156" y="1597575"/>
            <a:ext cx="10139063" cy="5496218"/>
          </a:xfrm>
        </p:spPr>
        <p:txBody>
          <a:bodyPr>
            <a:normAutofit fontScale="70000" lnSpcReduction="20000"/>
          </a:bodyPr>
          <a:lstStyle/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преподавателя  удостоились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звания «Лучший преподаватель вуза -2021 года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 (кафедра «Экономика»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Укубасова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Г.С., кафедра «Учет и аудит»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Тусибаева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Г.С. и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Жуматаева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Б.А.).  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 преподаватель удостоился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звания «Лучший научный сотрудник 2021 года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 (кафедра «Финансы»,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Таубаев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А.А.).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преподаватель получила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Нагрудной знак «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Ғылымды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дамытуға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сіңірген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еңбегі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үшін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(кафедра «Менеджмент»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Турекулова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Д.М.).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 преподаватель получила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Нагрудной знак «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Білім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беру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ісінің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құрметті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қызметкері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(кафедра «Экономика»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Абауова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Г.М.)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 преподавателя получили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Почетные грамоты «</a:t>
            </a:r>
            <a:r>
              <a:rPr lang="kk-KZ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Құрмет грамотасы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 имени министра образования и науки РК ко Дню </a:t>
            </a:r>
            <a:r>
              <a:rPr lang="kk-KZ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науки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РК (кафедра «</a:t>
            </a:r>
            <a:r>
              <a:rPr lang="kk-KZ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Учет и аудит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 </a:t>
            </a:r>
            <a:r>
              <a:rPr lang="kk-KZ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Алиев М.К., кафедра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СРиТ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 Бурганова Р.И., кафедра «Финансы» Алина Г.Б.).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преподавателя получили 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благодарственное письмо «Ал</a:t>
            </a:r>
            <a:r>
              <a:rPr lang="kk-KZ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ғыс хат</a:t>
            </a:r>
            <a:r>
              <a:rPr lang="ru-RU" sz="3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от имени министра образования и науки РК ко Дню Независимости РК (кафедра «Экономика»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Укубасова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Г.С. и Мухамеджанова А.А., кафедра «Менеджмент» </a:t>
            </a:r>
            <a:r>
              <a:rPr lang="ru-RU" sz="3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Оразбаева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К.Н.).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Font typeface="Symbol" panose="05050102010706020507" pitchFamily="18" charset="2"/>
              <a:buChar char=""/>
              <a:tabLst>
                <a:tab pos="630555" algn="l"/>
              </a:tabLst>
            </a:pPr>
            <a:r>
              <a:rPr lang="ru-RU" sz="3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 </a:t>
            </a:r>
            <a:r>
              <a:rPr lang="kk-KZ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магистра </a:t>
            </a:r>
            <a:r>
              <a:rPr lang="ru-RU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получили </a:t>
            </a:r>
            <a:r>
              <a:rPr lang="ru-RU" sz="3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диплом доктора философии </a:t>
            </a:r>
            <a:r>
              <a:rPr lang="ru-RU" sz="3400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РhD</a:t>
            </a:r>
            <a:r>
              <a:rPr lang="ru-RU" sz="3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(кафедра «Экономика»  </a:t>
            </a:r>
            <a:r>
              <a:rPr lang="ru-RU" sz="3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Абдильдинова</a:t>
            </a:r>
            <a:r>
              <a:rPr lang="ru-RU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Н.Е., кафедра «</a:t>
            </a:r>
            <a:r>
              <a:rPr lang="ru-RU" sz="3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СРиТ</a:t>
            </a:r>
            <a:r>
              <a:rPr lang="ru-RU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»  </a:t>
            </a:r>
            <a:r>
              <a:rPr lang="kk-KZ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Садыков Ж.А.</a:t>
            </a:r>
            <a:r>
              <a:rPr lang="ru-RU" sz="3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"/>
              <a:tabLst>
                <a:tab pos="630555" algn="l"/>
              </a:tabLst>
            </a:pP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939" y="204829"/>
            <a:ext cx="1292464" cy="12863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238" y="121967"/>
            <a:ext cx="1261981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17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939" y="402654"/>
            <a:ext cx="8914290" cy="1461801"/>
          </a:xfrm>
        </p:spPr>
        <p:txBody>
          <a:bodyPr>
            <a:normAutofit/>
          </a:bodyPr>
          <a:lstStyle/>
          <a:p>
            <a:pPr algn="ctr"/>
            <a:r>
              <a:rPr lang="ru-RU" sz="2800" b="1" cap="all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Выполнение часов учебной нагрузки ППС за текущий учебный год по видам учебной работы</a:t>
            </a:r>
            <a:endParaRPr lang="ru-RU" sz="2800" b="1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6424173"/>
              </p:ext>
            </p:extLst>
          </p:nvPr>
        </p:nvGraphicFramePr>
        <p:xfrm>
          <a:off x="378150" y="1981225"/>
          <a:ext cx="9793087" cy="5168003"/>
        </p:xfrm>
        <a:graphic>
          <a:graphicData uri="http://schemas.openxmlformats.org/drawingml/2006/table">
            <a:tbl>
              <a:tblPr firstRow="1" firstCol="1" bandRow="1"/>
              <a:tblGrid>
                <a:gridCol w="648070">
                  <a:extLst>
                    <a:ext uri="{9D8B030D-6E8A-4147-A177-3AD203B41FA5}">
                      <a16:colId xmlns:a16="http://schemas.microsoft.com/office/drawing/2014/main" val="1701745350"/>
                    </a:ext>
                  </a:extLst>
                </a:gridCol>
                <a:gridCol w="3590728">
                  <a:extLst>
                    <a:ext uri="{9D8B030D-6E8A-4147-A177-3AD203B41FA5}">
                      <a16:colId xmlns:a16="http://schemas.microsoft.com/office/drawing/2014/main" val="545563670"/>
                    </a:ext>
                  </a:extLst>
                </a:gridCol>
                <a:gridCol w="923320">
                  <a:extLst>
                    <a:ext uri="{9D8B030D-6E8A-4147-A177-3AD203B41FA5}">
                      <a16:colId xmlns:a16="http://schemas.microsoft.com/office/drawing/2014/main" val="1453340782"/>
                    </a:ext>
                  </a:extLst>
                </a:gridCol>
                <a:gridCol w="1651586">
                  <a:extLst>
                    <a:ext uri="{9D8B030D-6E8A-4147-A177-3AD203B41FA5}">
                      <a16:colId xmlns:a16="http://schemas.microsoft.com/office/drawing/2014/main" val="2800186857"/>
                    </a:ext>
                  </a:extLst>
                </a:gridCol>
                <a:gridCol w="1488050">
                  <a:extLst>
                    <a:ext uri="{9D8B030D-6E8A-4147-A177-3AD203B41FA5}">
                      <a16:colId xmlns:a16="http://schemas.microsoft.com/office/drawing/2014/main" val="3275461023"/>
                    </a:ext>
                  </a:extLst>
                </a:gridCol>
                <a:gridCol w="1491333">
                  <a:extLst>
                    <a:ext uri="{9D8B030D-6E8A-4147-A177-3AD203B41FA5}">
                      <a16:colId xmlns:a16="http://schemas.microsoft.com/office/drawing/2014/main" val="1412649189"/>
                    </a:ext>
                  </a:extLst>
                </a:gridCol>
              </a:tblGrid>
              <a:tr h="521421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ППС, чел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часов учебной нагрузки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Средняя нагрузка на 1 ППС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831724"/>
                  </a:ext>
                </a:extLst>
              </a:tr>
              <a:tr h="3426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472957"/>
                  </a:ext>
                </a:extLst>
              </a:tr>
              <a:tr h="3045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Финансы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13053,75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13032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685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8821011"/>
                  </a:ext>
                </a:extLst>
              </a:tr>
              <a:tr h="3045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Учет </a:t>
                      </a: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2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аудит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13521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13521</a:t>
                      </a:r>
                      <a:endParaRPr lang="ru-RU" sz="22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676</a:t>
                      </a:r>
                      <a:endParaRPr lang="ru-RU" sz="22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847788"/>
                  </a:ext>
                </a:extLst>
              </a:tr>
              <a:tr h="3045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Менеджмент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15447,5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15447,5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735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9458703"/>
                  </a:ext>
                </a:extLst>
              </a:tr>
              <a:tr h="30456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13381,5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13381,5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4347695"/>
                  </a:ext>
                </a:extLst>
              </a:tr>
              <a:tr h="5214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СРиТ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12924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12924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562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2660737"/>
                  </a:ext>
                </a:extLst>
              </a:tr>
              <a:tr h="5214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МТиП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12169,5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12126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7225691"/>
                  </a:ext>
                </a:extLst>
              </a:tr>
              <a:tr h="52142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ИСиТ</a:t>
                      </a:r>
                      <a:endParaRPr lang="ru-RU" sz="2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17547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17333,5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3757654"/>
                  </a:ext>
                </a:extLst>
              </a:tr>
              <a:tr h="3197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СГД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10883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11090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482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972122"/>
                  </a:ext>
                </a:extLst>
              </a:tr>
              <a:tr h="304568"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2000" b="1" i="1" cap="all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того</a:t>
                      </a:r>
                      <a:r>
                        <a:rPr lang="ru-RU" sz="2000" b="1" i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2000" b="1" i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EsU</a:t>
                      </a:r>
                      <a:r>
                        <a:rPr lang="ru-RU" sz="20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за </a:t>
                      </a:r>
                      <a:r>
                        <a:rPr lang="ru-RU" sz="2000" b="1" i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2021-22у.г</a:t>
                      </a:r>
                      <a:r>
                        <a:rPr lang="ru-RU" sz="1800" b="1" i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i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i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  <a:endParaRPr lang="ru-RU" sz="2200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108927,25</a:t>
                      </a:r>
                      <a:endParaRPr lang="ru-RU" sz="2200" i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108837</a:t>
                      </a:r>
                      <a:endParaRPr lang="ru-RU" sz="2200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640</a:t>
                      </a:r>
                      <a:endParaRPr lang="ru-RU" sz="2200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5608890"/>
                  </a:ext>
                </a:extLst>
              </a:tr>
              <a:tr h="521421"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ru-RU" sz="1800" b="1" i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Для </a:t>
                      </a:r>
                      <a:r>
                        <a:rPr lang="ru-RU" sz="1800" b="1" i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сравнения данные за </a:t>
                      </a:r>
                      <a:endParaRPr lang="ru-RU" sz="1800" b="1" i="1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b="1" i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2020-2021 </a:t>
                      </a:r>
                      <a:r>
                        <a:rPr lang="ru-RU" sz="1800" b="1" i="0" dirty="0" err="1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у.г</a:t>
                      </a:r>
                      <a:r>
                        <a:rPr lang="ru-RU" sz="1800" b="1" i="0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800" i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800" i="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195</a:t>
                      </a:r>
                      <a:endParaRPr lang="ru-RU" sz="2200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122258,25</a:t>
                      </a:r>
                      <a:endParaRPr lang="ru-RU" sz="2200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122258,25</a:t>
                      </a:r>
                      <a:endParaRPr lang="ru-RU" sz="2200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200" b="1" i="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623</a:t>
                      </a:r>
                      <a:endParaRPr lang="ru-RU" sz="2200" i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4642750"/>
                  </a:ext>
                </a:extLst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1419" y="14224"/>
            <a:ext cx="1261981" cy="11949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388" y="94795"/>
            <a:ext cx="1080327" cy="1075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539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116" y="253033"/>
            <a:ext cx="10637400" cy="7159262"/>
          </a:xfrm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32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1F9CA82-6E87-4A68-BBC4-63BEDC00B7C2}" type="slidenum">
              <a:rPr kumimoji="0" lang="ru-RU" sz="1323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ru-RU" sz="1323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Прямоугольный треугольник 5"/>
          <p:cNvSpPr/>
          <p:nvPr/>
        </p:nvSpPr>
        <p:spPr>
          <a:xfrm rot="16200000" flipH="1">
            <a:off x="10130616" y="244422"/>
            <a:ext cx="1193800" cy="1266825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15" tIns="52157" rIns="104315" bIns="52157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8786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4132" y="146304"/>
            <a:ext cx="9436065" cy="1414200"/>
          </a:xfrm>
        </p:spPr>
        <p:txBody>
          <a:bodyPr>
            <a:normAutofit/>
          </a:bodyPr>
          <a:lstStyle/>
          <a:p>
            <a:pPr algn="ctr"/>
            <a:r>
              <a:rPr lang="ru-RU" sz="3600" b="1" cap="all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Воспитательная работа</a:t>
            </a:r>
            <a: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en-US" sz="20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Esil</a:t>
            </a:r>
            <a:r>
              <a:rPr lang="en-US" sz="20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University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функционируют Студенческий Парламент,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Студенческий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совет,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11 клубов и </a:t>
            </a:r>
            <a:r>
              <a:rPr lang="ru-RU" sz="20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Комитет 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делам молодежи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19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1191"/>
            <a:ext cx="10693400" cy="625313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2591" y="-50669"/>
            <a:ext cx="1261981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049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30275" y="402654"/>
            <a:ext cx="8280921" cy="570459"/>
          </a:xfrm>
        </p:spPr>
        <p:txBody>
          <a:bodyPr>
            <a:noAutofit/>
          </a:bodyPr>
          <a:lstStyle/>
          <a:p>
            <a:pPr algn="ctr"/>
            <a:r>
              <a:rPr lang="ru-RU" sz="3600" b="1" cap="all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Культурно-досуговая среда</a:t>
            </a:r>
            <a:endParaRPr lang="ru-RU" sz="3600" b="1" cap="all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5171" y="1549177"/>
            <a:ext cx="9223058" cy="5262641"/>
          </a:xfrm>
        </p:spPr>
        <p:txBody>
          <a:bodyPr>
            <a:normAutofit lnSpcReduction="10000"/>
          </a:bodyPr>
          <a:lstStyle/>
          <a:p>
            <a:pPr algn="just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университете были созданы дополнительные зоны для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отдыха и культурного досуга обучающихся: </a:t>
            </a:r>
            <a:endParaRPr lang="ru-RU" sz="3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sz="3200" i="1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Esil</a:t>
            </a:r>
            <a:r>
              <a:rPr lang="en-US" sz="32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Studio</a:t>
            </a:r>
            <a:r>
              <a:rPr lang="ru-RU" sz="32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(Тик-Ток), </a:t>
            </a:r>
            <a:endParaRPr lang="ru-RU" sz="3200" i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32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отведено </a:t>
            </a:r>
            <a:r>
              <a:rPr lang="ru-RU" sz="32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место для игры в настольный теннис; </a:t>
            </a:r>
          </a:p>
          <a:p>
            <a:pPr algn="just">
              <a:spcAft>
                <a:spcPts val="0"/>
              </a:spcAft>
            </a:pPr>
            <a:r>
              <a:rPr lang="ru-RU" sz="32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дизайн </a:t>
            </a:r>
            <a:r>
              <a:rPr lang="ru-RU" sz="3200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лобби 1-го этажа </a:t>
            </a:r>
            <a:r>
              <a:rPr lang="ru-RU" sz="3200" i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Университета </a:t>
            </a:r>
            <a:endParaRPr lang="ru-RU" sz="3200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холле 1 этажа для обучающихся размещены </a:t>
            </a:r>
            <a:r>
              <a:rPr lang="ru-RU" sz="32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вендинговый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аппарат и кофейный аппарат. </a:t>
            </a:r>
            <a:endParaRPr lang="ru-RU" sz="32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Доме студентов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размещен автомат для воды</a:t>
            </a: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kk-KZ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kk-KZ" sz="36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q"/>
            </a:pPr>
            <a:r>
              <a:rPr lang="kk-KZ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kk-KZ" sz="36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другое</a:t>
            </a:r>
          </a:p>
          <a:p>
            <a:pPr algn="just">
              <a:spcAft>
                <a:spcPts val="0"/>
              </a:spcAft>
            </a:pPr>
            <a:endParaRPr lang="ru-RU" sz="3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20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1419" y="-14581"/>
            <a:ext cx="1261981" cy="11949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48" y="140958"/>
            <a:ext cx="1296144" cy="128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95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5535" y="-9232"/>
            <a:ext cx="1261981" cy="119492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2" y="-30519"/>
            <a:ext cx="11001216" cy="822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325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685081"/>
            <a:ext cx="9223058" cy="112423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Сведения о трудоустройстве выпускников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36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Esil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University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2021 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года</a:t>
            </a:r>
            <a:r>
              <a:rPr lang="ru-RU" sz="3200" b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3200" b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60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(по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данным НАО «Государственная корпорация «Правительство для </a:t>
            </a:r>
            <a:r>
              <a:rPr lang="ru-RU" sz="160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граждан</a:t>
            </a:r>
            <a:r>
              <a:rPr lang="ru-RU" sz="160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»)</a:t>
            </a:r>
            <a:endParaRPr lang="ru-RU" sz="16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1272066"/>
              </p:ext>
            </p:extLst>
          </p:nvPr>
        </p:nvGraphicFramePr>
        <p:xfrm>
          <a:off x="593583" y="2010641"/>
          <a:ext cx="9580080" cy="5468754"/>
        </p:xfrm>
        <a:graphic>
          <a:graphicData uri="http://schemas.openxmlformats.org/drawingml/2006/table">
            <a:tbl>
              <a:tblPr firstRow="1" firstCol="1" bandRow="1"/>
              <a:tblGrid>
                <a:gridCol w="4734486">
                  <a:extLst>
                    <a:ext uri="{9D8B030D-6E8A-4147-A177-3AD203B41FA5}">
                      <a16:colId xmlns:a16="http://schemas.microsoft.com/office/drawing/2014/main" val="2518237781"/>
                    </a:ext>
                  </a:extLst>
                </a:gridCol>
                <a:gridCol w="1347317">
                  <a:extLst>
                    <a:ext uri="{9D8B030D-6E8A-4147-A177-3AD203B41FA5}">
                      <a16:colId xmlns:a16="http://schemas.microsoft.com/office/drawing/2014/main" val="3644828806"/>
                    </a:ext>
                  </a:extLst>
                </a:gridCol>
                <a:gridCol w="1552273">
                  <a:extLst>
                    <a:ext uri="{9D8B030D-6E8A-4147-A177-3AD203B41FA5}">
                      <a16:colId xmlns:a16="http://schemas.microsoft.com/office/drawing/2014/main" val="3498964717"/>
                    </a:ext>
                  </a:extLst>
                </a:gridCol>
                <a:gridCol w="1946004">
                  <a:extLst>
                    <a:ext uri="{9D8B030D-6E8A-4147-A177-3AD203B41FA5}">
                      <a16:colId xmlns:a16="http://schemas.microsoft.com/office/drawing/2014/main" val="3360632188"/>
                    </a:ext>
                  </a:extLst>
                </a:gridCol>
              </a:tblGrid>
              <a:tr h="117378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Трудоустройство выпускников по вузу /факультетам/кафедрам</a:t>
                      </a:r>
                      <a:endParaRPr lang="ru-RU" sz="20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Выпуск 2021 года (чел.)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Кол-во выпускников с пенс. отчислениями</a:t>
                      </a:r>
                      <a:endParaRPr lang="ru-RU" sz="18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 трудоустройства выпускников по </a:t>
                      </a:r>
                      <a:r>
                        <a:rPr lang="ru-RU" sz="18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пенс.отчислениям</a:t>
                      </a:r>
                      <a:endParaRPr lang="ru-RU" sz="1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0641229"/>
                  </a:ext>
                </a:extLst>
              </a:tr>
              <a:tr h="292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университету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B0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756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B0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717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B0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94,8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B0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1963041"/>
                  </a:ext>
                </a:extLst>
              </a:tr>
              <a:tr h="292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Бакалавриат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B0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644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B0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608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B0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94,4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B0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23010"/>
                  </a:ext>
                </a:extLst>
              </a:tr>
              <a:tr h="292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Магистратура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B0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B0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103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B0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97,2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B0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206423"/>
                  </a:ext>
                </a:extLst>
              </a:tr>
              <a:tr h="292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Докторантура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B0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B0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B0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B0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8990390"/>
                  </a:ext>
                </a:extLst>
              </a:tr>
              <a:tr h="292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«Экономика»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139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132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95,0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0447042"/>
                  </a:ext>
                </a:extLst>
              </a:tr>
              <a:tr h="292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«Финансы»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112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93,8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1521131"/>
                  </a:ext>
                </a:extLst>
              </a:tr>
              <a:tr h="292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«Менеджмент»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111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105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94,6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4952500"/>
                  </a:ext>
                </a:extLst>
              </a:tr>
              <a:tr h="292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«Учёт и аудит»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140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134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95,7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1024066"/>
                  </a:ext>
                </a:extLst>
              </a:tr>
              <a:tr h="292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Факультет бизнеса и управления</a:t>
                      </a:r>
                      <a:endParaRPr lang="ru-RU" sz="20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502</a:t>
                      </a:r>
                      <a:endParaRPr lang="ru-RU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476</a:t>
                      </a:r>
                      <a:endParaRPr lang="ru-RU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94,8</a:t>
                      </a:r>
                      <a:endParaRPr lang="ru-RU" sz="20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0010440"/>
                  </a:ext>
                </a:extLst>
              </a:tr>
              <a:tr h="292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«Социальная работа и туризм»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96,4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2456051"/>
                  </a:ext>
                </a:extLst>
              </a:tr>
              <a:tr h="292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«</a:t>
                      </a:r>
                      <a:r>
                        <a:rPr lang="ru-RU" sz="20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торговля и право»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95,2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8933544"/>
                  </a:ext>
                </a:extLst>
              </a:tr>
              <a:tr h="38113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Кафедра </a:t>
                      </a:r>
                      <a:r>
                        <a:rPr lang="ru-RU" sz="20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</a:t>
                      </a:r>
                      <a:r>
                        <a:rPr lang="ru-RU" sz="20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2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системы и технологии»</a:t>
                      </a:r>
                      <a:endParaRPr lang="ru-RU" sz="2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88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82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93,2</a:t>
                      </a:r>
                      <a:endParaRPr lang="ru-RU" sz="20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0130117"/>
                  </a:ext>
                </a:extLst>
              </a:tr>
              <a:tr h="29217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Факультет прикладных наук</a:t>
                      </a:r>
                      <a:endParaRPr lang="ru-RU" sz="20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254</a:t>
                      </a:r>
                      <a:endParaRPr lang="ru-RU" sz="20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241</a:t>
                      </a:r>
                      <a:endParaRPr lang="ru-RU" sz="20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94,9</a:t>
                      </a:r>
                      <a:endParaRPr lang="ru-RU" sz="2000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4159139"/>
                  </a:ext>
                </a:extLst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727757" y="7009643"/>
            <a:ext cx="3609023" cy="402652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1419" y="0"/>
            <a:ext cx="1261981" cy="12010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39" y="204829"/>
            <a:ext cx="1206020" cy="120033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61" y="125216"/>
            <a:ext cx="1206020" cy="1200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1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0196" y="397050"/>
            <a:ext cx="8928992" cy="1001646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Процент трудоустройства выпускников </a:t>
            </a:r>
            <a:r>
              <a:rPr lang="en-US" sz="3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Esil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University</a:t>
            </a:r>
            <a:r>
              <a:rPr lang="ru-RU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с пенсионными отчислениями в 2017-2021 годах</a:t>
            </a:r>
            <a:endParaRPr lang="ru-RU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85397D42-5706-42BE-3C1F-5838E80EFE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1327418"/>
              </p:ext>
            </p:extLst>
          </p:nvPr>
        </p:nvGraphicFramePr>
        <p:xfrm>
          <a:off x="378149" y="2012950"/>
          <a:ext cx="9580240" cy="5194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1419" y="0"/>
            <a:ext cx="1261981" cy="120101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940" y="197680"/>
            <a:ext cx="1052160" cy="105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03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757089"/>
            <a:ext cx="9223058" cy="11073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cap="all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Материально-техническое обеспечение</a:t>
            </a:r>
            <a: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3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8333020"/>
              </p:ext>
            </p:extLst>
          </p:nvPr>
        </p:nvGraphicFramePr>
        <p:xfrm>
          <a:off x="735013" y="2012950"/>
          <a:ext cx="9223375" cy="4799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24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27238" y="161771"/>
            <a:ext cx="1261981" cy="120101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760" y="176378"/>
            <a:ext cx="1440028" cy="143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571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156" y="722730"/>
            <a:ext cx="9508073" cy="1618535"/>
          </a:xfrm>
        </p:spPr>
        <p:txBody>
          <a:bodyPr>
            <a:normAutofit fontScale="90000"/>
          </a:bodyPr>
          <a:lstStyle/>
          <a:p>
            <a:pPr lvl="0" indent="450850" algn="ctr" defTabSz="914400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ru-RU" altLang="ru-RU" sz="4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40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cap="all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Информационные ресурсы </a:t>
            </a:r>
            <a:br>
              <a:rPr lang="ru-RU" sz="3600" b="1" cap="all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3600" b="1" cap="all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 библиотека</a:t>
            </a:r>
            <a:r>
              <a:rPr lang="ru-RU" sz="4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4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altLang="ru-RU" sz="27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Пополнение </a:t>
            </a:r>
            <a:r>
              <a:rPr lang="ru-RU" altLang="ru-RU" sz="27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объема книжного фонда за последние 5 лет</a:t>
            </a:r>
            <a:r>
              <a:rPr lang="ru-RU" altLang="ru-RU" sz="2700" dirty="0"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u-RU" altLang="ru-RU" sz="27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altLang="ru-RU" sz="2800" dirty="0"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u-RU" altLang="ru-RU" sz="28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ru-RU" sz="28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3403696"/>
              </p:ext>
            </p:extLst>
          </p:nvPr>
        </p:nvGraphicFramePr>
        <p:xfrm>
          <a:off x="882204" y="2341265"/>
          <a:ext cx="9001000" cy="4185790"/>
        </p:xfrm>
        <a:graphic>
          <a:graphicData uri="http://schemas.openxmlformats.org/drawingml/2006/table">
            <a:tbl>
              <a:tblPr firstRow="1" firstCol="1" bandRow="1"/>
              <a:tblGrid>
                <a:gridCol w="1200133">
                  <a:extLst>
                    <a:ext uri="{9D8B030D-6E8A-4147-A177-3AD203B41FA5}">
                      <a16:colId xmlns:a16="http://schemas.microsoft.com/office/drawing/2014/main" val="1000967628"/>
                    </a:ext>
                  </a:extLst>
                </a:gridCol>
                <a:gridCol w="1809999">
                  <a:extLst>
                    <a:ext uri="{9D8B030D-6E8A-4147-A177-3AD203B41FA5}">
                      <a16:colId xmlns:a16="http://schemas.microsoft.com/office/drawing/2014/main" val="879691435"/>
                    </a:ext>
                  </a:extLst>
                </a:gridCol>
                <a:gridCol w="1513884">
                  <a:extLst>
                    <a:ext uri="{9D8B030D-6E8A-4147-A177-3AD203B41FA5}">
                      <a16:colId xmlns:a16="http://schemas.microsoft.com/office/drawing/2014/main" val="2058116295"/>
                    </a:ext>
                  </a:extLst>
                </a:gridCol>
                <a:gridCol w="1173873">
                  <a:extLst>
                    <a:ext uri="{9D8B030D-6E8A-4147-A177-3AD203B41FA5}">
                      <a16:colId xmlns:a16="http://schemas.microsoft.com/office/drawing/2014/main" val="432921341"/>
                    </a:ext>
                  </a:extLst>
                </a:gridCol>
                <a:gridCol w="1516825">
                  <a:extLst>
                    <a:ext uri="{9D8B030D-6E8A-4147-A177-3AD203B41FA5}">
                      <a16:colId xmlns:a16="http://schemas.microsoft.com/office/drawing/2014/main" val="244742823"/>
                    </a:ext>
                  </a:extLst>
                </a:gridCol>
                <a:gridCol w="1786286">
                  <a:extLst>
                    <a:ext uri="{9D8B030D-6E8A-4147-A177-3AD203B41FA5}">
                      <a16:colId xmlns:a16="http://schemas.microsoft.com/office/drawing/2014/main" val="2890780311"/>
                    </a:ext>
                  </a:extLst>
                </a:gridCol>
              </a:tblGrid>
              <a:tr h="93610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2400" b="1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год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общ. </a:t>
                      </a: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кол-во</a:t>
                      </a:r>
                      <a:r>
                        <a:rPr lang="ru-RU" sz="2400" b="1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(экз</a:t>
                      </a: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 </a:t>
                      </a:r>
                      <a:endParaRPr lang="ru-RU" sz="2400" b="1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гос</a:t>
                      </a: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 </a:t>
                      </a: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яз.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 </a:t>
                      </a:r>
                      <a:r>
                        <a:rPr lang="ru-RU" sz="2400" b="1" dirty="0" err="1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рус.яз</a:t>
                      </a: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.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на </a:t>
                      </a:r>
                      <a:r>
                        <a:rPr lang="ru-RU" sz="2400" b="1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англ.яз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с</a:t>
                      </a:r>
                      <a:r>
                        <a:rPr lang="ru-RU" sz="2400" b="1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умма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(тенге)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488026"/>
                  </a:ext>
                </a:extLst>
              </a:tr>
              <a:tr h="4258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2018</a:t>
                      </a:r>
                      <a:endParaRPr lang="ru-RU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6693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2422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2235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2034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7 904 000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2991081"/>
                  </a:ext>
                </a:extLst>
              </a:tr>
              <a:tr h="8887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2019</a:t>
                      </a:r>
                      <a:endParaRPr lang="ru-RU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3731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2391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1232</a:t>
                      </a:r>
                      <a:endParaRPr lang="ru-RU" sz="2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108</a:t>
                      </a:r>
                      <a:endParaRPr lang="ru-RU" sz="2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13 346 000</a:t>
                      </a:r>
                      <a:endParaRPr lang="ru-RU" sz="2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5455344"/>
                  </a:ext>
                </a:extLst>
              </a:tr>
              <a:tr h="4258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2020</a:t>
                      </a:r>
                      <a:endParaRPr lang="ru-RU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2936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1368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1432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136</a:t>
                      </a:r>
                      <a:endParaRPr lang="ru-RU" sz="2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7 389 996</a:t>
                      </a:r>
                      <a:endParaRPr lang="ru-RU" sz="2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4718684"/>
                  </a:ext>
                </a:extLst>
              </a:tr>
              <a:tr h="4258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2021</a:t>
                      </a:r>
                      <a:endParaRPr lang="ru-RU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1732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1282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316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134</a:t>
                      </a:r>
                      <a:endParaRPr lang="ru-RU" sz="28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6 320 480</a:t>
                      </a:r>
                      <a:endParaRPr lang="ru-RU" sz="28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2617744"/>
                  </a:ext>
                </a:extLst>
              </a:tr>
              <a:tr h="8887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kern="1200" dirty="0" smtClean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2022</a:t>
                      </a:r>
                      <a:endParaRPr lang="ru-RU" sz="2800" b="1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352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113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164</a:t>
                      </a:r>
                      <a:endParaRPr lang="ru-RU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kern="12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1 530 100</a:t>
                      </a:r>
                      <a:endParaRPr lang="ru-RU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5204594"/>
                  </a:ext>
                </a:extLst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43934"/>
            <a:ext cx="639919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238" y="228600"/>
            <a:ext cx="1261981" cy="12010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43934"/>
            <a:ext cx="1392249" cy="138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49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402654"/>
            <a:ext cx="9223058" cy="1088111"/>
          </a:xfrm>
        </p:spPr>
        <p:txBody>
          <a:bodyPr>
            <a:normAutofit/>
          </a:bodyPr>
          <a:lstStyle/>
          <a:p>
            <a:pPr algn="ctr"/>
            <a:r>
              <a:rPr lang="ru-RU" sz="3600" b="1" cap="all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Маркетинговая деятельность </a:t>
            </a:r>
            <a:endParaRPr lang="ru-RU" sz="3600" cap="all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2542812"/>
              </p:ext>
            </p:extLst>
          </p:nvPr>
        </p:nvGraphicFramePr>
        <p:xfrm>
          <a:off x="735171" y="1660299"/>
          <a:ext cx="9223375" cy="47990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7238" y="92069"/>
            <a:ext cx="1261981" cy="12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24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397049"/>
            <a:ext cx="9223058" cy="1467406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cap="all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на 2022-23 уч. год</a:t>
            </a:r>
            <a:br>
              <a:rPr lang="ru-RU" sz="3600" b="1" cap="all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cap="all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Стратегическое направление: </a:t>
            </a:r>
            <a:br>
              <a:rPr lang="ru-RU" sz="2700" b="1" cap="all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700" b="1" cap="all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Академическая </a:t>
            </a:r>
            <a:r>
              <a:rPr lang="ru-RU" sz="2700" b="1" cap="all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деятельность</a:t>
            </a:r>
            <a:r>
              <a:rPr lang="ru-RU" sz="4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4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5171" y="1693193"/>
            <a:ext cx="9223058" cy="5118625"/>
          </a:xfrm>
        </p:spPr>
        <p:txBody>
          <a:bodyPr>
            <a:normAutofit lnSpcReduction="10000"/>
          </a:bodyPr>
          <a:lstStyle/>
          <a:p>
            <a:pPr marL="685800" indent="-457200">
              <a:spcAft>
                <a:spcPts val="0"/>
              </a:spcAft>
              <a:buFontTx/>
              <a:buChar char="-"/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Разработка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новых и актуализация существующих образовательных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программ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85800" indent="-457200">
              <a:spcAft>
                <a:spcPts val="0"/>
              </a:spcAft>
              <a:buFontTx/>
              <a:buChar char="-"/>
            </a:pP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Разработка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и реализация новых бизнес образовательных программ послевузовского 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образования</a:t>
            </a:r>
          </a:p>
          <a:p>
            <a:pPr marL="685800" indent="-457200">
              <a:spcAft>
                <a:spcPts val="0"/>
              </a:spcAft>
              <a:buFontTx/>
              <a:buChar char="-"/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Изменение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организационного формата дистанционного обучения и социально-ориентированного образования.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85800" indent="-457200">
              <a:spcAft>
                <a:spcPts val="0"/>
              </a:spcAft>
              <a:buFontTx/>
              <a:buChar char="-"/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Внедрение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сертификации квалификаций обучающихся в рамках </a:t>
            </a: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ОП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685800" indent="-457200">
              <a:spcAft>
                <a:spcPts val="0"/>
              </a:spcAft>
              <a:buFontTx/>
              <a:buChar char="-"/>
            </a:pPr>
            <a:r>
              <a:rPr lang="ru-RU" sz="3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Содействие </a:t>
            </a:r>
            <a:r>
              <a:rPr lang="ru-RU" sz="3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трудоустройстве выпускников.</a:t>
            </a:r>
            <a:endParaRPr lang="ru-RU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27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31419" y="0"/>
            <a:ext cx="1261981" cy="11949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90" y="151593"/>
            <a:ext cx="1298561" cy="1292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92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402654"/>
            <a:ext cx="9223058" cy="1218531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sz="3200" b="1" cap="all" dirty="0">
                <a:solidFill>
                  <a:srgbClr val="1D9A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на 2022-23 уч. год</a:t>
            </a:r>
            <a:br>
              <a:rPr lang="ru-RU" sz="3200" b="1" cap="all" dirty="0">
                <a:solidFill>
                  <a:srgbClr val="1D9A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cap="all" dirty="0">
                <a:solidFill>
                  <a:srgbClr val="1D9A78">
                    <a:lumMod val="75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Стратегическое направление: </a:t>
            </a:r>
            <a:br>
              <a:rPr lang="ru-RU" sz="2400" b="1" cap="all" dirty="0">
                <a:solidFill>
                  <a:srgbClr val="1D9A78">
                    <a:lumMod val="75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cap="all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Исследования и </a:t>
            </a:r>
            <a:r>
              <a:rPr lang="ru-RU" sz="2400" b="1" cap="all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инновации</a:t>
            </a:r>
            <a: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3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5171" y="1477169"/>
            <a:ext cx="9223058" cy="5334649"/>
          </a:xfrm>
        </p:spPr>
        <p:txBody>
          <a:bodyPr>
            <a:normAutofit fontScale="77500" lnSpcReduction="20000"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НИР ППС: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Расширение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участия в фундаментальных и прикладных исследованиях за счет средств государственных грантов.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Расширение участия в консалтинговых услугах и договорных научных проектах за счет средств бизнеса, отечественных и международных НКО.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Повышение практической значимости инициативных исследований.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Совершенствование системы мер стимулирования публикационной активности и внедрения результатов научной деятельности.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Совершенствование системы планирования научной деятельности.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28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99917" y="-7615"/>
            <a:ext cx="1261981" cy="11949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48" y="140958"/>
            <a:ext cx="1296144" cy="128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884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402654"/>
            <a:ext cx="9223058" cy="1146523"/>
          </a:xfrm>
        </p:spPr>
        <p:txBody>
          <a:bodyPr/>
          <a:lstStyle/>
          <a:p>
            <a:pPr algn="ctr"/>
            <a:r>
              <a:rPr lang="ru-RU" sz="2900" b="1" cap="all" dirty="0">
                <a:solidFill>
                  <a:srgbClr val="1D9A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на 2022-23 уч. год</a:t>
            </a:r>
            <a:br>
              <a:rPr lang="ru-RU" sz="2900" b="1" cap="all" dirty="0">
                <a:solidFill>
                  <a:srgbClr val="1D9A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cap="all" dirty="0">
                <a:solidFill>
                  <a:srgbClr val="1D9A78">
                    <a:lumMod val="75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Стратегическое направление: </a:t>
            </a:r>
            <a:br>
              <a:rPr lang="ru-RU" sz="2200" b="1" cap="all" dirty="0">
                <a:solidFill>
                  <a:srgbClr val="1D9A78">
                    <a:lumMod val="75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200" b="1" cap="all" dirty="0">
                <a:solidFill>
                  <a:srgbClr val="1D9A78">
                    <a:lumMod val="75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Исследования и инновации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35171" y="1549177"/>
            <a:ext cx="9223058" cy="5262641"/>
          </a:xfrm>
        </p:spPr>
        <p:txBody>
          <a:bodyPr>
            <a:normAutofit fontScale="92500" lnSpcReduction="20000"/>
          </a:bodyPr>
          <a:lstStyle/>
          <a:p>
            <a:pPr lvl="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НИР обучающихся</a:t>
            </a:r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Вовлечение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обучающихся в научные исследования в рамках работы научных лабораторий университета.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Закрепление тематики исследований обучающихся по программам магистратуры и докторантуры в инициативные исследовательские темы кафедр.</a:t>
            </a:r>
            <a:endParaRPr lang="ru-RU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Расширение привлечения докторантов и магистрантов к выполнению финансируемых научных </a:t>
            </a: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проектов.</a:t>
            </a:r>
            <a:endParaRPr lang="ru-RU" sz="2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Развитие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системы студенческой проектной деятельности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238" y="50542"/>
            <a:ext cx="1261981" cy="11949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48" y="140958"/>
            <a:ext cx="1296144" cy="128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110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402654"/>
            <a:ext cx="9223058" cy="1290539"/>
          </a:xfrm>
        </p:spPr>
        <p:txBody>
          <a:bodyPr>
            <a:normAutofit/>
          </a:bodyPr>
          <a:lstStyle/>
          <a:p>
            <a:pPr algn="ctr">
              <a:spcAft>
                <a:spcPts val="0"/>
              </a:spcAft>
              <a:tabLst>
                <a:tab pos="450215" algn="l"/>
              </a:tabLst>
            </a:pPr>
            <a:r>
              <a:rPr lang="ru-RU" sz="2900" b="1" cap="all" dirty="0">
                <a:solidFill>
                  <a:srgbClr val="1D9A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на 2022-23 уч. год</a:t>
            </a:r>
            <a:br>
              <a:rPr lang="ru-RU" sz="2900" b="1" cap="all" dirty="0">
                <a:solidFill>
                  <a:srgbClr val="1D9A78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b="1" cap="all" dirty="0">
                <a:solidFill>
                  <a:srgbClr val="1D9A78">
                    <a:lumMod val="75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Стратегическое направление: </a:t>
            </a:r>
            <a:br>
              <a:rPr lang="ru-RU" sz="2200" b="1" cap="all" dirty="0">
                <a:solidFill>
                  <a:srgbClr val="1D9A78">
                    <a:lumMod val="75000"/>
                  </a:srgb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2400" b="1" cap="all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Предпринимательская </a:t>
            </a:r>
            <a:r>
              <a:rPr lang="ru-RU" sz="2400" b="1" cap="all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культура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К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PI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Цифровизация бизнес-процессов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Разработка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курсов повышения квалификации и профессиональной переподготовки при </a:t>
            </a: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МБШ.</a:t>
            </a:r>
          </a:p>
          <a:p>
            <a:pPr>
              <a:buFontTx/>
              <a:buChar char="-"/>
            </a:pPr>
            <a:r>
              <a:rPr lang="ru-RU" sz="32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Активизация деятельности </a:t>
            </a:r>
            <a:r>
              <a:rPr lang="ru-RU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Ассоциации выпускников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7238" y="50542"/>
            <a:ext cx="1261981" cy="119492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148" y="140958"/>
            <a:ext cx="1296144" cy="128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46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2717" y="2652286"/>
            <a:ext cx="9223058" cy="1461801"/>
          </a:xfrm>
        </p:spPr>
        <p:txBody>
          <a:bodyPr/>
          <a:lstStyle/>
          <a:p>
            <a:pPr algn="ctr"/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</a:rPr>
              <a:t>Благодарю </a:t>
            </a:r>
            <a:r>
              <a:rPr lang="ru-RU" sz="4400" b="1" dirty="0">
                <a:solidFill>
                  <a:schemeClr val="accent1">
                    <a:lumMod val="50000"/>
                  </a:schemeClr>
                </a:solidFill>
              </a:rPr>
              <a:t>за </a:t>
            </a:r>
            <a:r>
              <a:rPr lang="ru-RU" sz="4400" b="1" dirty="0" smtClean="0">
                <a:solidFill>
                  <a:schemeClr val="accent1">
                    <a:lumMod val="50000"/>
                  </a:schemeClr>
                </a:solidFill>
              </a:rPr>
              <a:t>внимание!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F9CA82-6E87-4A68-BBC4-63BEDC00B7C2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148" y="140958"/>
            <a:ext cx="1296144" cy="12888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1419" y="23613"/>
            <a:ext cx="1261981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55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48772</TotalTime>
  <Words>1803</Words>
  <Application>Microsoft Office PowerPoint</Application>
  <PresentationFormat>Произвольный</PresentationFormat>
  <Paragraphs>558</Paragraphs>
  <Slides>31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9" baseType="lpstr">
      <vt:lpstr>Arial</vt:lpstr>
      <vt:lpstr>Batang</vt:lpstr>
      <vt:lpstr>Calibri</vt:lpstr>
      <vt:lpstr>Calibri Light</vt:lpstr>
      <vt:lpstr>Symbol</vt:lpstr>
      <vt:lpstr>Times New Roman</vt:lpstr>
      <vt:lpstr>Wingdings</vt:lpstr>
      <vt:lpstr>Office Theme</vt:lpstr>
      <vt:lpstr> </vt:lpstr>
      <vt:lpstr> </vt:lpstr>
      <vt:lpstr>Учреждение  «Esil University»</vt:lpstr>
      <vt:lpstr>стратегические направления</vt:lpstr>
      <vt:lpstr>Презентация PowerPoint</vt:lpstr>
      <vt:lpstr>Подразделения, осуществляющее подготовку обучающихся по Образовательным программам</vt:lpstr>
      <vt:lpstr>Внешняя оценка Esil University </vt:lpstr>
      <vt:lpstr>Внешняя оценка</vt:lpstr>
      <vt:lpstr>Внутренняя оценка</vt:lpstr>
      <vt:lpstr>Контингент обучающихся университета  (по состоянию на 01.10.2021г)</vt:lpstr>
      <vt:lpstr>География поступления обучающихся </vt:lpstr>
      <vt:lpstr> </vt:lpstr>
      <vt:lpstr>Научно-исследовательская деятельность</vt:lpstr>
      <vt:lpstr> Международные научно-практические  конференции</vt:lpstr>
      <vt:lpstr>Профессорско-преподавательский состав «Esil University» в 2021-2022 уч год </vt:lpstr>
      <vt:lpstr>Достижения ППС в 2021-2022уч.году</vt:lpstr>
      <vt:lpstr>Выполнение часов учебной нагрузки ППС за текущий учебный год по видам учебной работы</vt:lpstr>
      <vt:lpstr>Презентация PowerPoint</vt:lpstr>
      <vt:lpstr>Воспитательная работа В Esil University функционируют Студенческий Парламент, Студенческий совет, 11 клубов и Комитет по делам молодежи </vt:lpstr>
      <vt:lpstr>Культурно-досуговая среда</vt:lpstr>
      <vt:lpstr>Презентация PowerPoint</vt:lpstr>
      <vt:lpstr>Сведения о трудоустройстве выпускников  Esil University 2021 года (по данным НАО «Государственная корпорация «Правительство для граждан»)</vt:lpstr>
      <vt:lpstr>Процент трудоустройства выпускников Esil University с пенсионными отчислениями в 2017-2021 годах</vt:lpstr>
      <vt:lpstr>Материально-техническое обеспечение </vt:lpstr>
      <vt:lpstr> Информационные ресурсы  и библиотека Пополнение объема книжного фонда за последние 5 лет  </vt:lpstr>
      <vt:lpstr>Маркетинговая деятельность </vt:lpstr>
      <vt:lpstr> Задачи на 2022-23 уч. год Стратегическое направление:  Академическая деятельность </vt:lpstr>
      <vt:lpstr>Задачи на 2022-23 уч. год Стратегическое направление:  Исследования и инновации </vt:lpstr>
      <vt:lpstr>Задачи на 2022-23 уч. год Стратегическое направление:  Исследования и инновации</vt:lpstr>
      <vt:lpstr>Задачи на 2022-23 уч. год Стратегическое направление:  Предпринимательская культура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 номерами.indd</dc:title>
  <dc:creator>Кирилл</dc:creator>
  <cp:lastModifiedBy>Roza-2019</cp:lastModifiedBy>
  <cp:revision>654</cp:revision>
  <cp:lastPrinted>2022-09-29T10:49:31Z</cp:lastPrinted>
  <dcterms:created xsi:type="dcterms:W3CDTF">2017-12-15T13:55:10Z</dcterms:created>
  <dcterms:modified xsi:type="dcterms:W3CDTF">2022-09-30T10:17:08Z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2017-09-28T00:00:00Z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2017-12-15T00:00:00Z</vt:filetime>
  </property>
</Properties>
</file>